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295" r:id="rId3"/>
    <p:sldId id="297" r:id="rId4"/>
    <p:sldId id="257" r:id="rId5"/>
    <p:sldId id="298" r:id="rId6"/>
    <p:sldId id="296" r:id="rId7"/>
    <p:sldId id="299" r:id="rId8"/>
    <p:sldId id="300" r:id="rId9"/>
    <p:sldId id="301" r:id="rId10"/>
    <p:sldId id="302" r:id="rId11"/>
    <p:sldId id="303" r:id="rId12"/>
    <p:sldId id="304" r:id="rId13"/>
    <p:sldId id="306" r:id="rId14"/>
    <p:sldId id="307" r:id="rId15"/>
    <p:sldId id="308" r:id="rId16"/>
    <p:sldId id="309" r:id="rId17"/>
    <p:sldId id="312" r:id="rId18"/>
    <p:sldId id="310" r:id="rId19"/>
    <p:sldId id="311" r:id="rId20"/>
    <p:sldId id="313" r:id="rId21"/>
    <p:sldId id="314" r:id="rId22"/>
    <p:sldId id="315" r:id="rId23"/>
    <p:sldId id="305"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swald" panose="00000500000000000000" pitchFamily="2" charset="0"/>
      <p:regular r:id="rId30"/>
      <p:bold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832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55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331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983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33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738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922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939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90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32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153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34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528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44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97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37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03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964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242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69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JPEG Image Compression</a:t>
            </a:r>
            <a:endParaRPr dirty="0"/>
          </a:p>
        </p:txBody>
      </p:sp>
      <p:sp>
        <p:nvSpPr>
          <p:cNvPr id="2" name="Google Shape;524;p20">
            <a:extLst>
              <a:ext uri="{FF2B5EF4-FFF2-40B4-BE49-F238E27FC236}">
                <a16:creationId xmlns:a16="http://schemas.microsoft.com/office/drawing/2014/main" id="{BD715D2B-2759-1B83-9A0C-16AEA5A18658}"/>
              </a:ext>
            </a:extLst>
          </p:cNvPr>
          <p:cNvSpPr txBox="1">
            <a:spLocks/>
          </p:cNvSpPr>
          <p:nvPr/>
        </p:nvSpPr>
        <p:spPr>
          <a:xfrm>
            <a:off x="0" y="4040443"/>
            <a:ext cx="3445547"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FFFFFF"/>
              </a:buClr>
              <a:buSzPts val="4800"/>
              <a:buFont typeface="Oswald"/>
              <a:buNone/>
              <a:defRPr sz="4800" b="1" i="0" u="none" strike="noStrike" cap="none">
                <a:solidFill>
                  <a:srgbClr val="FFFFFF"/>
                </a:solidFill>
                <a:latin typeface="Oswald"/>
                <a:ea typeface="Oswald"/>
                <a:cs typeface="Oswald"/>
                <a:sym typeface="Oswald"/>
              </a:defRPr>
            </a:lvl9pPr>
          </a:lstStyle>
          <a:p>
            <a:pPr algn="l"/>
            <a:r>
              <a:rPr lang="en-US" sz="2000" dirty="0"/>
              <a:t>By – </a:t>
            </a:r>
          </a:p>
          <a:p>
            <a:pPr algn="l"/>
            <a:r>
              <a:rPr lang="en-US" sz="2000" dirty="0" err="1"/>
              <a:t>Bbiswabasu</a:t>
            </a:r>
            <a:r>
              <a:rPr lang="en-US" sz="2000" dirty="0"/>
              <a:t> Roy – 19EC39007</a:t>
            </a:r>
          </a:p>
          <a:p>
            <a:pPr algn="l"/>
            <a:r>
              <a:rPr lang="en-US" sz="2000" dirty="0"/>
              <a:t>Jothi Prakash     – 19EC39023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425302" y="1003945"/>
            <a:ext cx="411755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Zig Zag Ordering Process</a:t>
            </a:r>
            <a:endParaRPr sz="2400" dirty="0"/>
          </a:p>
        </p:txBody>
      </p:sp>
      <p:sp>
        <p:nvSpPr>
          <p:cNvPr id="470" name="Google Shape;470;p14"/>
          <p:cNvSpPr txBox="1"/>
          <p:nvPr/>
        </p:nvSpPr>
        <p:spPr>
          <a:xfrm>
            <a:off x="816048" y="1665694"/>
            <a:ext cx="3376199" cy="2862795"/>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200" dirty="0">
                <a:effectLst/>
                <a:latin typeface="Source Sans Pro" panose="020B0503030403020204" pitchFamily="34" charset="0"/>
                <a:ea typeface="Source Sans Pro" panose="020B0503030403020204" pitchFamily="34" charset="0"/>
                <a:cs typeface="Times New Roman" panose="02020603050405020304" pitchFamily="18" charset="0"/>
              </a:rPr>
              <a:t>After quantization, the "zig-zag" sequence orders all of the quantized coefficients. In the "zig-zag" sequence, firstly it encodes the coefficients with lower frequencies (typically with higher values) and then the higher frequencies (typically zero or almost zero).</a:t>
            </a:r>
          </a:p>
        </p:txBody>
      </p:sp>
      <p:sp>
        <p:nvSpPr>
          <p:cNvPr id="471" name="Google Shape;471;p14"/>
          <p:cNvSpPr txBox="1"/>
          <p:nvPr/>
        </p:nvSpPr>
        <p:spPr>
          <a:xfrm>
            <a:off x="4720152" y="146820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73135EE9-4157-F8C4-8E3B-D19FC23C45A4}"/>
              </a:ext>
            </a:extLst>
          </p:cNvPr>
          <p:cNvPicPr>
            <a:picLocks noChangeAspect="1"/>
          </p:cNvPicPr>
          <p:nvPr/>
        </p:nvPicPr>
        <p:blipFill>
          <a:blip r:embed="rId3"/>
          <a:stretch>
            <a:fillRect/>
          </a:stretch>
        </p:blipFill>
        <p:spPr>
          <a:xfrm>
            <a:off x="4933598" y="606499"/>
            <a:ext cx="3718560" cy="3505200"/>
          </a:xfrm>
          <a:prstGeom prst="rect">
            <a:avLst/>
          </a:prstGeom>
        </p:spPr>
      </p:pic>
    </p:spTree>
    <p:extLst>
      <p:ext uri="{BB962C8B-B14F-4D97-AF65-F5344CB8AC3E}">
        <p14:creationId xmlns:p14="http://schemas.microsoft.com/office/powerpoint/2010/main" val="205957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3" y="3180006"/>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Huffman Encoding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1388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89860" y="1003945"/>
            <a:ext cx="411755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Huffman Coding Process</a:t>
            </a:r>
            <a:endParaRPr sz="2400" dirty="0"/>
          </a:p>
        </p:txBody>
      </p:sp>
      <p:sp>
        <p:nvSpPr>
          <p:cNvPr id="470" name="Google Shape;470;p14"/>
          <p:cNvSpPr txBox="1"/>
          <p:nvPr/>
        </p:nvSpPr>
        <p:spPr>
          <a:xfrm>
            <a:off x="816048" y="1665694"/>
            <a:ext cx="3376199" cy="2862795"/>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US" sz="1200" dirty="0">
                <a:effectLst/>
                <a:latin typeface="Source Sans Pro" panose="020B0503030403020204" pitchFamily="34" charset="0"/>
                <a:ea typeface="Source Sans Pro" panose="020B0503030403020204" pitchFamily="34" charset="0"/>
                <a:cs typeface="Times New Roman" panose="02020603050405020304" pitchFamily="18" charset="0"/>
              </a:rPr>
              <a:t>Entropy Coding achieves more lossless compression by encoding more compactly the quantized DCT coefficients. Huffman coding is used in the baseline sequential codec, but all modes of operation use Huffman coding and arithmetic coding.</a:t>
            </a: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2" name="Picture 1" descr="tikz pgf - Tabular with arrows or lines between some cells - TeX - LaTeX  Stack Exchange">
            <a:extLst>
              <a:ext uri="{FF2B5EF4-FFF2-40B4-BE49-F238E27FC236}">
                <a16:creationId xmlns:a16="http://schemas.microsoft.com/office/drawing/2014/main" id="{28B8D5AA-DBFE-B03A-BAB6-33DE46ED80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9224" y="1361845"/>
            <a:ext cx="4117551" cy="2135320"/>
          </a:xfrm>
          <a:prstGeom prst="rect">
            <a:avLst/>
          </a:prstGeom>
          <a:noFill/>
          <a:ln>
            <a:noFill/>
          </a:ln>
        </p:spPr>
      </p:pic>
    </p:spTree>
    <p:extLst>
      <p:ext uri="{BB962C8B-B14F-4D97-AF65-F5344CB8AC3E}">
        <p14:creationId xmlns:p14="http://schemas.microsoft.com/office/powerpoint/2010/main" val="194175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33249" y="2178783"/>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a:t>Results</a:t>
            </a:r>
            <a:endParaRPr sz="9000" dirty="0"/>
          </a:p>
        </p:txBody>
      </p:sp>
      <p:sp>
        <p:nvSpPr>
          <p:cNvPr id="507" name="Google Shape;507;p19"/>
          <p:cNvSpPr txBox="1">
            <a:spLocks noGrp="1"/>
          </p:cNvSpPr>
          <p:nvPr>
            <p:ph type="subTitle" idx="4294967295"/>
          </p:nvPr>
        </p:nvSpPr>
        <p:spPr>
          <a:xfrm>
            <a:off x="2169650" y="3182950"/>
            <a:ext cx="48048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800" dirty="0"/>
              <a:t>Output Images are generated by using the JPEG Image compression algorithm</a:t>
            </a:r>
            <a:endParaRPr sz="1800" dirty="0"/>
          </a:p>
        </p:txBody>
      </p:sp>
      <p:sp>
        <p:nvSpPr>
          <p:cNvPr id="516" name="Google Shape;516;p19"/>
          <p:cNvSpPr/>
          <p:nvPr/>
        </p:nvSpPr>
        <p:spPr>
          <a:xfrm>
            <a:off x="811080" y="735150"/>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8141984" y="3396444"/>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 name="Google Shape;1697;p49">
            <a:extLst>
              <a:ext uri="{FF2B5EF4-FFF2-40B4-BE49-F238E27FC236}">
                <a16:creationId xmlns:a16="http://schemas.microsoft.com/office/drawing/2014/main" id="{5A291977-63EC-7B8A-4C99-11842FF90B3F}"/>
              </a:ext>
            </a:extLst>
          </p:cNvPr>
          <p:cNvGrpSpPr/>
          <p:nvPr/>
        </p:nvGrpSpPr>
        <p:grpSpPr>
          <a:xfrm>
            <a:off x="3720375" y="600429"/>
            <a:ext cx="1461225" cy="1178634"/>
            <a:chOff x="8095060" y="5664590"/>
            <a:chExt cx="497404" cy="594389"/>
          </a:xfrm>
        </p:grpSpPr>
        <p:grpSp>
          <p:nvGrpSpPr>
            <p:cNvPr id="3" name="Google Shape;1698;p49">
              <a:extLst>
                <a:ext uri="{FF2B5EF4-FFF2-40B4-BE49-F238E27FC236}">
                  <a16:creationId xmlns:a16="http://schemas.microsoft.com/office/drawing/2014/main" id="{CA3CF0BB-D84C-6DF3-B9CF-8C28B5862037}"/>
                </a:ext>
              </a:extLst>
            </p:cNvPr>
            <p:cNvGrpSpPr/>
            <p:nvPr/>
          </p:nvGrpSpPr>
          <p:grpSpPr>
            <a:xfrm>
              <a:off x="8095060" y="5969027"/>
              <a:ext cx="497404" cy="289951"/>
              <a:chOff x="8095060" y="5969027"/>
              <a:chExt cx="497404" cy="289951"/>
            </a:xfrm>
          </p:grpSpPr>
          <p:sp>
            <p:nvSpPr>
              <p:cNvPr id="16" name="Google Shape;1699;p49">
                <a:extLst>
                  <a:ext uri="{FF2B5EF4-FFF2-40B4-BE49-F238E27FC236}">
                    <a16:creationId xmlns:a16="http://schemas.microsoft.com/office/drawing/2014/main" id="{4B419481-9EC0-D7B9-AA75-B52E417532B7}"/>
                  </a:ext>
                </a:extLst>
              </p:cNvPr>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700;p49">
                <a:extLst>
                  <a:ext uri="{FF2B5EF4-FFF2-40B4-BE49-F238E27FC236}">
                    <a16:creationId xmlns:a16="http://schemas.microsoft.com/office/drawing/2014/main" id="{F21C7AC1-B9F8-A049-B5BC-255682109476}"/>
                  </a:ext>
                </a:extLst>
              </p:cNvPr>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701;p49">
                <a:extLst>
                  <a:ext uri="{FF2B5EF4-FFF2-40B4-BE49-F238E27FC236}">
                    <a16:creationId xmlns:a16="http://schemas.microsoft.com/office/drawing/2014/main" id="{9FF9F68F-CFF9-56CF-A09F-1A819EE8BD8B}"/>
                  </a:ext>
                </a:extLst>
              </p:cNvPr>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 name="Google Shape;1702;p49">
              <a:extLst>
                <a:ext uri="{FF2B5EF4-FFF2-40B4-BE49-F238E27FC236}">
                  <a16:creationId xmlns:a16="http://schemas.microsoft.com/office/drawing/2014/main" id="{D35D922F-7614-1483-7C01-A5A49AA142EC}"/>
                </a:ext>
              </a:extLst>
            </p:cNvPr>
            <p:cNvGrpSpPr/>
            <p:nvPr/>
          </p:nvGrpSpPr>
          <p:grpSpPr>
            <a:xfrm>
              <a:off x="8095060" y="5867832"/>
              <a:ext cx="497404" cy="289312"/>
              <a:chOff x="8095060" y="5867832"/>
              <a:chExt cx="497404" cy="289312"/>
            </a:xfrm>
          </p:grpSpPr>
          <p:sp>
            <p:nvSpPr>
              <p:cNvPr id="13" name="Google Shape;1703;p49">
                <a:extLst>
                  <a:ext uri="{FF2B5EF4-FFF2-40B4-BE49-F238E27FC236}">
                    <a16:creationId xmlns:a16="http://schemas.microsoft.com/office/drawing/2014/main" id="{00E8C6AE-9B19-AB1F-730D-FA34C9517745}"/>
                  </a:ext>
                </a:extLst>
              </p:cNvPr>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704;p49">
                <a:extLst>
                  <a:ext uri="{FF2B5EF4-FFF2-40B4-BE49-F238E27FC236}">
                    <a16:creationId xmlns:a16="http://schemas.microsoft.com/office/drawing/2014/main" id="{929F8AF7-5527-49D2-1AEE-4D61A58FDEE3}"/>
                  </a:ext>
                </a:extLst>
              </p:cNvPr>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705;p49">
                <a:extLst>
                  <a:ext uri="{FF2B5EF4-FFF2-40B4-BE49-F238E27FC236}">
                    <a16:creationId xmlns:a16="http://schemas.microsoft.com/office/drawing/2014/main" id="{38A37BF1-7E63-19E1-7E45-08E3384E9903}"/>
                  </a:ext>
                </a:extLst>
              </p:cNvPr>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 name="Google Shape;1706;p49">
              <a:extLst>
                <a:ext uri="{FF2B5EF4-FFF2-40B4-BE49-F238E27FC236}">
                  <a16:creationId xmlns:a16="http://schemas.microsoft.com/office/drawing/2014/main" id="{6C16E840-421E-FAC6-4518-4E983D2F3FD5}"/>
                </a:ext>
              </a:extLst>
            </p:cNvPr>
            <p:cNvGrpSpPr/>
            <p:nvPr/>
          </p:nvGrpSpPr>
          <p:grpSpPr>
            <a:xfrm>
              <a:off x="8095060" y="5765998"/>
              <a:ext cx="497404" cy="289312"/>
              <a:chOff x="8095060" y="5765998"/>
              <a:chExt cx="497404" cy="289312"/>
            </a:xfrm>
          </p:grpSpPr>
          <p:sp>
            <p:nvSpPr>
              <p:cNvPr id="10" name="Google Shape;1707;p49">
                <a:extLst>
                  <a:ext uri="{FF2B5EF4-FFF2-40B4-BE49-F238E27FC236}">
                    <a16:creationId xmlns:a16="http://schemas.microsoft.com/office/drawing/2014/main" id="{2A07A35C-178E-35A1-B2E5-A86289434DDA}"/>
                  </a:ext>
                </a:extLst>
              </p:cNvPr>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708;p49">
                <a:extLst>
                  <a:ext uri="{FF2B5EF4-FFF2-40B4-BE49-F238E27FC236}">
                    <a16:creationId xmlns:a16="http://schemas.microsoft.com/office/drawing/2014/main" id="{C7BA8512-684D-5809-1022-188645717147}"/>
                  </a:ext>
                </a:extLst>
              </p:cNvPr>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709;p49">
                <a:extLst>
                  <a:ext uri="{FF2B5EF4-FFF2-40B4-BE49-F238E27FC236}">
                    <a16:creationId xmlns:a16="http://schemas.microsoft.com/office/drawing/2014/main" id="{CB80013F-3DA9-4AB7-897F-8B712082A538}"/>
                  </a:ext>
                </a:extLst>
              </p:cNvPr>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6" name="Google Shape;1710;p49">
              <a:extLst>
                <a:ext uri="{FF2B5EF4-FFF2-40B4-BE49-F238E27FC236}">
                  <a16:creationId xmlns:a16="http://schemas.microsoft.com/office/drawing/2014/main" id="{2455090A-A687-AAB2-3C13-B573D7EC4C92}"/>
                </a:ext>
              </a:extLst>
            </p:cNvPr>
            <p:cNvGrpSpPr/>
            <p:nvPr/>
          </p:nvGrpSpPr>
          <p:grpSpPr>
            <a:xfrm>
              <a:off x="8095060" y="5664590"/>
              <a:ext cx="497404" cy="290164"/>
              <a:chOff x="8095060" y="5664590"/>
              <a:chExt cx="497404" cy="290164"/>
            </a:xfrm>
          </p:grpSpPr>
          <p:sp>
            <p:nvSpPr>
              <p:cNvPr id="7" name="Google Shape;1711;p49">
                <a:extLst>
                  <a:ext uri="{FF2B5EF4-FFF2-40B4-BE49-F238E27FC236}">
                    <a16:creationId xmlns:a16="http://schemas.microsoft.com/office/drawing/2014/main" id="{77659ADD-C7EC-6921-E51C-394CB588163C}"/>
                  </a:ext>
                </a:extLst>
              </p:cNvPr>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712;p49">
                <a:extLst>
                  <a:ext uri="{FF2B5EF4-FFF2-40B4-BE49-F238E27FC236}">
                    <a16:creationId xmlns:a16="http://schemas.microsoft.com/office/drawing/2014/main" id="{B3E45A6C-6F3F-507C-38AD-603260A2A1A3}"/>
                  </a:ext>
                </a:extLst>
              </p:cNvPr>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713;p49">
                <a:extLst>
                  <a:ext uri="{FF2B5EF4-FFF2-40B4-BE49-F238E27FC236}">
                    <a16:creationId xmlns:a16="http://schemas.microsoft.com/office/drawing/2014/main" id="{C2386B32-05A3-9F42-ECE8-445B2470BD0B}"/>
                  </a:ext>
                </a:extLst>
              </p:cNvPr>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62769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663769" y="3172917"/>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Cameraman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869212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1" name="Picture 10">
            <a:extLst>
              <a:ext uri="{FF2B5EF4-FFF2-40B4-BE49-F238E27FC236}">
                <a16:creationId xmlns:a16="http://schemas.microsoft.com/office/drawing/2014/main" id="{C28A91DA-9E7D-0BA7-38DB-E4F2AD7AD558}"/>
              </a:ext>
            </a:extLst>
          </p:cNvPr>
          <p:cNvPicPr>
            <a:picLocks noChangeAspect="1"/>
          </p:cNvPicPr>
          <p:nvPr/>
        </p:nvPicPr>
        <p:blipFill>
          <a:blip r:embed="rId3"/>
          <a:stretch>
            <a:fillRect/>
          </a:stretch>
        </p:blipFill>
        <p:spPr>
          <a:xfrm>
            <a:off x="951171" y="1304260"/>
            <a:ext cx="2869462" cy="2869462"/>
          </a:xfrm>
          <a:prstGeom prst="rect">
            <a:avLst/>
          </a:prstGeom>
        </p:spPr>
      </p:pic>
      <p:pic>
        <p:nvPicPr>
          <p:cNvPr id="13" name="Picture 12">
            <a:extLst>
              <a:ext uri="{FF2B5EF4-FFF2-40B4-BE49-F238E27FC236}">
                <a16:creationId xmlns:a16="http://schemas.microsoft.com/office/drawing/2014/main" id="{6102EE9F-5A5C-FE5E-2B7C-0CC39232A5EF}"/>
              </a:ext>
            </a:extLst>
          </p:cNvPr>
          <p:cNvPicPr>
            <a:picLocks noChangeAspect="1"/>
          </p:cNvPicPr>
          <p:nvPr/>
        </p:nvPicPr>
        <p:blipFill>
          <a:blip r:embed="rId4"/>
          <a:stretch>
            <a:fillRect/>
          </a:stretch>
        </p:blipFill>
        <p:spPr>
          <a:xfrm>
            <a:off x="5544436" y="1304260"/>
            <a:ext cx="2869462" cy="2869462"/>
          </a:xfrm>
          <a:prstGeom prst="rect">
            <a:avLst/>
          </a:prstGeom>
        </p:spPr>
      </p:pic>
      <p:sp>
        <p:nvSpPr>
          <p:cNvPr id="18" name="Google Shape;618;p29">
            <a:extLst>
              <a:ext uri="{FF2B5EF4-FFF2-40B4-BE49-F238E27FC236}">
                <a16:creationId xmlns:a16="http://schemas.microsoft.com/office/drawing/2014/main" id="{36078D29-DA95-0F43-00A2-AEFEA1942D9C}"/>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5.244</a:t>
            </a:r>
            <a:endParaRPr b="1" dirty="0">
              <a:solidFill>
                <a:srgbClr val="FFFFFF"/>
              </a:solidFill>
              <a:latin typeface="Source Sans Pro"/>
              <a:ea typeface="Source Sans Pro"/>
              <a:cs typeface="Source Sans Pro"/>
              <a:sym typeface="Source Sans Pro"/>
            </a:endParaRPr>
          </a:p>
        </p:txBody>
      </p:sp>
      <p:sp>
        <p:nvSpPr>
          <p:cNvPr id="19" name="Google Shape;619;p29">
            <a:extLst>
              <a:ext uri="{FF2B5EF4-FFF2-40B4-BE49-F238E27FC236}">
                <a16:creationId xmlns:a16="http://schemas.microsoft.com/office/drawing/2014/main" id="{4E19EFF9-C8D7-4C29-6C12-0F6631D27AA9}"/>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7.93</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73611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BA9556E2-2259-9620-356A-8EAA8F2C209A}"/>
              </a:ext>
            </a:extLst>
          </p:cNvPr>
          <p:cNvPicPr>
            <a:picLocks noChangeAspect="1"/>
          </p:cNvPicPr>
          <p:nvPr/>
        </p:nvPicPr>
        <p:blipFill>
          <a:blip r:embed="rId3"/>
          <a:stretch>
            <a:fillRect/>
          </a:stretch>
        </p:blipFill>
        <p:spPr>
          <a:xfrm>
            <a:off x="915434" y="1246223"/>
            <a:ext cx="2914651" cy="2914651"/>
          </a:xfrm>
          <a:prstGeom prst="rect">
            <a:avLst/>
          </a:prstGeom>
        </p:spPr>
      </p:pic>
      <p:pic>
        <p:nvPicPr>
          <p:cNvPr id="5" name="Picture 4">
            <a:extLst>
              <a:ext uri="{FF2B5EF4-FFF2-40B4-BE49-F238E27FC236}">
                <a16:creationId xmlns:a16="http://schemas.microsoft.com/office/drawing/2014/main" id="{94AB7B49-C4E9-DBBE-4DDF-889B54889C89}"/>
              </a:ext>
            </a:extLst>
          </p:cNvPr>
          <p:cNvPicPr>
            <a:picLocks noChangeAspect="1"/>
          </p:cNvPicPr>
          <p:nvPr/>
        </p:nvPicPr>
        <p:blipFill>
          <a:blip r:embed="rId4"/>
          <a:stretch>
            <a:fillRect/>
          </a:stretch>
        </p:blipFill>
        <p:spPr>
          <a:xfrm>
            <a:off x="5449628" y="1246223"/>
            <a:ext cx="2914651" cy="2914651"/>
          </a:xfrm>
          <a:prstGeom prst="rect">
            <a:avLst/>
          </a:prstGeom>
        </p:spPr>
      </p:pic>
      <p:sp>
        <p:nvSpPr>
          <p:cNvPr id="6" name="Google Shape;618;p29">
            <a:extLst>
              <a:ext uri="{FF2B5EF4-FFF2-40B4-BE49-F238E27FC236}">
                <a16:creationId xmlns:a16="http://schemas.microsoft.com/office/drawing/2014/main" id="{FE3537A3-BED4-07DD-3768-0A5F265161D9}"/>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11.89</a:t>
            </a:r>
            <a:endParaRPr b="1" dirty="0">
              <a:solidFill>
                <a:srgbClr val="FFFFFF"/>
              </a:solidFill>
              <a:latin typeface="Source Sans Pro"/>
              <a:ea typeface="Source Sans Pro"/>
              <a:cs typeface="Source Sans Pro"/>
              <a:sym typeface="Source Sans Pro"/>
            </a:endParaRPr>
          </a:p>
        </p:txBody>
      </p:sp>
      <p:sp>
        <p:nvSpPr>
          <p:cNvPr id="7" name="Google Shape;619;p29">
            <a:extLst>
              <a:ext uri="{FF2B5EF4-FFF2-40B4-BE49-F238E27FC236}">
                <a16:creationId xmlns:a16="http://schemas.microsoft.com/office/drawing/2014/main" id="{125653C2-8BEE-5D8A-9089-34257DBCC7FF}"/>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28.96</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01056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4" y="3104525"/>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Lena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6870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C1B4A80A-9A1A-22D6-B27A-9057BC8B0646}"/>
              </a:ext>
            </a:extLst>
          </p:cNvPr>
          <p:cNvPicPr>
            <a:picLocks noChangeAspect="1"/>
          </p:cNvPicPr>
          <p:nvPr/>
        </p:nvPicPr>
        <p:blipFill>
          <a:blip r:embed="rId3"/>
          <a:stretch>
            <a:fillRect/>
          </a:stretch>
        </p:blipFill>
        <p:spPr>
          <a:xfrm>
            <a:off x="990008" y="1260400"/>
            <a:ext cx="2844801" cy="2844801"/>
          </a:xfrm>
          <a:prstGeom prst="rect">
            <a:avLst/>
          </a:prstGeom>
        </p:spPr>
      </p:pic>
      <p:pic>
        <p:nvPicPr>
          <p:cNvPr id="5" name="Picture 4">
            <a:extLst>
              <a:ext uri="{FF2B5EF4-FFF2-40B4-BE49-F238E27FC236}">
                <a16:creationId xmlns:a16="http://schemas.microsoft.com/office/drawing/2014/main" id="{15049B02-3709-4486-A3C8-A406620AA4A4}"/>
              </a:ext>
            </a:extLst>
          </p:cNvPr>
          <p:cNvPicPr>
            <a:picLocks noChangeAspect="1"/>
          </p:cNvPicPr>
          <p:nvPr/>
        </p:nvPicPr>
        <p:blipFill>
          <a:blip r:embed="rId4"/>
          <a:stretch>
            <a:fillRect/>
          </a:stretch>
        </p:blipFill>
        <p:spPr>
          <a:xfrm>
            <a:off x="5562009" y="1260400"/>
            <a:ext cx="2844801" cy="2844801"/>
          </a:xfrm>
          <a:prstGeom prst="rect">
            <a:avLst/>
          </a:prstGeom>
        </p:spPr>
      </p:pic>
      <p:sp>
        <p:nvSpPr>
          <p:cNvPr id="6" name="Google Shape;618;p29">
            <a:extLst>
              <a:ext uri="{FF2B5EF4-FFF2-40B4-BE49-F238E27FC236}">
                <a16:creationId xmlns:a16="http://schemas.microsoft.com/office/drawing/2014/main" id="{47642293-D2E9-7248-B17E-6EB6E2D92582}"/>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3.87</a:t>
            </a:r>
            <a:endParaRPr b="1" dirty="0">
              <a:solidFill>
                <a:srgbClr val="FFFFFF"/>
              </a:solidFill>
              <a:latin typeface="Source Sans Pro"/>
              <a:ea typeface="Source Sans Pro"/>
              <a:cs typeface="Source Sans Pro"/>
              <a:sym typeface="Source Sans Pro"/>
            </a:endParaRPr>
          </a:p>
        </p:txBody>
      </p:sp>
      <p:sp>
        <p:nvSpPr>
          <p:cNvPr id="7" name="Google Shape;619;p29">
            <a:extLst>
              <a:ext uri="{FF2B5EF4-FFF2-40B4-BE49-F238E27FC236}">
                <a16:creationId xmlns:a16="http://schemas.microsoft.com/office/drawing/2014/main" id="{CDB6733D-7CF0-CFC9-5E6D-7E867AD8D612}"/>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13.38</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75162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31BEBCF1-BE72-8DF7-E2A0-A4895841F435}"/>
              </a:ext>
            </a:extLst>
          </p:cNvPr>
          <p:cNvPicPr>
            <a:picLocks noChangeAspect="1"/>
          </p:cNvPicPr>
          <p:nvPr/>
        </p:nvPicPr>
        <p:blipFill>
          <a:blip r:embed="rId3"/>
          <a:stretch>
            <a:fillRect/>
          </a:stretch>
        </p:blipFill>
        <p:spPr>
          <a:xfrm>
            <a:off x="5513425" y="1288754"/>
            <a:ext cx="2871825" cy="2871825"/>
          </a:xfrm>
          <a:prstGeom prst="rect">
            <a:avLst/>
          </a:prstGeom>
        </p:spPr>
      </p:pic>
      <p:pic>
        <p:nvPicPr>
          <p:cNvPr id="5" name="Picture 4">
            <a:extLst>
              <a:ext uri="{FF2B5EF4-FFF2-40B4-BE49-F238E27FC236}">
                <a16:creationId xmlns:a16="http://schemas.microsoft.com/office/drawing/2014/main" id="{5F3A329B-8C91-C0B4-648F-E121219F9382}"/>
              </a:ext>
            </a:extLst>
          </p:cNvPr>
          <p:cNvPicPr>
            <a:picLocks noChangeAspect="1"/>
          </p:cNvPicPr>
          <p:nvPr/>
        </p:nvPicPr>
        <p:blipFill>
          <a:blip r:embed="rId4"/>
          <a:stretch>
            <a:fillRect/>
          </a:stretch>
        </p:blipFill>
        <p:spPr>
          <a:xfrm>
            <a:off x="996729" y="1288754"/>
            <a:ext cx="2871825" cy="2871825"/>
          </a:xfrm>
          <a:prstGeom prst="rect">
            <a:avLst/>
          </a:prstGeom>
        </p:spPr>
      </p:pic>
      <p:sp>
        <p:nvSpPr>
          <p:cNvPr id="6" name="Google Shape;618;p29">
            <a:extLst>
              <a:ext uri="{FF2B5EF4-FFF2-40B4-BE49-F238E27FC236}">
                <a16:creationId xmlns:a16="http://schemas.microsoft.com/office/drawing/2014/main" id="{DC7F17DC-E1F6-BA40-2987-B94C53362920}"/>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18.04</a:t>
            </a:r>
            <a:endParaRPr b="1" dirty="0">
              <a:solidFill>
                <a:srgbClr val="FFFFFF"/>
              </a:solidFill>
              <a:latin typeface="Source Sans Pro"/>
              <a:ea typeface="Source Sans Pro"/>
              <a:cs typeface="Source Sans Pro"/>
              <a:sym typeface="Source Sans Pro"/>
            </a:endParaRPr>
          </a:p>
        </p:txBody>
      </p:sp>
      <p:sp>
        <p:nvSpPr>
          <p:cNvPr id="7" name="Google Shape;619;p29">
            <a:extLst>
              <a:ext uri="{FF2B5EF4-FFF2-40B4-BE49-F238E27FC236}">
                <a16:creationId xmlns:a16="http://schemas.microsoft.com/office/drawing/2014/main" id="{0A493973-AAC5-5033-02A1-2759E91CF3DD}"/>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30.26</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4871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0" name="Google Shape;600;p27"/>
          <p:cNvSpPr txBox="1">
            <a:spLocks noGrp="1"/>
          </p:cNvSpPr>
          <p:nvPr>
            <p:ph type="subTitle" idx="4294967295"/>
          </p:nvPr>
        </p:nvSpPr>
        <p:spPr>
          <a:xfrm>
            <a:off x="359735" y="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b="1" dirty="0">
                <a:solidFill>
                  <a:schemeClr val="accent2"/>
                </a:solidFill>
              </a:rPr>
              <a:t>JPEG Pipeline</a:t>
            </a:r>
            <a:endParaRPr sz="3200" b="1" dirty="0">
              <a:solidFill>
                <a:schemeClr val="accent2"/>
              </a:solidFill>
            </a:endParaRPr>
          </a:p>
        </p:txBody>
      </p:sp>
      <p:sp>
        <p:nvSpPr>
          <p:cNvPr id="601" name="Google Shape;601;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2" name="Picture 1">
            <a:extLst>
              <a:ext uri="{FF2B5EF4-FFF2-40B4-BE49-F238E27FC236}">
                <a16:creationId xmlns:a16="http://schemas.microsoft.com/office/drawing/2014/main" id="{7912C846-5752-318C-FB44-F62990E87E61}"/>
              </a:ext>
            </a:extLst>
          </p:cNvPr>
          <p:cNvPicPr>
            <a:picLocks noChangeAspect="1"/>
          </p:cNvPicPr>
          <p:nvPr/>
        </p:nvPicPr>
        <p:blipFill>
          <a:blip r:embed="rId3"/>
          <a:stretch>
            <a:fillRect/>
          </a:stretch>
        </p:blipFill>
        <p:spPr>
          <a:xfrm>
            <a:off x="612939" y="2362437"/>
            <a:ext cx="7717670" cy="935850"/>
          </a:xfrm>
          <a:prstGeom prst="rect">
            <a:avLst/>
          </a:prstGeom>
        </p:spPr>
      </p:pic>
    </p:spTree>
    <p:extLst>
      <p:ext uri="{BB962C8B-B14F-4D97-AF65-F5344CB8AC3E}">
        <p14:creationId xmlns:p14="http://schemas.microsoft.com/office/powerpoint/2010/main" val="254245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43267" y="3082025"/>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Corn    </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21881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4" name="Picture 3">
            <a:extLst>
              <a:ext uri="{FF2B5EF4-FFF2-40B4-BE49-F238E27FC236}">
                <a16:creationId xmlns:a16="http://schemas.microsoft.com/office/drawing/2014/main" id="{406C8EC2-4F33-D18C-E3E9-A0B9FA4756BF}"/>
              </a:ext>
            </a:extLst>
          </p:cNvPr>
          <p:cNvPicPr>
            <a:picLocks noChangeAspect="1"/>
          </p:cNvPicPr>
          <p:nvPr/>
        </p:nvPicPr>
        <p:blipFill>
          <a:blip r:embed="rId3"/>
          <a:stretch>
            <a:fillRect/>
          </a:stretch>
        </p:blipFill>
        <p:spPr>
          <a:xfrm>
            <a:off x="1311349" y="1186784"/>
            <a:ext cx="2254103" cy="2998246"/>
          </a:xfrm>
          <a:prstGeom prst="rect">
            <a:avLst/>
          </a:prstGeom>
        </p:spPr>
      </p:pic>
      <p:pic>
        <p:nvPicPr>
          <p:cNvPr id="7" name="Picture 6">
            <a:extLst>
              <a:ext uri="{FF2B5EF4-FFF2-40B4-BE49-F238E27FC236}">
                <a16:creationId xmlns:a16="http://schemas.microsoft.com/office/drawing/2014/main" id="{670D086D-E8D2-0298-40DE-63551ECCD7E8}"/>
              </a:ext>
            </a:extLst>
          </p:cNvPr>
          <p:cNvPicPr>
            <a:picLocks noChangeAspect="1"/>
          </p:cNvPicPr>
          <p:nvPr/>
        </p:nvPicPr>
        <p:blipFill>
          <a:blip r:embed="rId4"/>
          <a:stretch>
            <a:fillRect/>
          </a:stretch>
        </p:blipFill>
        <p:spPr>
          <a:xfrm>
            <a:off x="5897525" y="1186783"/>
            <a:ext cx="2254103" cy="2998247"/>
          </a:xfrm>
          <a:prstGeom prst="rect">
            <a:avLst/>
          </a:prstGeom>
        </p:spPr>
      </p:pic>
      <p:sp>
        <p:nvSpPr>
          <p:cNvPr id="8" name="Google Shape;618;p29">
            <a:extLst>
              <a:ext uri="{FF2B5EF4-FFF2-40B4-BE49-F238E27FC236}">
                <a16:creationId xmlns:a16="http://schemas.microsoft.com/office/drawing/2014/main" id="{D9901DAF-F53D-08CD-81D5-00CC6B92AC89}"/>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2.84</a:t>
            </a:r>
            <a:endParaRPr b="1" dirty="0">
              <a:solidFill>
                <a:srgbClr val="FFFFFF"/>
              </a:solidFill>
              <a:latin typeface="Source Sans Pro"/>
              <a:ea typeface="Source Sans Pro"/>
              <a:cs typeface="Source Sans Pro"/>
              <a:sym typeface="Source Sans Pro"/>
            </a:endParaRPr>
          </a:p>
        </p:txBody>
      </p:sp>
      <p:sp>
        <p:nvSpPr>
          <p:cNvPr id="9" name="Google Shape;619;p29">
            <a:extLst>
              <a:ext uri="{FF2B5EF4-FFF2-40B4-BE49-F238E27FC236}">
                <a16:creationId xmlns:a16="http://schemas.microsoft.com/office/drawing/2014/main" id="{10A5C320-8CBE-1DF0-9B2F-63CFB2D597CC}"/>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4.55</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08551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4" name="Picture 3">
            <a:extLst>
              <a:ext uri="{FF2B5EF4-FFF2-40B4-BE49-F238E27FC236}">
                <a16:creationId xmlns:a16="http://schemas.microsoft.com/office/drawing/2014/main" id="{9F3697DC-185C-B1DA-F1A3-1EF68E889752}"/>
              </a:ext>
            </a:extLst>
          </p:cNvPr>
          <p:cNvPicPr>
            <a:picLocks noChangeAspect="1"/>
          </p:cNvPicPr>
          <p:nvPr/>
        </p:nvPicPr>
        <p:blipFill>
          <a:blip r:embed="rId3"/>
          <a:stretch>
            <a:fillRect/>
          </a:stretch>
        </p:blipFill>
        <p:spPr>
          <a:xfrm>
            <a:off x="1368056" y="1200021"/>
            <a:ext cx="2218660" cy="2951103"/>
          </a:xfrm>
          <a:prstGeom prst="rect">
            <a:avLst/>
          </a:prstGeom>
        </p:spPr>
      </p:pic>
      <p:pic>
        <p:nvPicPr>
          <p:cNvPr id="7" name="Picture 6">
            <a:extLst>
              <a:ext uri="{FF2B5EF4-FFF2-40B4-BE49-F238E27FC236}">
                <a16:creationId xmlns:a16="http://schemas.microsoft.com/office/drawing/2014/main" id="{A9407570-BAEF-B6BB-DCBA-B5FDA7173F40}"/>
              </a:ext>
            </a:extLst>
          </p:cNvPr>
          <p:cNvPicPr>
            <a:picLocks noChangeAspect="1"/>
          </p:cNvPicPr>
          <p:nvPr/>
        </p:nvPicPr>
        <p:blipFill>
          <a:blip r:embed="rId4"/>
          <a:stretch>
            <a:fillRect/>
          </a:stretch>
        </p:blipFill>
        <p:spPr>
          <a:xfrm>
            <a:off x="5954897" y="1200022"/>
            <a:ext cx="2218661" cy="2951103"/>
          </a:xfrm>
          <a:prstGeom prst="rect">
            <a:avLst/>
          </a:prstGeom>
        </p:spPr>
      </p:pic>
      <p:sp>
        <p:nvSpPr>
          <p:cNvPr id="8" name="Google Shape;618;p29">
            <a:extLst>
              <a:ext uri="{FF2B5EF4-FFF2-40B4-BE49-F238E27FC236}">
                <a16:creationId xmlns:a16="http://schemas.microsoft.com/office/drawing/2014/main" id="{BDB48ADD-C580-1AF0-EE1A-BFCD0A70DDDD}"/>
              </a:ext>
            </a:extLst>
          </p:cNvPr>
          <p:cNvSpPr/>
          <p:nvPr/>
        </p:nvSpPr>
        <p:spPr>
          <a:xfrm>
            <a:off x="684900" y="218661"/>
            <a:ext cx="3787862" cy="836177"/>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7.18</a:t>
            </a:r>
            <a:endParaRPr b="1" dirty="0">
              <a:solidFill>
                <a:srgbClr val="FFFFFF"/>
              </a:solidFill>
              <a:latin typeface="Source Sans Pro"/>
              <a:ea typeface="Source Sans Pro"/>
              <a:cs typeface="Source Sans Pro"/>
              <a:sym typeface="Source Sans Pro"/>
            </a:endParaRPr>
          </a:p>
        </p:txBody>
      </p:sp>
      <p:sp>
        <p:nvSpPr>
          <p:cNvPr id="9" name="Google Shape;619;p29">
            <a:extLst>
              <a:ext uri="{FF2B5EF4-FFF2-40B4-BE49-F238E27FC236}">
                <a16:creationId xmlns:a16="http://schemas.microsoft.com/office/drawing/2014/main" id="{AA1A65D3-4481-C906-F715-39B7C3B8AE05}"/>
              </a:ext>
            </a:extLst>
          </p:cNvPr>
          <p:cNvSpPr/>
          <p:nvPr/>
        </p:nvSpPr>
        <p:spPr>
          <a:xfrm>
            <a:off x="5026985" y="218661"/>
            <a:ext cx="3975248" cy="836177"/>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Compression Ratio – 20.09</a:t>
            </a:r>
            <a:endParaRPr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26053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000" dirty="0"/>
              <a:t>Thank You</a:t>
            </a:r>
            <a:endParaRPr sz="90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58375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3" y="3180006"/>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RGB TO YCbCr</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82338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595423" y="880446"/>
            <a:ext cx="4204836"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Color Specification Process</a:t>
            </a:r>
            <a:endParaRPr sz="2400" dirty="0"/>
          </a:p>
        </p:txBody>
      </p:sp>
      <p:sp>
        <p:nvSpPr>
          <p:cNvPr id="470" name="Google Shape;470;p14"/>
          <p:cNvSpPr txBox="1"/>
          <p:nvPr/>
        </p:nvSpPr>
        <p:spPr>
          <a:xfrm>
            <a:off x="905880" y="1468200"/>
            <a:ext cx="3376199" cy="2550907"/>
          </a:xfrm>
          <a:prstGeom prst="rect">
            <a:avLst/>
          </a:prstGeom>
          <a:noFill/>
          <a:ln>
            <a:noFill/>
          </a:ln>
        </p:spPr>
        <p:txBody>
          <a:bodyPr spcFirstLastPara="1" wrap="square" lIns="91425" tIns="91425" rIns="91425" bIns="91425" anchor="t" anchorCtr="0">
            <a:noAutofit/>
          </a:bodyPr>
          <a:lstStyle/>
          <a:p>
            <a:pPr>
              <a:spcBef>
                <a:spcPts val="600"/>
              </a:spcBef>
            </a:pP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The YUV </a:t>
            </a:r>
            <a:r>
              <a:rPr lang="en-US" dirty="0" err="1">
                <a:effectLst/>
                <a:latin typeface="Source Sans Pro" panose="020B0503030403020204" pitchFamily="34" charset="0"/>
                <a:ea typeface="Source Sans Pro" panose="020B0503030403020204" pitchFamily="34" charset="0"/>
                <a:cs typeface="Times New Roman" panose="02020603050405020304" pitchFamily="18" charset="0"/>
              </a:rPr>
              <a:t>colour</a:t>
            </a: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coordinate defines Y, </a:t>
            </a:r>
            <a:r>
              <a:rPr lang="en-US" dirty="0" err="1">
                <a:effectLst/>
                <a:latin typeface="Source Sans Pro" panose="020B0503030403020204" pitchFamily="34" charset="0"/>
                <a:ea typeface="Source Sans Pro" panose="020B0503030403020204" pitchFamily="34" charset="0"/>
                <a:cs typeface="Times New Roman" panose="02020603050405020304" pitchFamily="18" charset="0"/>
              </a:rPr>
              <a:t>Cb</a:t>
            </a: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and Cr components of one color image, where Y is commonly called the luminance and </a:t>
            </a:r>
            <a:r>
              <a:rPr lang="en-US" dirty="0" err="1">
                <a:effectLst/>
                <a:latin typeface="Source Sans Pro" panose="020B0503030403020204" pitchFamily="34" charset="0"/>
                <a:ea typeface="Source Sans Pro" panose="020B0503030403020204" pitchFamily="34" charset="0"/>
                <a:cs typeface="Times New Roman" panose="02020603050405020304" pitchFamily="18" charset="0"/>
              </a:rPr>
              <a:t>Cb</a:t>
            </a: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Cr are commonly called the chrominance. Describing of a </a:t>
            </a:r>
            <a:r>
              <a:rPr lang="en-US" dirty="0" err="1">
                <a:effectLst/>
                <a:latin typeface="Source Sans Pro" panose="020B0503030403020204" pitchFamily="34" charset="0"/>
                <a:ea typeface="Source Sans Pro" panose="020B0503030403020204" pitchFamily="34" charset="0"/>
                <a:cs typeface="Times New Roman" panose="02020603050405020304" pitchFamily="18" charset="0"/>
              </a:rPr>
              <a:t>colour</a:t>
            </a: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in terms of its luminance and chrominance content separately enable more efficient processing and transmission of </a:t>
            </a:r>
            <a:r>
              <a:rPr lang="en-US" dirty="0" err="1">
                <a:effectLst/>
                <a:latin typeface="Source Sans Pro" panose="020B0503030403020204" pitchFamily="34" charset="0"/>
                <a:ea typeface="Source Sans Pro" panose="020B0503030403020204" pitchFamily="34" charset="0"/>
                <a:cs typeface="Times New Roman" panose="02020603050405020304" pitchFamily="18" charset="0"/>
              </a:rPr>
              <a:t>colour</a:t>
            </a: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signals in many applications.</a:t>
            </a: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146820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Picture 1">
            <a:extLst>
              <a:ext uri="{FF2B5EF4-FFF2-40B4-BE49-F238E27FC236}">
                <a16:creationId xmlns:a16="http://schemas.microsoft.com/office/drawing/2014/main" id="{40FE4F4D-EB01-9DED-51AB-602AF2154838}"/>
              </a:ext>
            </a:extLst>
          </p:cNvPr>
          <p:cNvPicPr>
            <a:picLocks noChangeAspect="1"/>
          </p:cNvPicPr>
          <p:nvPr/>
        </p:nvPicPr>
        <p:blipFill>
          <a:blip r:embed="rId3"/>
          <a:stretch>
            <a:fillRect/>
          </a:stretch>
        </p:blipFill>
        <p:spPr>
          <a:xfrm>
            <a:off x="4572000" y="1951314"/>
            <a:ext cx="4148380" cy="11403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3" y="3180006"/>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Block Based DCT</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24554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517451" y="752399"/>
            <a:ext cx="523265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Discrete Cosine Transform Process</a:t>
            </a:r>
            <a:endParaRPr sz="2400" dirty="0"/>
          </a:p>
        </p:txBody>
      </p:sp>
      <p:sp>
        <p:nvSpPr>
          <p:cNvPr id="470" name="Google Shape;470;p14"/>
          <p:cNvSpPr txBox="1"/>
          <p:nvPr/>
        </p:nvSpPr>
        <p:spPr>
          <a:xfrm>
            <a:off x="899494" y="1361875"/>
            <a:ext cx="3376199" cy="2862795"/>
          </a:xfrm>
          <a:prstGeom prst="rect">
            <a:avLst/>
          </a:prstGeom>
          <a:noFill/>
          <a:ln>
            <a:noFill/>
          </a:ln>
        </p:spPr>
        <p:txBody>
          <a:bodyPr spcFirstLastPara="1" wrap="square" lIns="91425" tIns="91425" rIns="91425" bIns="91425" anchor="t" anchorCtr="0">
            <a:noAutofit/>
          </a:bodyPr>
          <a:lstStyle/>
          <a:p>
            <a:pPr>
              <a:spcBef>
                <a:spcPts val="600"/>
              </a:spcBef>
            </a:pPr>
            <a:r>
              <a:rPr lang="en-US" dirty="0">
                <a:effectLst/>
                <a:latin typeface="Source Sans Pro" panose="020B0503030403020204" pitchFamily="34" charset="0"/>
                <a:ea typeface="Source Sans Pro" panose="020B0503030403020204" pitchFamily="34" charset="0"/>
              </a:rPr>
              <a:t>After </a:t>
            </a:r>
            <a:r>
              <a:rPr lang="en-US" dirty="0" err="1">
                <a:effectLst/>
                <a:latin typeface="Source Sans Pro" panose="020B0503030403020204" pitchFamily="34" charset="0"/>
                <a:ea typeface="Source Sans Pro" panose="020B0503030403020204" pitchFamily="34" charset="0"/>
              </a:rPr>
              <a:t>colour</a:t>
            </a:r>
            <a:r>
              <a:rPr lang="en-US" dirty="0">
                <a:effectLst/>
                <a:latin typeface="Source Sans Pro" panose="020B0503030403020204" pitchFamily="34" charset="0"/>
                <a:ea typeface="Source Sans Pro" panose="020B0503030403020204" pitchFamily="34" charset="0"/>
              </a:rPr>
              <a:t> coordinate conversion, the next step is to divide the three </a:t>
            </a:r>
            <a:r>
              <a:rPr lang="en-US" dirty="0" err="1">
                <a:effectLst/>
                <a:latin typeface="Source Sans Pro" panose="020B0503030403020204" pitchFamily="34" charset="0"/>
                <a:ea typeface="Source Sans Pro" panose="020B0503030403020204" pitchFamily="34" charset="0"/>
              </a:rPr>
              <a:t>colour</a:t>
            </a:r>
            <a:r>
              <a:rPr lang="en-US" dirty="0">
                <a:effectLst/>
                <a:latin typeface="Source Sans Pro" panose="020B0503030403020204" pitchFamily="34" charset="0"/>
                <a:ea typeface="Source Sans Pro" panose="020B0503030403020204" pitchFamily="34" charset="0"/>
              </a:rPr>
              <a:t> components of the image into many 8×8 blocks. For an 8-bit image, in the original block each element falls in the range [0,255]. Data range that is </a:t>
            </a:r>
            <a:r>
              <a:rPr lang="en-US" dirty="0" err="1">
                <a:effectLst/>
                <a:latin typeface="Source Sans Pro" panose="020B0503030403020204" pitchFamily="34" charset="0"/>
                <a:ea typeface="Source Sans Pro" panose="020B0503030403020204" pitchFamily="34" charset="0"/>
              </a:rPr>
              <a:t>centred</a:t>
            </a:r>
            <a:r>
              <a:rPr lang="en-US" dirty="0">
                <a:effectLst/>
                <a:latin typeface="Source Sans Pro" panose="020B0503030403020204" pitchFamily="34" charset="0"/>
                <a:ea typeface="Source Sans Pro" panose="020B0503030403020204" pitchFamily="34" charset="0"/>
              </a:rPr>
              <a:t> around zero is produced after subtracting The mid-point of the range (the value 128) from each element in the original block, so that the modified range is shifted from[0,255] to [-128,127]. Images are separated into parts of different frequencies by the DCT</a:t>
            </a:r>
            <a:endParaRPr dirty="0">
              <a:solidFill>
                <a:srgbClr val="28324A"/>
              </a:solidFill>
              <a:latin typeface="Source Sans Pro" panose="020B0503030403020204" pitchFamily="34" charset="0"/>
              <a:ea typeface="Source Sans Pro" panose="020B0503030403020204" pitchFamily="34" charset="0"/>
              <a:cs typeface="Source Sans Pro"/>
              <a:sym typeface="Source Sans Pro"/>
            </a:endParaRPr>
          </a:p>
        </p:txBody>
      </p:sp>
      <p:sp>
        <p:nvSpPr>
          <p:cNvPr id="471" name="Google Shape;471;p14"/>
          <p:cNvSpPr txBox="1"/>
          <p:nvPr/>
        </p:nvSpPr>
        <p:spPr>
          <a:xfrm>
            <a:off x="4720152" y="146820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BC151187-A7B0-17CF-C888-94B1E79B1864}"/>
              </a:ext>
            </a:extLst>
          </p:cNvPr>
          <p:cNvPicPr>
            <a:picLocks noChangeAspect="1"/>
          </p:cNvPicPr>
          <p:nvPr/>
        </p:nvPicPr>
        <p:blipFill>
          <a:blip r:embed="rId3"/>
          <a:stretch>
            <a:fillRect/>
          </a:stretch>
        </p:blipFill>
        <p:spPr>
          <a:xfrm>
            <a:off x="4423846" y="1855026"/>
            <a:ext cx="4476830" cy="1433447"/>
          </a:xfrm>
          <a:prstGeom prst="rect">
            <a:avLst/>
          </a:prstGeom>
        </p:spPr>
      </p:pic>
    </p:spTree>
    <p:extLst>
      <p:ext uri="{BB962C8B-B14F-4D97-AF65-F5344CB8AC3E}">
        <p14:creationId xmlns:p14="http://schemas.microsoft.com/office/powerpoint/2010/main" val="17310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3" y="3180006"/>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Quantization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42444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31247" y="1053564"/>
            <a:ext cx="4674099"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Quantization Process</a:t>
            </a:r>
            <a:endParaRPr sz="2400" dirty="0"/>
          </a:p>
        </p:txBody>
      </p:sp>
      <p:sp>
        <p:nvSpPr>
          <p:cNvPr id="470" name="Google Shape;470;p14"/>
          <p:cNvSpPr txBox="1"/>
          <p:nvPr/>
        </p:nvSpPr>
        <p:spPr>
          <a:xfrm>
            <a:off x="816048" y="1665694"/>
            <a:ext cx="3376199" cy="2862795"/>
          </a:xfrm>
          <a:prstGeom prst="rect">
            <a:avLst/>
          </a:prstGeom>
          <a:noFill/>
          <a:ln>
            <a:noFill/>
          </a:ln>
        </p:spPr>
        <p:txBody>
          <a:bodyPr spcFirstLastPara="1" wrap="square" lIns="91425" tIns="91425" rIns="91425" bIns="91425" anchor="t" anchorCtr="0">
            <a:noAutofit/>
          </a:bodyPr>
          <a:lstStyle/>
          <a:p>
            <a:pPr>
              <a:spcBef>
                <a:spcPts val="600"/>
              </a:spcBef>
            </a:pPr>
            <a:r>
              <a:rPr lang="en-US" dirty="0">
                <a:effectLst/>
                <a:latin typeface="Source Sans Pro" panose="020B0503030403020204" pitchFamily="34" charset="0"/>
                <a:ea typeface="Source Sans Pro" panose="020B0503030403020204" pitchFamily="34" charset="0"/>
              </a:rPr>
              <a:t>We actually throw away data through the Quantization step. We obtain the Quantization by dividing transformed image DCT matrix by the quantization matrix used . Values of the resultant matrix are then rounded off</a:t>
            </a:r>
            <a:endParaRPr sz="1100" dirty="0">
              <a:solidFill>
                <a:srgbClr val="28324A"/>
              </a:solidFill>
              <a:latin typeface="Source Sans Pro" panose="020B0503030403020204" pitchFamily="34" charset="0"/>
              <a:ea typeface="Source Sans Pro" panose="020B0503030403020204" pitchFamily="34" charset="0"/>
              <a:cs typeface="Source Sans Pro"/>
              <a:sym typeface="Source Sans Pro"/>
            </a:endParaRPr>
          </a:p>
        </p:txBody>
      </p:sp>
      <p:sp>
        <p:nvSpPr>
          <p:cNvPr id="471" name="Google Shape;471;p14"/>
          <p:cNvSpPr txBox="1"/>
          <p:nvPr/>
        </p:nvSpPr>
        <p:spPr>
          <a:xfrm>
            <a:off x="4720152" y="146820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FE92BA28-FCA3-B6F2-8E3C-32048221F885}"/>
              </a:ext>
            </a:extLst>
          </p:cNvPr>
          <p:cNvPicPr>
            <a:picLocks noChangeAspect="1"/>
          </p:cNvPicPr>
          <p:nvPr/>
        </p:nvPicPr>
        <p:blipFill>
          <a:blip r:embed="rId3"/>
          <a:stretch>
            <a:fillRect/>
          </a:stretch>
        </p:blipFill>
        <p:spPr>
          <a:xfrm>
            <a:off x="5319990" y="789727"/>
            <a:ext cx="2585660" cy="1601272"/>
          </a:xfrm>
          <a:prstGeom prst="rect">
            <a:avLst/>
          </a:prstGeom>
        </p:spPr>
      </p:pic>
      <p:pic>
        <p:nvPicPr>
          <p:cNvPr id="4" name="Picture 3">
            <a:extLst>
              <a:ext uri="{FF2B5EF4-FFF2-40B4-BE49-F238E27FC236}">
                <a16:creationId xmlns:a16="http://schemas.microsoft.com/office/drawing/2014/main" id="{5FB99C53-2EDF-C63F-263C-E2CAC0B81214}"/>
              </a:ext>
            </a:extLst>
          </p:cNvPr>
          <p:cNvPicPr>
            <a:picLocks noChangeAspect="1"/>
          </p:cNvPicPr>
          <p:nvPr/>
        </p:nvPicPr>
        <p:blipFill>
          <a:blip r:embed="rId4"/>
          <a:stretch>
            <a:fillRect/>
          </a:stretch>
        </p:blipFill>
        <p:spPr>
          <a:xfrm>
            <a:off x="5268256" y="2486689"/>
            <a:ext cx="2637394" cy="1782023"/>
          </a:xfrm>
          <a:prstGeom prst="rect">
            <a:avLst/>
          </a:prstGeom>
        </p:spPr>
      </p:pic>
    </p:spTree>
    <p:extLst>
      <p:ext uri="{BB962C8B-B14F-4D97-AF65-F5344CB8AC3E}">
        <p14:creationId xmlns:p14="http://schemas.microsoft.com/office/powerpoint/2010/main" val="326847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557443" y="3180006"/>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Zig Zag Ordering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99932700"/>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On-screen Show (16:9)</PresentationFormat>
  <Paragraphs>68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Oswald</vt:lpstr>
      <vt:lpstr>Arial</vt:lpstr>
      <vt:lpstr>Source Sans Pro</vt:lpstr>
      <vt:lpstr>Calibri</vt:lpstr>
      <vt:lpstr>Quince template</vt:lpstr>
      <vt:lpstr>JPEG Image Compression</vt:lpstr>
      <vt:lpstr>PowerPoint Presentation</vt:lpstr>
      <vt:lpstr>RGB TO YCbCr</vt:lpstr>
      <vt:lpstr>Color Specification Process</vt:lpstr>
      <vt:lpstr>Block Based DCT</vt:lpstr>
      <vt:lpstr>Discrete Cosine Transform Process</vt:lpstr>
      <vt:lpstr>Quantization</vt:lpstr>
      <vt:lpstr>Quantization Process</vt:lpstr>
      <vt:lpstr>Zig Zag Ordering</vt:lpstr>
      <vt:lpstr>Zig Zag Ordering Process</vt:lpstr>
      <vt:lpstr>Huffman Encoding</vt:lpstr>
      <vt:lpstr>Huffman Coding Process</vt:lpstr>
      <vt:lpstr>Results</vt:lpstr>
      <vt:lpstr>Cameraman</vt:lpstr>
      <vt:lpstr>PowerPoint Presentation</vt:lpstr>
      <vt:lpstr>PowerPoint Presentation</vt:lpstr>
      <vt:lpstr>Lena </vt:lpstr>
      <vt:lpstr>PowerPoint Presentation</vt:lpstr>
      <vt:lpstr>PowerPoint Presentation</vt:lpstr>
      <vt:lpstr>Corn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 Image Compression</dc:title>
  <dc:creator>Jothi Prakash</dc:creator>
  <cp:lastModifiedBy>Jothi Prakash</cp:lastModifiedBy>
  <cp:revision>1</cp:revision>
  <dcterms:modified xsi:type="dcterms:W3CDTF">2022-11-07T18:00:05Z</dcterms:modified>
</cp:coreProperties>
</file>