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848" r:id="rId4"/>
    <p:sldId id="847" r:id="rId5"/>
    <p:sldId id="855" r:id="rId6"/>
    <p:sldId id="849" r:id="rId7"/>
    <p:sldId id="851" r:id="rId8"/>
    <p:sldId id="852" r:id="rId9"/>
    <p:sldId id="853" r:id="rId10"/>
    <p:sldId id="854" r:id="rId11"/>
    <p:sldId id="271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2">
          <p15:clr>
            <a:srgbClr val="A4A3A4"/>
          </p15:clr>
        </p15:guide>
        <p15:guide id="2" orient="horz" pos="1335">
          <p15:clr>
            <a:srgbClr val="A4A3A4"/>
          </p15:clr>
        </p15:guide>
        <p15:guide id="3" orient="horz" pos="4509">
          <p15:clr>
            <a:srgbClr val="A4A3A4"/>
          </p15:clr>
        </p15:guide>
        <p15:guide id="4" orient="horz" pos="4860">
          <p15:clr>
            <a:srgbClr val="A4A3A4"/>
          </p15:clr>
        </p15:guide>
        <p15:guide id="5" pos="7488">
          <p15:clr>
            <a:srgbClr val="A4A3A4"/>
          </p15:clr>
        </p15:guide>
        <p15:guide id="6" pos="432">
          <p15:clr>
            <a:srgbClr val="A4A3A4"/>
          </p15:clr>
        </p15:guide>
        <p15:guide id="7" pos="3027">
          <p15:clr>
            <a:srgbClr val="A4A3A4"/>
          </p15:clr>
        </p15:guide>
        <p15:guide id="8" pos="3312">
          <p15:clr>
            <a:srgbClr val="A4A3A4"/>
          </p15:clr>
        </p15:guide>
        <p15:guide id="9" pos="4464">
          <p15:clr>
            <a:srgbClr val="A4A3A4"/>
          </p15:clr>
        </p15:guide>
        <p15:guide id="10" pos="4608">
          <p15:clr>
            <a:srgbClr val="A4A3A4"/>
          </p15:clr>
        </p15:guide>
        <p15:guide id="11" pos="4752">
          <p15:clr>
            <a:srgbClr val="A4A3A4"/>
          </p15:clr>
        </p15:guide>
        <p15:guide id="12" pos="5904">
          <p15:clr>
            <a:srgbClr val="A4A3A4"/>
          </p15:clr>
        </p15:guide>
        <p15:guide id="13" pos="6192">
          <p15:clr>
            <a:srgbClr val="A4A3A4"/>
          </p15:clr>
        </p15:guide>
        <p15:guide id="14" pos="8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u Gundala" initials="N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FFF"/>
    <a:srgbClr val="DBC9FF"/>
    <a:srgbClr val="BABABA"/>
    <a:srgbClr val="9966FF"/>
    <a:srgbClr val="DCDCDC"/>
    <a:srgbClr val="D9EFFF"/>
    <a:srgbClr val="FFE7E7"/>
    <a:srgbClr val="FFA7A7"/>
    <a:srgbClr val="EFE7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9644" autoAdjust="0"/>
  </p:normalViewPr>
  <p:slideViewPr>
    <p:cSldViewPr snapToObjects="1" showGuides="1">
      <p:cViewPr varScale="1">
        <p:scale>
          <a:sx n="69" d="100"/>
          <a:sy n="69" d="100"/>
        </p:scale>
        <p:origin x="523" y="43"/>
      </p:cViewPr>
      <p:guideLst>
        <p:guide orient="horz" pos="442"/>
        <p:guide orient="horz" pos="1335"/>
        <p:guide orient="horz" pos="4509"/>
        <p:guide orient="horz" pos="4860"/>
        <p:guide pos="7488"/>
        <p:guide pos="432"/>
        <p:guide pos="3027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 panose="020B0604020202020204"/>
                <a:cs typeface="Arial" panose="020B0604020202020204"/>
              </a:rPr>
              <a:t>8/3/2023</a:t>
            </a:fld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 panose="020B0604020202020204"/>
                <a:cs typeface="Arial" panose="020B0604020202020204"/>
              </a:rPr>
              <a:t>‹#›</a:t>
            </a:fld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fld id="{73B26A0F-F4D6-9B4F-A87B-D8948CDE3BB4}" type="datetimeFigureOut">
              <a:rPr lang="en-US" smtClean="0"/>
              <a:t>8/3/2023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fld id="{7DE2E8FF-3D0C-9D4D-B4D1-3089215958A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Arial" panose="020B0604020202020204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ternship | Machine Learning Intership Progra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" y="799"/>
            <a:ext cx="14608954" cy="82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t>August 3,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" name="Flowchart: Stored Data 5"/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341" y="-681"/>
            <a:ext cx="4501709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Footer Placeholder 4"/>
          <p:cNvSpPr txBox="1"/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anose="020B0604020202020204" pitchFamily="34" charset="0"/>
              <a:buChar char="–"/>
              <a:defRPr/>
            </a:lvl4pPr>
            <a:lvl5pPr marL="685800" indent="-228600">
              <a:buFont typeface="Arial" panose="020B0604020202020204" pitchFamily="34" charset="0"/>
              <a:buChar char="–"/>
              <a:defRPr/>
            </a:lvl5pPr>
            <a:lvl6pPr marL="914400" indent="-228600">
              <a:buFont typeface="Arial" panose="020B0604020202020204" pitchFamily="34" charset="0"/>
              <a:buChar char="–"/>
              <a:defRPr baseline="0"/>
            </a:lvl6pPr>
            <a:lvl7pPr marL="1143000" indent="-228600">
              <a:buFont typeface="Arial" panose="020B0604020202020204" pitchFamily="34" charset="0"/>
              <a:buChar char="–"/>
              <a:defRPr baseline="0"/>
            </a:lvl7pPr>
            <a:lvl8pPr marL="1371600" indent="-228600">
              <a:buFont typeface="Arial" panose="020B0604020202020204" pitchFamily="34" charset="0"/>
              <a:buChar char="–"/>
              <a:defRPr baseline="0"/>
            </a:lvl8pPr>
            <a:lvl9pPr marL="1600200" indent="-228600">
              <a:buFont typeface="Arial" panose="020B0604020202020204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>
            <a:fillRect/>
          </a:stretch>
        </p:blipFill>
        <p:spPr>
          <a:xfrm>
            <a:off x="4812041" y="10344"/>
            <a:ext cx="10546844" cy="82192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t>August 3,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" name="Flowchart: Stored Data 4"/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341" y="-681"/>
            <a:ext cx="4802700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Footer Placeholder 4"/>
          <p:cNvSpPr txBox="1"/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18463" y="7580439"/>
            <a:ext cx="13537505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t>August 3,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Footer Placeholder 4"/>
          <p:cNvSpPr txBox="1"/>
          <p:nvPr/>
        </p:nvSpPr>
        <p:spPr>
          <a:xfrm>
            <a:off x="4938936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Clr>
          <a:srgbClr val="0070C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859818"/>
            <a:ext cx="13258800" cy="65673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Conclusion and Future Work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6624" y="6419056"/>
            <a:ext cx="89509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Future Work:</a:t>
            </a:r>
            <a:endParaRPr lang="en-IN" dirty="0"/>
          </a:p>
          <a:p>
            <a:r>
              <a:rPr lang="en-IN" sz="2000" dirty="0"/>
              <a:t>Outliers can be identified to increase the efficiency</a:t>
            </a:r>
            <a:r>
              <a:rPr lang="en-IN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91A84-541F-2671-4D9A-287FFE6650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0544" y="1422388"/>
            <a:ext cx="9581728" cy="5016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80719" y="1666528"/>
            <a:ext cx="6629401" cy="90872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ubtitle 2"/>
          <p:cNvSpPr txBox="1"/>
          <p:nvPr/>
        </p:nvSpPr>
        <p:spPr bwMode="auto">
          <a:xfrm>
            <a:off x="258416" y="3250704"/>
            <a:ext cx="45253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/>
              </a:rPr>
              <a:t>Student Name: V SURYA NAVEEN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Roll Number: 21B91A12I7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SRKR Engineering College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Mobile: +91 9505525151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Email: 21b91a12i7@srkrec.ac.in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 err="1">
                <a:solidFill>
                  <a:schemeClr val="bg1"/>
                </a:solidFill>
              </a:rPr>
              <a:t>Bhimavaram</a:t>
            </a:r>
            <a:r>
              <a:rPr lang="en-US" sz="2000" b="1" dirty="0">
                <a:solidFill>
                  <a:schemeClr val="bg1"/>
                </a:solidFill>
              </a:rPr>
              <a:t> - India</a:t>
            </a:r>
            <a:endParaRPr lang="en-US" sz="1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/>
          <p:cNvSpPr txBox="1"/>
          <p:nvPr/>
        </p:nvSpPr>
        <p:spPr>
          <a:xfrm>
            <a:off x="9907488" y="1184996"/>
            <a:ext cx="4536504" cy="141763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 &amp; 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8496"/>
            <a:ext cx="13182128" cy="590465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Problem Statement                                         </a:t>
            </a:r>
            <a:r>
              <a:rPr lang="en-US" dirty="0">
                <a:latin typeface="+mj-lt"/>
              </a:rPr>
              <a:t>	     03                   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- 01</a:t>
            </a:r>
            <a:r>
              <a:rPr lang="en-US" dirty="0">
                <a:latin typeface="+mj-lt"/>
              </a:rPr>
              <a:t>       	04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- 02 </a:t>
            </a:r>
            <a:r>
              <a:rPr lang="en-US" dirty="0">
                <a:latin typeface="+mj-lt"/>
              </a:rPr>
              <a:t>	 05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Exploratory Data Analysis (EDA)	</a:t>
            </a:r>
            <a:r>
              <a:rPr lang="en-US" dirty="0">
                <a:latin typeface="+mj-lt"/>
              </a:rPr>
              <a:t>06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Visualization 	07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en-US" dirty="0"/>
              <a:t>Algorithms Used 	08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Analysis of Results	09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Conclusion &amp; Future Work	10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dirty="0"/>
              <a:t> 	</a:t>
            </a:r>
            <a:endParaRPr lang="en-US" dirty="0">
              <a:latin typeface="+mj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859819"/>
            <a:ext cx="13254136" cy="64953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Problem Statement</a:t>
            </a:r>
          </a:p>
          <a:p>
            <a:endParaRPr lang="en-IN" u="sng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0" dirty="0"/>
              <a:t>The given dataset is the information about different people and their habits etc…, and I am predicting whether that person is liable to brain stroke.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0" dirty="0"/>
              <a:t>A brain stroke is </a:t>
            </a:r>
            <a:r>
              <a:rPr lang="en-US" sz="2400" b="0" i="0" dirty="0">
                <a:effectLst/>
              </a:rPr>
              <a:t>medical condition in which poor blood flow to the brain causes cell death.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/>
              <a:t>Here ‘stroke’ is the target variable.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/>
              <a:t>If </a:t>
            </a:r>
            <a:r>
              <a:rPr lang="en-US" sz="2400" b="0" i="0" dirty="0">
                <a:effectLst/>
              </a:rPr>
              <a:t>the patient had a stroke then stroke : 1, If not then stroke : 0.</a:t>
            </a:r>
            <a:endParaRPr lang="en-IN" sz="24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1" y="946448"/>
            <a:ext cx="13398152" cy="6336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Data Mining - 01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400" b="0" dirty="0"/>
              <a:t>Firstly, after loading the dataset “full_data.csv”, find the null values. There are no null values.</a:t>
            </a:r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Ø"/>
            </a:pPr>
            <a:endParaRPr lang="en-US" sz="2400" b="0" dirty="0"/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400" b="0" dirty="0"/>
              <a:t>Then, check for duplicates. There are no duplicates.</a:t>
            </a:r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Ø"/>
            </a:pPr>
            <a:endParaRPr lang="en-US" sz="2400" b="0" dirty="0"/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400" b="0" dirty="0"/>
              <a:t>Then, find the number of unique values in each column.</a:t>
            </a:r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Ø"/>
            </a:pPr>
            <a:endParaRPr lang="en-US" sz="2400" b="0" dirty="0"/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400" b="0" dirty="0"/>
              <a:t>Identify the target variable.</a:t>
            </a:r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Ø"/>
            </a:pPr>
            <a:endParaRPr lang="en-US" sz="2400" b="0" dirty="0"/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400" b="0" dirty="0"/>
              <a:t>Running the info() command gives the information and datatypes of each variable. If there are any categorical values, use LabelEncoder to convert them into discrete values.</a:t>
            </a:r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Ø"/>
            </a:pPr>
            <a:endParaRPr lang="en-US" sz="2400" b="0" dirty="0"/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400" b="0" dirty="0"/>
              <a:t>Check if there are any outliers in the variables influencing Target variable. If, there are any outliers in them, remove them and store it in a new dataset</a:t>
            </a:r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32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32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32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859155"/>
            <a:ext cx="13108305" cy="6561455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Data Mining - 02</a:t>
            </a:r>
          </a:p>
          <a:p>
            <a:pPr algn="ctr"/>
            <a:endParaRPr lang="en-IN" u="sng" dirty="0"/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 b="0" dirty="0">
                <a:sym typeface="+mn-ea"/>
              </a:rPr>
              <a:t>Check if the dataset is balanced/imbalanced. Here, the dataset is imbalanced. So, we have to balance it. This is done by Random OverSampling Technique.</a:t>
            </a:r>
            <a:endParaRPr lang="en-US" sz="2400" b="0" dirty="0"/>
          </a:p>
          <a:p>
            <a:pPr indent="0">
              <a:buFont typeface="Wingdings" panose="05000000000000000000" charset="0"/>
            </a:pPr>
            <a:endParaRPr lang="en-US" u="sng" dirty="0"/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US" sz="2400" b="0" dirty="0"/>
              <a:t>Drop the variables which doesnot influence the target variable.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US" sz="2400" b="0" dirty="0"/>
              <a:t>Seperate the Independent variables into one dataframe and the target variable into another.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 algn="l">
              <a:buFont typeface="Wingdings" panose="05000000000000000000" charset="0"/>
              <a:buChar char="Ø"/>
            </a:pPr>
            <a:r>
              <a:rPr lang="en-US" sz="2400" b="0" dirty="0"/>
              <a:t>Identify the columns that influence the target variable.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 b="0" dirty="0"/>
              <a:t>Split the data as train data and test data. Train data is used to train the model and test data is used to test the model.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 b="0" dirty="0"/>
              <a:t>Apply scaling techniques. Here, MinMaxScaler is used for scaling the columns/variables influencing the target variable.</a:t>
            </a:r>
          </a:p>
          <a:p>
            <a:pPr marL="571500" indent="-571500" algn="l">
              <a:buFont typeface="Wingdings" panose="05000000000000000000" charset="0"/>
              <a:buChar char="Ø"/>
            </a:pPr>
            <a:endParaRPr lang="en-US" b="0" dirty="0"/>
          </a:p>
          <a:p>
            <a:pPr indent="0" algn="l">
              <a:buFont typeface="Wingdings" panose="05000000000000000000" charset="0"/>
            </a:pP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1018456"/>
            <a:ext cx="13398152" cy="6336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Exploratory Data Analysis (EDA)</a:t>
            </a:r>
          </a:p>
          <a:p>
            <a:pPr algn="ctr"/>
            <a:endParaRPr lang="en-IN" u="sng" dirty="0"/>
          </a:p>
          <a:p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4883" y="2314600"/>
            <a:ext cx="13420634" cy="33818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946448"/>
            <a:ext cx="13258800" cy="640871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Data Visualization 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60968" y="1738287"/>
            <a:ext cx="10708464" cy="48250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859818"/>
            <a:ext cx="13455015" cy="665731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buFont typeface="Wingdings" panose="05000000000000000000" charset="0"/>
            </a:pPr>
            <a:r>
              <a:rPr lang="en-IN" u="sng" dirty="0"/>
              <a:t>Algorithms Used</a:t>
            </a:r>
          </a:p>
          <a:p>
            <a:pPr indent="0">
              <a:buFont typeface="Wingdings" panose="05000000000000000000" charset="0"/>
            </a:pPr>
            <a:endParaRPr lang="en-IN" dirty="0"/>
          </a:p>
          <a:p>
            <a:pPr indent="0">
              <a:buFont typeface="Wingdings" panose="05000000000000000000" charset="0"/>
            </a:pPr>
            <a:r>
              <a:rPr lang="en-US" altLang="en-IN" sz="2800" b="0" dirty="0"/>
              <a:t>For this dataset, following classification algorithms are used:</a:t>
            </a:r>
          </a:p>
          <a:p>
            <a:pPr indent="0">
              <a:buFont typeface="Wingdings" panose="05000000000000000000" charset="0"/>
            </a:pPr>
            <a:endParaRPr lang="en-US" altLang="en-IN" sz="2800" b="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en-IN" sz="2800" b="0" dirty="0"/>
              <a:t>Logistic Regression</a:t>
            </a: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en-IN" sz="2800" b="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en-IN" sz="2800" b="0" dirty="0"/>
              <a:t>Decision Trees</a:t>
            </a: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en-IN" sz="2800" b="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sz="2800" b="0" dirty="0" err="1"/>
              <a:t>RandomForest</a:t>
            </a:r>
            <a:endParaRPr lang="en-US" altLang="en-IN" sz="2800" b="0" dirty="0"/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en-IN" sz="2800" b="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sz="2800" b="0" dirty="0"/>
              <a:t>ExtraTrees</a:t>
            </a:r>
            <a:endParaRPr lang="en-US" altLang="en-IN" sz="2800" b="0" dirty="0"/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en-IN" sz="2800" b="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sz="2800" b="0" dirty="0"/>
              <a:t>KNeighbors</a:t>
            </a:r>
            <a:r>
              <a:rPr lang="en-US" altLang="en-IN" sz="2800" b="0" dirty="0"/>
              <a:t>(KNN)</a:t>
            </a: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en-IN" sz="2800" b="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sz="2800" b="0" dirty="0"/>
              <a:t>GaussianNB</a:t>
            </a:r>
            <a:endParaRPr lang="en-US" altLang="en-IN" sz="2800" b="0" dirty="0"/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en-IN" sz="2800" b="0" dirty="0"/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en-IN" sz="2800" b="0" dirty="0"/>
              <a:t>SVC(Gaussian)</a:t>
            </a:r>
            <a:endParaRPr lang="en-IN" sz="28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dirty="0"/>
          </a:p>
          <a:p>
            <a:pPr marL="342900" indent="-342900"/>
            <a:endParaRPr lang="en-US" sz="24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78904" y="730424"/>
            <a:ext cx="13398152" cy="64807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Analysis of Results</a:t>
            </a:r>
          </a:p>
          <a:p>
            <a:pPr algn="ctr"/>
            <a:endParaRPr lang="en-IN" u="sng" dirty="0"/>
          </a:p>
          <a:p>
            <a:endParaRPr lang="en-US" sz="24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7351E5-1D77-CF58-5018-B98A0CFB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9581" y="2260497"/>
            <a:ext cx="14131237" cy="32944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87</TotalTime>
  <Words>445</Words>
  <Application>Microsoft Office PowerPoint</Application>
  <PresentationFormat>Custom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dxc_powerpoint_16x9_template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creator>Windows User</dc:creator>
  <cp:lastModifiedBy>naveen veeravalli</cp:lastModifiedBy>
  <cp:revision>1128</cp:revision>
  <dcterms:created xsi:type="dcterms:W3CDTF">2018-11-22T06:53:00Z</dcterms:created>
  <dcterms:modified xsi:type="dcterms:W3CDTF">2023-08-03T12:45:33Z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AC7BF5F03D5E43D69E53A0A0990EB6AF</vt:lpwstr>
  </property>
  <property fmtid="{D5CDD505-2E9C-101B-9397-08002B2CF9AE}" pid="3" name="KSOProductBuildVer">
    <vt:lpwstr>1033-11.2.0.11219</vt:lpwstr>
  </property>
</Properties>
</file>