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75" r:id="rId7"/>
    <p:sldId id="263" r:id="rId8"/>
    <p:sldId id="274" r:id="rId9"/>
    <p:sldId id="262" r:id="rId10"/>
    <p:sldId id="264" r:id="rId11"/>
    <p:sldId id="270" r:id="rId12"/>
    <p:sldId id="271" r:id="rId13"/>
    <p:sldId id="272" r:id="rId14"/>
    <p:sldId id="273" r:id="rId15"/>
    <p:sldId id="269" r:id="rId16"/>
    <p:sldId id="265"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2C6E0E-1252-4A59-89F0-EC69976915D4}" type="datetimeFigureOut">
              <a:rPr lang="en-US" smtClean="0"/>
              <a:t>12-May-16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301894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C6E0E-1252-4A59-89F0-EC69976915D4}" type="datetimeFigureOut">
              <a:rPr lang="en-US" smtClean="0"/>
              <a:t>12-May-16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28894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C6E0E-1252-4A59-89F0-EC69976915D4}" type="datetimeFigureOut">
              <a:rPr lang="en-US" smtClean="0"/>
              <a:t>12-May-16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2984813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C6E0E-1252-4A59-89F0-EC69976915D4}" type="datetimeFigureOut">
              <a:rPr lang="en-US" smtClean="0"/>
              <a:t>12-May-16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73601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C6E0E-1252-4A59-89F0-EC69976915D4}" type="datetimeFigureOut">
              <a:rPr lang="en-US" smtClean="0"/>
              <a:t>12-May-16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314429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2C6E0E-1252-4A59-89F0-EC69976915D4}" type="datetimeFigureOut">
              <a:rPr lang="en-US" smtClean="0"/>
              <a:t>12-May-16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59491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2C6E0E-1252-4A59-89F0-EC69976915D4}" type="datetimeFigureOut">
              <a:rPr lang="en-US" smtClean="0"/>
              <a:t>12-May-16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154031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2C6E0E-1252-4A59-89F0-EC69976915D4}" type="datetimeFigureOut">
              <a:rPr lang="en-US" smtClean="0"/>
              <a:t>12-May-16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179319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C6E0E-1252-4A59-89F0-EC69976915D4}" type="datetimeFigureOut">
              <a:rPr lang="en-US" smtClean="0"/>
              <a:t>12-May-16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23116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C6E0E-1252-4A59-89F0-EC69976915D4}" type="datetimeFigureOut">
              <a:rPr lang="en-US" smtClean="0"/>
              <a:t>12-May-16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338089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C6E0E-1252-4A59-89F0-EC69976915D4}" type="datetimeFigureOut">
              <a:rPr lang="en-US" smtClean="0"/>
              <a:t>12-May-16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63A5A-9BF2-4A18-BBD6-B5458EC70308}" type="slidenum">
              <a:rPr lang="en-US" smtClean="0"/>
              <a:t>‹#›</a:t>
            </a:fld>
            <a:endParaRPr lang="en-US"/>
          </a:p>
        </p:txBody>
      </p:sp>
    </p:spTree>
    <p:extLst>
      <p:ext uri="{BB962C8B-B14F-4D97-AF65-F5344CB8AC3E}">
        <p14:creationId xmlns:p14="http://schemas.microsoft.com/office/powerpoint/2010/main" val="18686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C6E0E-1252-4A59-89F0-EC69976915D4}" type="datetimeFigureOut">
              <a:rPr lang="en-US" smtClean="0"/>
              <a:t>12-May-16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3A5A-9BF2-4A18-BBD6-B5458EC70308}" type="slidenum">
              <a:rPr lang="en-US" smtClean="0"/>
              <a:t>‹#›</a:t>
            </a:fld>
            <a:endParaRPr lang="en-US"/>
          </a:p>
        </p:txBody>
      </p:sp>
    </p:spTree>
    <p:extLst>
      <p:ext uri="{BB962C8B-B14F-4D97-AF65-F5344CB8AC3E}">
        <p14:creationId xmlns:p14="http://schemas.microsoft.com/office/powerpoint/2010/main" val="91314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9249" y="824248"/>
            <a:ext cx="10006885" cy="5331853"/>
          </a:xfrm>
        </p:spPr>
        <p:txBody>
          <a:bodyPr>
            <a:normAutofit/>
          </a:bodyPr>
          <a:lstStyle/>
          <a:p>
            <a:endParaRPr lang="en-US" dirty="0"/>
          </a:p>
          <a:p>
            <a:r>
              <a:rPr lang="en-US" dirty="0"/>
              <a:t> </a:t>
            </a:r>
            <a:r>
              <a:rPr lang="en-US" b="1" dirty="0">
                <a:latin typeface="Times New Roman" panose="02020603050405020304" pitchFamily="18" charset="0"/>
                <a:cs typeface="Times New Roman" panose="02020603050405020304" pitchFamily="18" charset="0"/>
              </a:rPr>
              <a:t>HUMAN OBJECT DETECTION AND </a:t>
            </a:r>
            <a:r>
              <a:rPr lang="en-US" b="1" dirty="0" smtClean="0">
                <a:latin typeface="Times New Roman" panose="02020603050405020304" pitchFamily="18" charset="0"/>
                <a:cs typeface="Times New Roman" panose="02020603050405020304" pitchFamily="18" charset="0"/>
              </a:rPr>
              <a:t>TRACKING ON STREETS FOR ROAD SAFETY USING MATLAB </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Submitted by</a:t>
            </a:r>
          </a:p>
          <a:p>
            <a:r>
              <a:rPr lang="en-US" sz="2000" dirty="0" smtClean="0">
                <a:latin typeface="Times New Roman" panose="02020603050405020304" pitchFamily="18" charset="0"/>
                <a:cs typeface="Times New Roman" panose="02020603050405020304" pitchFamily="18" charset="0"/>
              </a:rPr>
              <a:t>                                                                 KARUTURI SURYA SUMANTH      EL112006</a:t>
            </a:r>
          </a:p>
          <a:p>
            <a:r>
              <a:rPr lang="en-US" sz="2000" dirty="0" smtClean="0">
                <a:latin typeface="Times New Roman" panose="02020603050405020304" pitchFamily="18" charset="0"/>
                <a:cs typeface="Times New Roman" panose="02020603050405020304" pitchFamily="18" charset="0"/>
              </a:rPr>
              <a:t>                                                                 JAYANTI VENKATA SAI KIRAN     EL112051</a:t>
            </a:r>
          </a:p>
          <a:p>
            <a:r>
              <a:rPr lang="en-US" sz="2000" dirty="0" smtClean="0">
                <a:latin typeface="Times New Roman" panose="02020603050405020304" pitchFamily="18" charset="0"/>
                <a:cs typeface="Times New Roman" panose="02020603050405020304" pitchFamily="18" charset="0"/>
              </a:rPr>
              <a:t>                                                                 PEDDINTI NAGA BABU                  EL112338</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013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Involved(cont’d)</a:t>
            </a:r>
            <a:endParaRPr lang="en-US" dirty="0"/>
          </a:p>
        </p:txBody>
      </p:sp>
      <p:sp>
        <p:nvSpPr>
          <p:cNvPr id="4" name="Rectangle 1"/>
          <p:cNvSpPr>
            <a:spLocks noGrp="1" noChangeArrowheads="1"/>
          </p:cNvSpPr>
          <p:nvPr>
            <p:ph idx="1"/>
          </p:nvPr>
        </p:nvSpPr>
        <p:spPr bwMode="auto">
          <a:xfrm>
            <a:off x="838200" y="1820771"/>
            <a:ext cx="375256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Assign Detections to Tracks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Update Assigned Tracks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Update Unassigned Tracks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Delete Lost Tracks </a:t>
            </a:r>
          </a:p>
          <a:p>
            <a:pPr marL="0" marR="0" lvl="0" indent="0" algn="l"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Create New Tracks </a:t>
            </a:r>
          </a:p>
          <a:p>
            <a:pPr marL="0" marR="0" lvl="0" indent="0" algn="l"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Display Tracking Results </a:t>
            </a:r>
          </a:p>
        </p:txBody>
      </p:sp>
    </p:spTree>
    <p:extLst>
      <p:ext uri="{BB962C8B-B14F-4D97-AF65-F5344CB8AC3E}">
        <p14:creationId xmlns:p14="http://schemas.microsoft.com/office/powerpoint/2010/main" val="1621691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6" name="Content Placeholder 5"/>
          <p:cNvPicPr>
            <a:picLocks noGrp="1" noChangeAspect="1"/>
          </p:cNvPicPr>
          <p:nvPr>
            <p:ph idx="1"/>
          </p:nvPr>
        </p:nvPicPr>
        <p:blipFill>
          <a:blip r:embed="rId2"/>
          <a:stretch>
            <a:fillRect/>
          </a:stretch>
        </p:blipFill>
        <p:spPr>
          <a:xfrm>
            <a:off x="3078333" y="1825625"/>
            <a:ext cx="6035333" cy="4351338"/>
          </a:xfrm>
          <a:prstGeom prst="rect">
            <a:avLst/>
          </a:prstGeom>
        </p:spPr>
      </p:pic>
    </p:spTree>
    <p:extLst>
      <p:ext uri="{BB962C8B-B14F-4D97-AF65-F5344CB8AC3E}">
        <p14:creationId xmlns:p14="http://schemas.microsoft.com/office/powerpoint/2010/main" val="423652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Results(cont’d)</a:t>
            </a:r>
            <a:endParaRPr lang="en-US" dirty="0"/>
          </a:p>
        </p:txBody>
      </p:sp>
      <p:pic>
        <p:nvPicPr>
          <p:cNvPr id="4" name="Content Placeholder 3"/>
          <p:cNvPicPr>
            <a:picLocks noGrp="1" noChangeAspect="1"/>
          </p:cNvPicPr>
          <p:nvPr>
            <p:ph idx="1"/>
          </p:nvPr>
        </p:nvPicPr>
        <p:blipFill>
          <a:blip r:embed="rId2"/>
          <a:stretch>
            <a:fillRect/>
          </a:stretch>
        </p:blipFill>
        <p:spPr>
          <a:xfrm>
            <a:off x="2204288" y="1825625"/>
            <a:ext cx="7783423" cy="4351338"/>
          </a:xfrm>
          <a:prstGeom prst="rect">
            <a:avLst/>
          </a:prstGeom>
        </p:spPr>
      </p:pic>
    </p:spTree>
    <p:extLst>
      <p:ext uri="{BB962C8B-B14F-4D97-AF65-F5344CB8AC3E}">
        <p14:creationId xmlns:p14="http://schemas.microsoft.com/office/powerpoint/2010/main" val="158901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Results(cont’d)</a:t>
            </a:r>
          </a:p>
        </p:txBody>
      </p:sp>
      <p:pic>
        <p:nvPicPr>
          <p:cNvPr id="4" name="Content Placeholder 3"/>
          <p:cNvPicPr>
            <a:picLocks noGrp="1" noChangeAspect="1"/>
          </p:cNvPicPr>
          <p:nvPr>
            <p:ph idx="1"/>
          </p:nvPr>
        </p:nvPicPr>
        <p:blipFill>
          <a:blip r:embed="rId2"/>
          <a:stretch>
            <a:fillRect/>
          </a:stretch>
        </p:blipFill>
        <p:spPr>
          <a:xfrm>
            <a:off x="2204288" y="1825625"/>
            <a:ext cx="7783423" cy="4351338"/>
          </a:xfrm>
          <a:prstGeom prst="rect">
            <a:avLst/>
          </a:prstGeom>
        </p:spPr>
      </p:pic>
    </p:spTree>
    <p:extLst>
      <p:ext uri="{BB962C8B-B14F-4D97-AF65-F5344CB8AC3E}">
        <p14:creationId xmlns:p14="http://schemas.microsoft.com/office/powerpoint/2010/main" val="44585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Results(cont’d)</a:t>
            </a:r>
          </a:p>
        </p:txBody>
      </p:sp>
      <p:pic>
        <p:nvPicPr>
          <p:cNvPr id="4" name="Content Placeholder 3"/>
          <p:cNvPicPr>
            <a:picLocks noGrp="1" noChangeAspect="1"/>
          </p:cNvPicPr>
          <p:nvPr>
            <p:ph idx="1"/>
          </p:nvPr>
        </p:nvPicPr>
        <p:blipFill>
          <a:blip r:embed="rId2"/>
          <a:stretch>
            <a:fillRect/>
          </a:stretch>
        </p:blipFill>
        <p:spPr>
          <a:xfrm>
            <a:off x="2204288" y="1825625"/>
            <a:ext cx="7783423" cy="4351338"/>
          </a:xfrm>
          <a:prstGeom prst="rect">
            <a:avLst/>
          </a:prstGeom>
        </p:spPr>
      </p:pic>
    </p:spTree>
    <p:extLst>
      <p:ext uri="{BB962C8B-B14F-4D97-AF65-F5344CB8AC3E}">
        <p14:creationId xmlns:p14="http://schemas.microsoft.com/office/powerpoint/2010/main" val="335713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cs typeface="Times New Roman" panose="02020603050405020304" pitchFamily="18" charset="0"/>
              </a:rPr>
              <a:t>Applications</a:t>
            </a:r>
            <a:endParaRPr lang="en-US" b="1"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Road Safety by highlighting the pedestrians along the street.</a:t>
            </a:r>
          </a:p>
          <a:p>
            <a:r>
              <a:rPr lang="en-US" dirty="0" smtClean="0">
                <a:latin typeface="Times New Roman" panose="02020603050405020304" pitchFamily="18" charset="0"/>
                <a:cs typeface="Times New Roman" panose="02020603050405020304" pitchFamily="18" charset="0"/>
              </a:rPr>
              <a:t>Providing enhanced view of the street for the people having poor vision.</a:t>
            </a:r>
          </a:p>
          <a:p>
            <a:r>
              <a:rPr lang="en-US" dirty="0" smtClean="0">
                <a:latin typeface="Times New Roman" panose="02020603050405020304" pitchFamily="18" charset="0"/>
                <a:cs typeface="Times New Roman" panose="02020603050405020304" pitchFamily="18" charset="0"/>
              </a:rPr>
              <a:t>It can be used to prevent traffic jams by providing the information about the crowding on the roads in advance.</a:t>
            </a:r>
          </a:p>
          <a:p>
            <a:r>
              <a:rPr lang="en-US" dirty="0">
                <a:latin typeface="Times New Roman" panose="02020603050405020304" pitchFamily="18" charset="0"/>
                <a:cs typeface="Times New Roman" panose="02020603050405020304" pitchFamily="18" charset="0"/>
              </a:rPr>
              <a:t>This technique has application in driver-less cars.</a:t>
            </a:r>
          </a:p>
          <a:p>
            <a:r>
              <a:rPr lang="en-US" dirty="0">
                <a:latin typeface="Times New Roman" panose="02020603050405020304" pitchFamily="18" charset="0"/>
                <a:cs typeface="Times New Roman" panose="02020603050405020304" pitchFamily="18" charset="0"/>
              </a:rPr>
              <a:t>It is used in security and surveillance systems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802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90470" y="1902898"/>
            <a:ext cx="10515600" cy="4351338"/>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object detection using MATLAB” technique that we </a:t>
            </a:r>
            <a:r>
              <a:rPr lang="en-IN" sz="2400" dirty="0" smtClean="0">
                <a:latin typeface="Times New Roman" panose="02020603050405020304" pitchFamily="18" charset="0"/>
                <a:cs typeface="Times New Roman" panose="02020603050405020304" pitchFamily="18" charset="0"/>
              </a:rPr>
              <a:t>propose will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overcome most of </a:t>
            </a:r>
            <a:r>
              <a:rPr lang="en-IN" sz="2400" dirty="0">
                <a:latin typeface="Times New Roman" panose="02020603050405020304" pitchFamily="18" charset="0"/>
                <a:cs typeface="Times New Roman" panose="02020603050405020304" pitchFamily="18" charset="0"/>
              </a:rPr>
              <a:t>the limitations of the earlier and in use techniques. </a:t>
            </a:r>
            <a:endParaRPr lang="en-IN"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project </a:t>
            </a:r>
            <a:r>
              <a:rPr lang="en-US" sz="2400" dirty="0" smtClean="0">
                <a:latin typeface="Times New Roman" panose="02020603050405020304" pitchFamily="18" charset="0"/>
                <a:cs typeface="Times New Roman" panose="02020603050405020304" pitchFamily="18" charset="0"/>
              </a:rPr>
              <a:t>involves techniques like Aggregate Channel Feature , Kalman Filter etc. that are implemented in Matlab for detecting and tracking human objects .</a:t>
            </a:r>
          </a:p>
          <a:p>
            <a:pPr algn="just"/>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we use live video by attaching the camera to the car, the pedestrians are highlighted and it helps the drivers for recognizing them in dim lights and for having an enhanced view of the street.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As the equipment needed for the implementation of the project is very minimal, the project can be used on a large scale.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109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[1] Rafael C. Gonzalez and Richard E. Woods., “Digital Image processing”,3rd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edition,pearson,2009</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[2] Dollar, C. Wojeck, B. Shiele, and P. Perona. "Pedestrian detection: An </a:t>
            </a:r>
            <a:r>
              <a:rPr lang="en-US" sz="2400" dirty="0" smtClean="0">
                <a:latin typeface="Times New Roman" panose="02020603050405020304" pitchFamily="18" charset="0"/>
                <a:cs typeface="Times New Roman" panose="02020603050405020304" pitchFamily="18" charset="0"/>
              </a:rPr>
              <a:t>evaluation</a:t>
            </a:r>
          </a:p>
          <a:p>
            <a:pPr marL="0" indent="0" algn="just">
              <a:buNone/>
            </a:pPr>
            <a:r>
              <a:rPr lang="en-US" sz="2400" dirty="0" smtClean="0">
                <a:latin typeface="Times New Roman" panose="02020603050405020304" pitchFamily="18" charset="0"/>
                <a:cs typeface="Times New Roman" panose="02020603050405020304" pitchFamily="18" charset="0"/>
              </a:rPr>
              <a:t>     of </a:t>
            </a:r>
            <a:r>
              <a:rPr lang="en-US" sz="2400" dirty="0">
                <a:latin typeface="Times New Roman" panose="02020603050405020304" pitchFamily="18" charset="0"/>
                <a:cs typeface="Times New Roman" panose="02020603050405020304" pitchFamily="18" charset="0"/>
              </a:rPr>
              <a:t>the state of the art." Pattern Analysis and Machine Intelligence, </a:t>
            </a:r>
            <a:r>
              <a:rPr lang="en-US" sz="2400" dirty="0" smtClean="0">
                <a:latin typeface="Times New Roman" panose="02020603050405020304" pitchFamily="18" charset="0"/>
                <a:cs typeface="Times New Roman" panose="02020603050405020304" pitchFamily="18" charset="0"/>
              </a:rPr>
              <a:t>IEEE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Transactions.Vol. 34, Issue 4, 2012, pp. 743–761. </a:t>
            </a:r>
          </a:p>
          <a:p>
            <a:pPr marL="0" indent="0">
              <a:buNone/>
            </a:pPr>
            <a:r>
              <a:rPr lang="en-US" sz="2400" dirty="0">
                <a:latin typeface="Times New Roman" panose="02020603050405020304" pitchFamily="18" charset="0"/>
                <a:cs typeface="Times New Roman" panose="02020603050405020304" pitchFamily="18" charset="0"/>
              </a:rPr>
              <a:t>[3] Dollar, C., Wojeck, B. Shiele, and P. Perona. "Pedestrian detection: </a:t>
            </a:r>
            <a:r>
              <a:rPr lang="en-US" sz="2400" dirty="0" smtClean="0">
                <a:latin typeface="Times New Roman" panose="02020603050405020304" pitchFamily="18" charset="0"/>
                <a:cs typeface="Times New Roman" panose="02020603050405020304" pitchFamily="18" charset="0"/>
              </a:rPr>
              <a:t>A</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benchmark." IEEE Conference on Computer Vision and Pattern Recognition.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2009.</a:t>
            </a:r>
          </a:p>
          <a:p>
            <a:pPr marL="0" indent="0">
              <a:buNone/>
            </a:pPr>
            <a:r>
              <a:rPr lang="en-US" sz="2400" dirty="0" smtClean="0">
                <a:latin typeface="Times New Roman" panose="02020603050405020304" pitchFamily="18" charset="0"/>
                <a:cs typeface="Times New Roman" panose="02020603050405020304" pitchFamily="18" charset="0"/>
              </a:rPr>
              <a:t>[4</a:t>
            </a:r>
            <a:r>
              <a:rPr lang="en-US" sz="2600" dirty="0" smtClean="0">
                <a:latin typeface="Times New Roman" panose="02020603050405020304" pitchFamily="18" charset="0"/>
                <a:cs typeface="Times New Roman" panose="02020603050405020304" pitchFamily="18" charset="0"/>
              </a:rPr>
              <a:t>] Hunt Lipsman &amp;  Rosenberg, “A </a:t>
            </a:r>
            <a:r>
              <a:rPr lang="en-US" sz="2600" dirty="0">
                <a:latin typeface="Times New Roman" panose="02020603050405020304" pitchFamily="18" charset="0"/>
                <a:cs typeface="Times New Roman" panose="02020603050405020304" pitchFamily="18" charset="0"/>
              </a:rPr>
              <a:t>Guide to MATLAB for Beginners and </a:t>
            </a:r>
            <a:endParaRPr lang="en-US" sz="2600" dirty="0" smtClean="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Experienced Users”,2</a:t>
            </a:r>
            <a:r>
              <a:rPr lang="en-US" sz="2600" baseline="30000" dirty="0" smtClean="0">
                <a:latin typeface="Times New Roman" panose="02020603050405020304" pitchFamily="18" charset="0"/>
                <a:cs typeface="Times New Roman" panose="02020603050405020304" pitchFamily="18" charset="0"/>
              </a:rPr>
              <a:t>nd</a:t>
            </a:r>
            <a:r>
              <a:rPr lang="en-US" sz="2600" dirty="0" smtClean="0">
                <a:latin typeface="Times New Roman" panose="02020603050405020304" pitchFamily="18" charset="0"/>
                <a:cs typeface="Times New Roman" panose="02020603050405020304" pitchFamily="18" charset="0"/>
              </a:rPr>
              <a:t> edition,pearson,2009.</a:t>
            </a: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807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593171"/>
            <a:ext cx="10515600" cy="1325563"/>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242428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Human object detection and tracking</a:t>
            </a:r>
          </a:p>
          <a:p>
            <a:r>
              <a:rPr lang="en-US" dirty="0" smtClean="0">
                <a:latin typeface="Times New Roman" panose="02020603050405020304" pitchFamily="18" charset="0"/>
                <a:cs typeface="Times New Roman" panose="02020603050405020304" pitchFamily="18" charset="0"/>
              </a:rPr>
              <a:t>Techniques used in the process</a:t>
            </a:r>
          </a:p>
          <a:p>
            <a:r>
              <a:rPr lang="en-US" dirty="0" smtClean="0">
                <a:latin typeface="Times New Roman" panose="02020603050405020304" pitchFamily="18" charset="0"/>
                <a:cs typeface="Times New Roman" panose="02020603050405020304" pitchFamily="18" charset="0"/>
              </a:rPr>
              <a:t>Steps Involved</a:t>
            </a:r>
          </a:p>
          <a:p>
            <a:r>
              <a:rPr lang="en-US" dirty="0" smtClean="0">
                <a:latin typeface="Times New Roman" panose="02020603050405020304" pitchFamily="18" charset="0"/>
                <a:cs typeface="Times New Roman" panose="02020603050405020304" pitchFamily="18" charset="0"/>
              </a:rPr>
              <a:t>Results</a:t>
            </a:r>
          </a:p>
          <a:p>
            <a:r>
              <a:rPr lang="en-US" dirty="0" smtClean="0">
                <a:latin typeface="Times New Roman" panose="02020603050405020304" pitchFamily="18" charset="0"/>
                <a:cs typeface="Times New Roman" panose="02020603050405020304" pitchFamily="18" charset="0"/>
              </a:rPr>
              <a:t>Applications</a:t>
            </a:r>
          </a:p>
          <a:p>
            <a:r>
              <a:rPr lang="en-US" dirty="0" smtClean="0">
                <a:latin typeface="Times New Roman" panose="02020603050405020304" pitchFamily="18" charset="0"/>
                <a:cs typeface="Times New Roman" panose="02020603050405020304" pitchFamily="18" charset="0"/>
              </a:rPr>
              <a:t>Conclusion</a:t>
            </a:r>
          </a:p>
          <a:p>
            <a:r>
              <a:rPr lang="en-US" dirty="0" smtClean="0">
                <a:latin typeface="Times New Roman" panose="02020603050405020304" pitchFamily="18" charset="0"/>
                <a:cs typeface="Times New Roman" panose="02020603050405020304" pitchFamily="18" charset="0"/>
              </a:rPr>
              <a:t>References</a:t>
            </a:r>
          </a:p>
          <a:p>
            <a:endParaRPr lang="en-US" dirty="0" smtClean="0"/>
          </a:p>
          <a:p>
            <a:endParaRPr lang="en-US" dirty="0" smtClean="0"/>
          </a:p>
          <a:p>
            <a:endParaRPr lang="en-US" dirty="0"/>
          </a:p>
        </p:txBody>
      </p:sp>
    </p:spTree>
    <p:extLst>
      <p:ext uri="{BB962C8B-B14F-4D97-AF65-F5344CB8AC3E}">
        <p14:creationId xmlns:p14="http://schemas.microsoft.com/office/powerpoint/2010/main" val="400751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838200" y="1690687"/>
            <a:ext cx="10515600" cy="4697233"/>
          </a:xfrm>
        </p:spPr>
        <p:txBody>
          <a:bodyPr/>
          <a:lstStyle/>
          <a:p>
            <a:r>
              <a:rPr lang="en-US" dirty="0">
                <a:latin typeface="Times New Roman" panose="02020603050405020304" pitchFamily="18" charset="0"/>
                <a:cs typeface="Times New Roman" panose="02020603050405020304" pitchFamily="18" charset="0"/>
              </a:rPr>
              <a:t>Human object detection is the process of identifying one or more human objects in videos.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has been regarded as the most complex and challenging problem in the Field of computer vision due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variations caused by the changes in physical appearance, lighting.</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Human object detection is an essential and significant task in any intelligent video surveillance system, as it provides the fundamental information for semantic understanding of the video footages</a:t>
            </a:r>
            <a:r>
              <a:rPr lang="en-US" dirty="0" smtClean="0">
                <a:latin typeface="Times New Roman" panose="02020603050405020304" pitchFamily="18" charset="0"/>
                <a:cs typeface="Times New Roman" panose="02020603050405020304" pitchFamily="18" charset="0"/>
              </a:rPr>
              <a:t>.</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18658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Human object detection and tracking</a:t>
            </a:r>
            <a:endParaRPr lang="en-US" b="1" dirty="0"/>
          </a:p>
        </p:txBody>
      </p:sp>
      <p:sp>
        <p:nvSpPr>
          <p:cNvPr id="3" name="Content Placeholder 2"/>
          <p:cNvSpPr>
            <a:spLocks noGrp="1"/>
          </p:cNvSpPr>
          <p:nvPr>
            <p:ph idx="1"/>
          </p:nvPr>
        </p:nvSpPr>
        <p:spPr>
          <a:xfrm>
            <a:off x="748048" y="1690688"/>
            <a:ext cx="10515600" cy="4573834"/>
          </a:xfrm>
        </p:spPr>
        <p:txBody>
          <a:bodyPr>
            <a:normAutofit/>
          </a:bodyPr>
          <a:lstStyle/>
          <a:p>
            <a:r>
              <a:rPr lang="en-US" dirty="0" smtClean="0">
                <a:latin typeface="Times New Roman" panose="02020603050405020304" pitchFamily="18" charset="0"/>
                <a:cs typeface="Times New Roman" panose="02020603050405020304" pitchFamily="18" charset="0"/>
              </a:rPr>
              <a:t>Detection and tracking is done using image processing techniques.</a:t>
            </a:r>
          </a:p>
          <a:p>
            <a:r>
              <a:rPr lang="en-US" dirty="0" smtClean="0">
                <a:latin typeface="Times New Roman" panose="02020603050405020304" pitchFamily="18" charset="0"/>
                <a:cs typeface="Times New Roman" panose="02020603050405020304" pitchFamily="18" charset="0"/>
              </a:rPr>
              <a:t>First </a:t>
            </a:r>
            <a:r>
              <a:rPr lang="en-US" dirty="0">
                <a:latin typeface="Times New Roman" panose="02020603050405020304" pitchFamily="18" charset="0"/>
                <a:cs typeface="Times New Roman" panose="02020603050405020304" pitchFamily="18" charset="0"/>
              </a:rPr>
              <a:t>a video is captured on the street and it is processed in Matlab</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the process a Matlab code is developed that detects the human objects and highlights them using the tracker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tracker tracks the highlighted human objects.</a:t>
            </a:r>
          </a:p>
          <a:p>
            <a:r>
              <a:rPr lang="en-US" dirty="0">
                <a:latin typeface="Times New Roman" panose="02020603050405020304" pitchFamily="18" charset="0"/>
                <a:cs typeface="Times New Roman" panose="02020603050405020304" pitchFamily="18" charset="0"/>
              </a:rPr>
              <a:t>The tracked objects can be useful for the people travelling on the roads for road safety purpose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It can run in Matlab or as a stand-alone application.</a:t>
            </a:r>
          </a:p>
        </p:txBody>
      </p:sp>
    </p:spTree>
    <p:extLst>
      <p:ext uri="{BB962C8B-B14F-4D97-AF65-F5344CB8AC3E}">
        <p14:creationId xmlns:p14="http://schemas.microsoft.com/office/powerpoint/2010/main" val="1882067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Techniques used in this process</a:t>
            </a:r>
            <a:endParaRPr lang="en-US" b="1" dirty="0"/>
          </a:p>
        </p:txBody>
      </p:sp>
      <p:sp>
        <p:nvSpPr>
          <p:cNvPr id="3" name="Content Placeholder 2"/>
          <p:cNvSpPr>
            <a:spLocks noGrp="1"/>
          </p:cNvSpPr>
          <p:nvPr>
            <p:ph idx="1"/>
          </p:nvPr>
        </p:nvSpPr>
        <p:spPr>
          <a:xfrm>
            <a:off x="966989" y="1298362"/>
            <a:ext cx="10515600" cy="4351338"/>
          </a:xfrm>
        </p:spPr>
        <p:txBody>
          <a:bodyPr>
            <a:normAutofit/>
          </a:bodyPr>
          <a:lstStyle/>
          <a:p>
            <a:pPr marL="0" indent="0">
              <a:buNone/>
            </a:pPr>
            <a:endParaRPr lang="en-US" dirty="0" smtClean="0"/>
          </a:p>
          <a:p>
            <a:pPr marL="0" indent="0">
              <a:buNone/>
            </a:pPr>
            <a:r>
              <a:rPr lang="en-US" b="1" dirty="0" smtClean="0">
                <a:latin typeface="+mj-lt"/>
              </a:rPr>
              <a:t>Aggregate Channel Features Technique</a:t>
            </a:r>
          </a:p>
          <a:p>
            <a:pPr marL="0" indent="0">
              <a:buNone/>
            </a:pPr>
            <a:endParaRPr lang="en-US" b="1" dirty="0" smtClean="0">
              <a:latin typeface="+mj-lt"/>
            </a:endParaRPr>
          </a:p>
          <a:p>
            <a:pPr marL="0" indent="0">
              <a:buNone/>
            </a:pPr>
            <a:r>
              <a:rPr lang="en-US" dirty="0" smtClean="0">
                <a:latin typeface="Times New Roman" panose="02020603050405020304" pitchFamily="18" charset="0"/>
                <a:cs typeface="Times New Roman" panose="02020603050405020304" pitchFamily="18" charset="0"/>
              </a:rPr>
              <a:t>Detect the human objects using aggregated channel features.</a:t>
            </a:r>
          </a:p>
          <a:p>
            <a:pPr marL="0" indent="0">
              <a:buNone/>
            </a:pPr>
            <a:endParaRPr lang="en-US"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Read an image.</a:t>
            </a:r>
          </a:p>
          <a:p>
            <a:r>
              <a:rPr lang="en-US" sz="2400" dirty="0" smtClean="0">
                <a:latin typeface="Times New Roman" panose="02020603050405020304" pitchFamily="18" charset="0"/>
                <a:cs typeface="Times New Roman" panose="02020603050405020304" pitchFamily="18" charset="0"/>
              </a:rPr>
              <a:t>Detect people in the image and store results as bounding boxes and score.</a:t>
            </a:r>
          </a:p>
          <a:p>
            <a:r>
              <a:rPr lang="en-US" sz="2400" dirty="0" smtClean="0">
                <a:latin typeface="Times New Roman" panose="02020603050405020304" pitchFamily="18" charset="0"/>
                <a:cs typeface="Times New Roman" panose="02020603050405020304" pitchFamily="18" charset="0"/>
              </a:rPr>
              <a:t>Annotate the detected upright people in the image.</a:t>
            </a:r>
          </a:p>
          <a:p>
            <a:r>
              <a:rPr lang="en-US" sz="2400" dirty="0" smtClean="0">
                <a:latin typeface="Times New Roman" panose="02020603050405020304" pitchFamily="18" charset="0"/>
                <a:cs typeface="Times New Roman" panose="02020603050405020304" pitchFamily="18" charset="0"/>
              </a:rPr>
              <a:t>Display the results with annotation.</a:t>
            </a: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b="1" dirty="0">
              <a:latin typeface="+mj-lt"/>
            </a:endParaRPr>
          </a:p>
          <a:p>
            <a:pPr marL="0" indent="0">
              <a:buNone/>
            </a:pPr>
            <a:endParaRPr lang="en-US" b="1" dirty="0" smtClean="0">
              <a:latin typeface="+mj-lt"/>
            </a:endParaRPr>
          </a:p>
          <a:p>
            <a:endParaRPr lang="en-US" b="1" dirty="0" smtClean="0">
              <a:latin typeface="+mj-lt"/>
            </a:endParaRPr>
          </a:p>
          <a:p>
            <a:pPr marL="0" indent="0">
              <a:buNone/>
            </a:pPr>
            <a:endParaRPr lang="en-US" dirty="0" smtClean="0"/>
          </a:p>
        </p:txBody>
      </p:sp>
    </p:spTree>
    <p:extLst>
      <p:ext uri="{BB962C8B-B14F-4D97-AF65-F5344CB8AC3E}">
        <p14:creationId xmlns:p14="http://schemas.microsoft.com/office/powerpoint/2010/main" val="2631853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19222" y="965915"/>
            <a:ext cx="7606053" cy="5275442"/>
          </a:xfrm>
          <a:prstGeom prst="rect">
            <a:avLst/>
          </a:prstGeom>
        </p:spPr>
      </p:pic>
    </p:spTree>
    <p:extLst>
      <p:ext uri="{BB962C8B-B14F-4D97-AF65-F5344CB8AC3E}">
        <p14:creationId xmlns:p14="http://schemas.microsoft.com/office/powerpoint/2010/main" val="187245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532" y="524860"/>
            <a:ext cx="10515600" cy="5657000"/>
          </a:xfrm>
        </p:spPr>
        <p:txBody>
          <a:bodyPr>
            <a:normAutofit/>
          </a:bodyPr>
          <a:lstStyle/>
          <a:p>
            <a:pPr marL="0" indent="0">
              <a:buNone/>
            </a:pPr>
            <a:r>
              <a:rPr lang="en-US" b="1" dirty="0" smtClean="0">
                <a:latin typeface="+mj-lt"/>
              </a:rPr>
              <a:t>Kalman Filter</a:t>
            </a:r>
          </a:p>
          <a:p>
            <a:pPr marL="0" indent="0">
              <a:buNone/>
            </a:pPr>
            <a:endParaRPr lang="en-US" b="1" dirty="0" smtClean="0">
              <a:latin typeface="+mj-lt"/>
            </a:endParaRPr>
          </a:p>
          <a:p>
            <a:r>
              <a:rPr lang="en-US" sz="2400" dirty="0" smtClean="0">
                <a:latin typeface="Times New Roman" panose="02020603050405020304" pitchFamily="18" charset="0"/>
                <a:cs typeface="Times New Roman" panose="02020603050405020304" pitchFamily="18" charset="0"/>
              </a:rPr>
              <a:t>Used for tracking the detected human objects.</a:t>
            </a:r>
          </a:p>
          <a:p>
            <a:r>
              <a:rPr lang="en-US" sz="2400" dirty="0" smtClean="0">
                <a:latin typeface="Times New Roman" panose="02020603050405020304" pitchFamily="18" charset="0"/>
                <a:cs typeface="Times New Roman" panose="02020603050405020304" pitchFamily="18" charset="0"/>
              </a:rPr>
              <a:t>Kalman filter will predict </a:t>
            </a:r>
            <a:r>
              <a:rPr lang="en-US" sz="2400" dirty="0">
                <a:latin typeface="Times New Roman" panose="02020603050405020304" pitchFamily="18" charset="0"/>
                <a:cs typeface="Times New Roman" panose="02020603050405020304" pitchFamily="18" charset="0"/>
              </a:rPr>
              <a:t>the centroid of each track in the current frame, and update its bounding box accordingly</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We take the width </a:t>
            </a:r>
            <a:r>
              <a:rPr lang="en-US" sz="2400" dirty="0">
                <a:latin typeface="Times New Roman" panose="02020603050405020304" pitchFamily="18" charset="0"/>
                <a:cs typeface="Times New Roman" panose="02020603050405020304" pitchFamily="18" charset="0"/>
              </a:rPr>
              <a:t>and height of the bounding box in previous frame as our current prediction of the size</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 preferred </a:t>
            </a:r>
            <a:r>
              <a:rPr lang="en-US" sz="2400" dirty="0" smtClean="0">
                <a:latin typeface="Times New Roman" panose="02020603050405020304" pitchFamily="18" charset="0"/>
                <a:cs typeface="Times New Roman" panose="02020603050405020304" pitchFamily="18" charset="0"/>
              </a:rPr>
              <a:t>Kalman </a:t>
            </a:r>
            <a:r>
              <a:rPr lang="en-US" sz="2400" dirty="0">
                <a:latin typeface="Times New Roman" panose="02020603050405020304" pitchFamily="18" charset="0"/>
                <a:cs typeface="Times New Roman" panose="02020603050405020304" pitchFamily="18" charset="0"/>
              </a:rPr>
              <a:t>filter for tracking new locations because of the following </a:t>
            </a:r>
            <a:r>
              <a:rPr lang="en-US" sz="2400" dirty="0" smtClean="0">
                <a:latin typeface="Times New Roman" panose="02020603050405020304" pitchFamily="18" charset="0"/>
                <a:cs typeface="Times New Roman" panose="02020603050405020304" pitchFamily="18" charset="0"/>
              </a:rPr>
              <a:t>reasons</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Good results in practice due to optimality and structure.</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Convenient form for online real time processing.</a:t>
            </a:r>
          </a:p>
          <a:p>
            <a:r>
              <a:rPr lang="en-US" sz="2400" dirty="0" smtClean="0">
                <a:latin typeface="Times New Roman" panose="02020603050405020304" pitchFamily="18" charset="0"/>
                <a:cs typeface="Times New Roman" panose="02020603050405020304" pitchFamily="18" charset="0"/>
              </a:rPr>
              <a:t> Easy </a:t>
            </a:r>
            <a:r>
              <a:rPr lang="en-US" sz="2400" dirty="0">
                <a:latin typeface="Times New Roman" panose="02020603050405020304" pitchFamily="18" charset="0"/>
                <a:cs typeface="Times New Roman" panose="02020603050405020304" pitchFamily="18" charset="0"/>
              </a:rPr>
              <a:t>to formulate and implement given a basic understanding</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69480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GUI</a:t>
            </a:r>
            <a:endParaRPr lang="en-US" sz="3200" b="1" dirty="0"/>
          </a:p>
        </p:txBody>
      </p:sp>
      <p:sp>
        <p:nvSpPr>
          <p:cNvPr id="3" name="Content Placeholder 2"/>
          <p:cNvSpPr>
            <a:spLocks noGrp="1"/>
          </p:cNvSpPr>
          <p:nvPr>
            <p:ph idx="1"/>
          </p:nvPr>
        </p:nvSpPr>
        <p:spPr>
          <a:xfrm>
            <a:off x="838200" y="1477895"/>
            <a:ext cx="10515600" cy="4351338"/>
          </a:xfrm>
        </p:spPr>
        <p:txBody>
          <a:bodyPr/>
          <a:lstStyle/>
          <a:p>
            <a:r>
              <a:rPr lang="en-US" dirty="0" smtClean="0"/>
              <a:t>We have created GUI using GUIDE.</a:t>
            </a:r>
          </a:p>
          <a:p>
            <a:r>
              <a:rPr lang="en-US" dirty="0" smtClean="0"/>
              <a:t>GUIDE is GUI Developing Environment.</a:t>
            </a:r>
          </a:p>
        </p:txBody>
      </p:sp>
      <p:pic>
        <p:nvPicPr>
          <p:cNvPr id="4" name="Picture 3"/>
          <p:cNvPicPr>
            <a:picLocks noChangeAspect="1"/>
          </p:cNvPicPr>
          <p:nvPr/>
        </p:nvPicPr>
        <p:blipFill>
          <a:blip r:embed="rId2"/>
          <a:stretch>
            <a:fillRect/>
          </a:stretch>
        </p:blipFill>
        <p:spPr>
          <a:xfrm>
            <a:off x="3000371" y="2554916"/>
            <a:ext cx="5499686" cy="3961794"/>
          </a:xfrm>
          <a:prstGeom prst="rect">
            <a:avLst/>
          </a:prstGeom>
        </p:spPr>
      </p:pic>
    </p:spTree>
    <p:extLst>
      <p:ext uri="{BB962C8B-B14F-4D97-AF65-F5344CB8AC3E}">
        <p14:creationId xmlns:p14="http://schemas.microsoft.com/office/powerpoint/2010/main" val="342891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smtClean="0"/>
              <a:t>Steps Involved</a:t>
            </a:r>
            <a:endParaRPr lang="en-US" b="1" dirty="0"/>
          </a:p>
        </p:txBody>
      </p:sp>
      <p:sp>
        <p:nvSpPr>
          <p:cNvPr id="4" name="Rectangle 1"/>
          <p:cNvSpPr>
            <a:spLocks noGrp="1" noChangeArrowheads="1"/>
          </p:cNvSpPr>
          <p:nvPr>
            <p:ph idx="1"/>
          </p:nvPr>
        </p:nvSpPr>
        <p:spPr bwMode="auto">
          <a:xfrm>
            <a:off x="838200" y="1688284"/>
            <a:ext cx="808868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Auxiliary Input and Global Parameters of the Tracking System </a:t>
            </a:r>
          </a:p>
          <a:p>
            <a:pPr marL="0" marR="0" lvl="0" indent="0" algn="l"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Create System Objects for the Tracking System Initialization</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Initialize Tracks </a:t>
            </a:r>
          </a:p>
          <a:p>
            <a:pPr marL="0" marR="0" lvl="0" indent="0" algn="l"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Read a Video Frame </a:t>
            </a:r>
          </a:p>
          <a:p>
            <a:pPr marL="0" marR="0" lvl="0" indent="0" algn="l"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Detect People </a:t>
            </a:r>
          </a:p>
          <a:p>
            <a:pPr marL="0" marR="0" lvl="0" indent="0" algn="l"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Predict New Locations of Existing Tracks </a:t>
            </a:r>
          </a:p>
        </p:txBody>
      </p:sp>
    </p:spTree>
    <p:extLst>
      <p:ext uri="{BB962C8B-B14F-4D97-AF65-F5344CB8AC3E}">
        <p14:creationId xmlns:p14="http://schemas.microsoft.com/office/powerpoint/2010/main" val="221997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755</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Contents</vt:lpstr>
      <vt:lpstr>Introduction</vt:lpstr>
      <vt:lpstr>Human object detection and tracking</vt:lpstr>
      <vt:lpstr>Techniques used in this process</vt:lpstr>
      <vt:lpstr>PowerPoint Presentation</vt:lpstr>
      <vt:lpstr>PowerPoint Presentation</vt:lpstr>
      <vt:lpstr>GUI</vt:lpstr>
      <vt:lpstr>Steps Involved</vt:lpstr>
      <vt:lpstr>Steps Involved(cont’d)</vt:lpstr>
      <vt:lpstr>Results</vt:lpstr>
      <vt:lpstr>Results(cont’d)</vt:lpstr>
      <vt:lpstr>Results(cont’d)</vt:lpstr>
      <vt:lpstr>Results(cont’d)</vt:lpstr>
      <vt:lpstr>Applications</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SUMANTH</dc:creator>
  <cp:lastModifiedBy>SURYA SUMANTH</cp:lastModifiedBy>
  <cp:revision>32</cp:revision>
  <dcterms:created xsi:type="dcterms:W3CDTF">2016-03-07T16:37:20Z</dcterms:created>
  <dcterms:modified xsi:type="dcterms:W3CDTF">2016-05-12T04:13:40Z</dcterms:modified>
</cp:coreProperties>
</file>