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200638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>
        <p:scale>
          <a:sx n="25" d="100"/>
          <a:sy n="25" d="100"/>
        </p:scale>
        <p:origin x="634" y="-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AB7F0-2E7E-4D3F-9100-6E4C0590A20A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18643-CA9E-4506-84D3-50B24B5C9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80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18643-CA9E-4506-84D3-50B24B5C980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8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302386"/>
            <a:ext cx="36720542" cy="11279752"/>
          </a:xfrm>
        </p:spPr>
        <p:txBody>
          <a:bodyPr anchor="b"/>
          <a:lstStyle>
            <a:lvl1pPr algn="ctr"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7017128"/>
            <a:ext cx="32400479" cy="7822326"/>
          </a:xfrm>
        </p:spPr>
        <p:txBody>
          <a:bodyPr/>
          <a:lstStyle>
            <a:lvl1pPr marL="0" indent="0" algn="ctr">
              <a:buNone/>
              <a:defRPr sz="11338"/>
            </a:lvl1pPr>
            <a:lvl2pPr marL="2159950" indent="0" algn="ctr">
              <a:buNone/>
              <a:defRPr sz="9449"/>
            </a:lvl2pPr>
            <a:lvl3pPr marL="4319900" indent="0" algn="ctr">
              <a:buNone/>
              <a:defRPr sz="8504"/>
            </a:lvl3pPr>
            <a:lvl4pPr marL="6479850" indent="0" algn="ctr">
              <a:buNone/>
              <a:defRPr sz="7559"/>
            </a:lvl4pPr>
            <a:lvl5pPr marL="8639800" indent="0" algn="ctr">
              <a:buNone/>
              <a:defRPr sz="7559"/>
            </a:lvl5pPr>
            <a:lvl6pPr marL="10799750" indent="0" algn="ctr">
              <a:buNone/>
              <a:defRPr sz="7559"/>
            </a:lvl6pPr>
            <a:lvl7pPr marL="12959700" indent="0" algn="ctr">
              <a:buNone/>
              <a:defRPr sz="7559"/>
            </a:lvl7pPr>
            <a:lvl8pPr marL="15119650" indent="0" algn="ctr">
              <a:buNone/>
              <a:defRPr sz="7559"/>
            </a:lvl8pPr>
            <a:lvl9pPr marL="17279600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AED-3AB6-4EAF-8334-D58816C42BD0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1C44-DE24-4727-8017-062B2A1AA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AED-3AB6-4EAF-8334-D58816C42BD0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1C44-DE24-4727-8017-062B2A1AA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1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724962"/>
            <a:ext cx="9315138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724962"/>
            <a:ext cx="27405405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AED-3AB6-4EAF-8334-D58816C42BD0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1C44-DE24-4727-8017-062B2A1AA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AED-3AB6-4EAF-8334-D58816C42BD0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1C44-DE24-4727-8017-062B2A1AA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3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077332"/>
            <a:ext cx="37260550" cy="13477201"/>
          </a:xfrm>
        </p:spPr>
        <p:txBody>
          <a:bodyPr anchor="b"/>
          <a:lstStyle>
            <a:lvl1pPr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1682033"/>
            <a:ext cx="37260550" cy="7087342"/>
          </a:xfrm>
        </p:spPr>
        <p:txBody>
          <a:bodyPr/>
          <a:lstStyle>
            <a:lvl1pPr marL="0" indent="0">
              <a:buNone/>
              <a:defRPr sz="11338">
                <a:solidFill>
                  <a:schemeClr val="tx1"/>
                </a:solidFill>
              </a:defRPr>
            </a:lvl1pPr>
            <a:lvl2pPr marL="215995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AED-3AB6-4EAF-8334-D58816C42BD0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1C44-DE24-4727-8017-062B2A1AA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0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AED-3AB6-4EAF-8334-D58816C42BD0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1C44-DE24-4727-8017-062B2A1AA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15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724969"/>
            <a:ext cx="37260550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942328"/>
            <a:ext cx="18275892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1834740"/>
            <a:ext cx="1827589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942328"/>
            <a:ext cx="18365898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1834740"/>
            <a:ext cx="18365898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AED-3AB6-4EAF-8334-D58816C42BD0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1C44-DE24-4727-8017-062B2A1AA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1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AED-3AB6-4EAF-8334-D58816C42BD0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1C44-DE24-4727-8017-062B2A1AA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6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AED-3AB6-4EAF-8334-D58816C42BD0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1C44-DE24-4727-8017-062B2A1AA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6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664905"/>
            <a:ext cx="21870323" cy="23024494"/>
          </a:xfrm>
        </p:spPr>
        <p:txBody>
          <a:bodyPr/>
          <a:lstStyle>
            <a:lvl1pPr>
              <a:defRPr sz="15118"/>
            </a:lvl1pPr>
            <a:lvl2pPr>
              <a:defRPr sz="13228"/>
            </a:lvl2pPr>
            <a:lvl3pPr>
              <a:defRPr sz="11338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AED-3AB6-4EAF-8334-D58816C42BD0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1C44-DE24-4727-8017-062B2A1AA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664905"/>
            <a:ext cx="21870323" cy="23024494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CAED-3AB6-4EAF-8334-D58816C42BD0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1C44-DE24-4727-8017-062B2A1AA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3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724969"/>
            <a:ext cx="3726055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8624810"/>
            <a:ext cx="3726055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CAED-3AB6-4EAF-8334-D58816C42BD0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0029347"/>
            <a:ext cx="14580215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1C44-DE24-4727-8017-062B2A1AA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7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900" rtl="0" eaLnBrk="1" latinLnBrk="0" hangingPunct="1">
        <a:lnSpc>
          <a:spcPct val="90000"/>
        </a:lnSpc>
        <a:spcBef>
          <a:spcPct val="0"/>
        </a:spcBef>
        <a:buNone/>
        <a:defRPr sz="20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75" indent="-1079975" algn="l" defTabSz="4319900" rtl="0" eaLnBrk="1" latinLnBrk="0" hangingPunct="1">
        <a:lnSpc>
          <a:spcPct val="90000"/>
        </a:lnSpc>
        <a:spcBef>
          <a:spcPts val="4724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8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598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197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797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396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1996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595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8656B1E-4301-4547-82AC-E930E41FF3D7}"/>
              </a:ext>
            </a:extLst>
          </p:cNvPr>
          <p:cNvSpPr/>
          <p:nvPr/>
        </p:nvSpPr>
        <p:spPr>
          <a:xfrm rot="5400000" flipH="1">
            <a:off x="20892806" y="10091456"/>
            <a:ext cx="1415025" cy="43200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0A6562-C653-42F4-8E0D-0CB25FF2D909}"/>
              </a:ext>
            </a:extLst>
          </p:cNvPr>
          <p:cNvCxnSpPr>
            <a:cxnSpLocks/>
          </p:cNvCxnSpPr>
          <p:nvPr/>
        </p:nvCxnSpPr>
        <p:spPr>
          <a:xfrm flipH="1">
            <a:off x="-1" y="30984263"/>
            <a:ext cx="43200639" cy="86929"/>
          </a:xfrm>
          <a:prstGeom prst="line">
            <a:avLst/>
          </a:prstGeom>
          <a:ln w="254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4980E44-712A-4A1C-A001-90A0274E0654}"/>
              </a:ext>
            </a:extLst>
          </p:cNvPr>
          <p:cNvSpPr txBox="1"/>
          <p:nvPr/>
        </p:nvSpPr>
        <p:spPr>
          <a:xfrm>
            <a:off x="800501" y="1310640"/>
            <a:ext cx="35128203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61086">
              <a:spcBef>
                <a:spcPct val="20000"/>
              </a:spcBef>
              <a:defRPr/>
            </a:pPr>
            <a:r>
              <a:rPr lang="en-IN" sz="9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Structured recipe from unstructured corpus</a:t>
            </a:r>
          </a:p>
          <a:p>
            <a:pPr defTabSz="3761086">
              <a:spcBef>
                <a:spcPct val="20000"/>
              </a:spcBef>
              <a:defRPr/>
            </a:pPr>
            <a:endParaRPr lang="en-US" sz="9600" b="1" dirty="0">
              <a:solidFill>
                <a:srgbClr val="434342"/>
              </a:solidFill>
              <a:latin typeface="Quattrocento" panose="02020802030000000404" pitchFamily="18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21E406AC-6ADD-4B10-934A-29C71A45AAF9}"/>
              </a:ext>
            </a:extLst>
          </p:cNvPr>
          <p:cNvSpPr txBox="1"/>
          <p:nvPr/>
        </p:nvSpPr>
        <p:spPr>
          <a:xfrm>
            <a:off x="800501" y="2933440"/>
            <a:ext cx="35128203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5600" dirty="0">
                <a:solidFill>
                  <a:srgbClr val="434342"/>
                </a:solidFill>
                <a:latin typeface="Quattrocento Sans" panose="020B0502050000020003" pitchFamily="34" charset="0"/>
                <a:cs typeface="Arial" panose="020B0604020202020204" pitchFamily="34" charset="0"/>
              </a:rPr>
              <a:t>Suryank Tiwari (MT19019), Rose Verma (MT19052), Prateek Agarwal (MT19070)</a:t>
            </a:r>
          </a:p>
          <a:p>
            <a:pPr>
              <a:defRPr/>
            </a:pPr>
            <a:endParaRPr lang="en-US" sz="5600" dirty="0">
              <a:solidFill>
                <a:srgbClr val="434342"/>
              </a:solidFill>
              <a:latin typeface="Quattrocento Sans" panose="020B0502050000020003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72077430-DAD3-440E-81AF-0EA5177E3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81" y="5519518"/>
            <a:ext cx="9957825" cy="74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a large number of cooking websites that present food recipes ranging among various different cuisines and styles of cooking.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Even though there is a large amount of recipe driven data, there is little to no structure to it.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1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Any structures if present, are not really competent for deriving useful patterns from them. 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CCF9E7B7-61AB-4877-A922-F1F8786B3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02" y="4344101"/>
            <a:ext cx="9957825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rgbClr val="FFFFFF"/>
                </a:solidFill>
                <a:latin typeface="Quattrocento" panose="02020802030000000404" pitchFamily="18" charset="0"/>
              </a:rPr>
              <a:t>Introduction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DC718947-6F48-44E2-A8DA-D94E8619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01" y="14906443"/>
            <a:ext cx="9957825" cy="497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derive well defined recipe structures from an unstructured corpus of food recipe data along with meaningful relationships between the recipe entities. Using the derived structure to arrive at knowledge graphs, a query system and several inferences.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A7CAD6B8-77BF-47FD-B63E-E782020A6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01" y="20690004"/>
            <a:ext cx="9957825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rgbClr val="FFFFFF"/>
                </a:solidFill>
                <a:latin typeface="Quattrocento" panose="02020802030000000404" pitchFamily="18" charset="0"/>
              </a:rPr>
              <a:t>Objectives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CB7DCAD1-732B-42B4-860A-7C8598E04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2874" y="5489145"/>
            <a:ext cx="9957825" cy="580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520700" marR="80645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knowledge graph constructed from a corpus of 100 recipes with 2 connected components had 9 communities within.</a:t>
            </a:r>
          </a:p>
          <a:p>
            <a:pPr marL="520700" marR="80645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communities hint at a possible classification of the recipes that can be performed. These clusters have recipes of the same kind.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4491B0E0-5ED2-4A7A-8A99-C4CAFD709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2874" y="4344101"/>
            <a:ext cx="9957825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rgbClr val="FFFFFF"/>
                </a:solidFill>
                <a:latin typeface="Quattrocento" panose="02020802030000000404" pitchFamily="18" charset="0"/>
              </a:rPr>
              <a:t>Results and Inferences</a:t>
            </a: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366253EE-CF08-4664-A6A5-C6305C693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8828" y="5400449"/>
            <a:ext cx="9957825" cy="894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 to Structured recipe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data corpus consists of the ingredients w.r.t each recipe. The ingredients need to be predicted as a sequence of labels and hence is a structured prediction problem.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model is trained on input ingredients and a model file is generated. This model file is then used along with the Conditional Random Fields model (CRF++) to generate the structure which is a json.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CED6769D-FDBE-4ECB-B815-C8128824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6663" y="4344101"/>
            <a:ext cx="20765708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rgbClr val="FFFFFF"/>
                </a:solidFill>
                <a:latin typeface="Quattrocento" panose="02020802030000000404" pitchFamily="18" charset="0"/>
              </a:rPr>
              <a:t>Methodology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DA6262-D3DE-4F77-BD37-48583DE349D0}"/>
              </a:ext>
            </a:extLst>
          </p:cNvPr>
          <p:cNvSpPr/>
          <p:nvPr/>
        </p:nvSpPr>
        <p:spPr>
          <a:xfrm rot="5400000" flipH="1">
            <a:off x="21235748" y="-21279093"/>
            <a:ext cx="729144" cy="43200640"/>
          </a:xfrm>
          <a:prstGeom prst="rect">
            <a:avLst/>
          </a:prstGeom>
          <a:solidFill>
            <a:srgbClr val="08A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379F9D0-9252-4D07-BA05-E60F5F1E6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3579" y="1151932"/>
            <a:ext cx="4352246" cy="2820900"/>
          </a:xfrm>
          <a:prstGeom prst="rect">
            <a:avLst/>
          </a:prstGeom>
        </p:spPr>
      </p:pic>
      <p:sp>
        <p:nvSpPr>
          <p:cNvPr id="44" name="TextBox 19">
            <a:extLst>
              <a:ext uri="{FF2B5EF4-FFF2-40B4-BE49-F238E27FC236}">
                <a16:creationId xmlns:a16="http://schemas.microsoft.com/office/drawing/2014/main" id="{C4A7E9B0-0701-467A-A41D-97B25D7AC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4546" y="5349827"/>
            <a:ext cx="9957825" cy="1116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 recipe to Knowledge Graph</a:t>
            </a:r>
            <a:b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0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Finding sets of triples from the structured json data obtained.</a:t>
            </a:r>
          </a:p>
          <a:p>
            <a:pPr marL="520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Using the triples as source, targets and edges for the knowledge graph.</a:t>
            </a:r>
          </a:p>
          <a:p>
            <a:pPr marL="520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knowledge graph querying system that prints all subgraphs found in KG with keywords found in edges or nodes and it’s neighbours.</a:t>
            </a:r>
          </a:p>
          <a:p>
            <a:pPr marL="5207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Finding analytics on the Knowledge graph based on betweenness centrality, eigen centrality and similar metrics.</a:t>
            </a:r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28BB5E2A-95FD-46E6-9C3F-523E7CC3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6026" y="27320614"/>
            <a:ext cx="9957825" cy="248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Agarwal, Rahul and Kevin Richard Miller. ‘In-formation Extraction from Recipes.‘ (2011).</a:t>
            </a:r>
          </a:p>
          <a:p>
            <a:pPr>
              <a:lnSpc>
                <a:spcPct val="150000"/>
              </a:lnSpc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Erica Greene. ‘NY times Ingredient Tagger‘.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5CD5D0F8-56E5-466D-AA08-46CCF1AB2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6026" y="26259350"/>
            <a:ext cx="9957825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rgbClr val="FFFFFF"/>
                </a:solidFill>
                <a:latin typeface="Quattrocento" panose="02020802030000000404" pitchFamily="18" charset="0"/>
              </a:rPr>
              <a:t>References</a:t>
            </a: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95320F8E-B993-4844-9CF2-52747511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81" y="13432002"/>
            <a:ext cx="9957825" cy="9144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</a:ln>
          <a:effectLst/>
        </p:spPr>
        <p:txBody>
          <a:bodyPr wrap="none" lIns="137126" tIns="0" rIns="137126" bIns="0" anchor="ctr" anchorCtr="0"/>
          <a:lstStyle>
            <a:defPPr>
              <a:defRPr kern="1200" smtId="4294967295"/>
            </a:defPPr>
          </a:lstStyle>
          <a:p>
            <a:pPr algn="ctr" defTabSz="4702588">
              <a:defRPr/>
            </a:pPr>
            <a:r>
              <a:rPr lang="en-US" sz="4400" b="1" dirty="0">
                <a:solidFill>
                  <a:srgbClr val="FFFFFF"/>
                </a:solidFill>
                <a:latin typeface="Quattrocento" panose="02020802030000000404" pitchFamily="18" charset="0"/>
              </a:rPr>
              <a:t>Problem Statement</a:t>
            </a:r>
          </a:p>
        </p:txBody>
      </p:sp>
      <p:sp>
        <p:nvSpPr>
          <p:cNvPr id="43" name="TextBox 19">
            <a:extLst>
              <a:ext uri="{FF2B5EF4-FFF2-40B4-BE49-F238E27FC236}">
                <a16:creationId xmlns:a16="http://schemas.microsoft.com/office/drawing/2014/main" id="{5BBEC572-05A0-4D8C-AFAE-2E79F481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81" y="22236628"/>
            <a:ext cx="9957825" cy="74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Extraction of semantics and structure out of the unstructured data of the recipes.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design knowledge graphs out of the structured data obtained.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Drive queries and inferences from the knowledge graph obtained.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Querying the Knowledge graph on its nodes and edges based on keywords and obtaining sub graphs of the results obtained.</a:t>
            </a:r>
          </a:p>
        </p:txBody>
      </p:sp>
      <p:sp>
        <p:nvSpPr>
          <p:cNvPr id="48" name="TextBox 19">
            <a:extLst>
              <a:ext uri="{FF2B5EF4-FFF2-40B4-BE49-F238E27FC236}">
                <a16:creationId xmlns:a16="http://schemas.microsoft.com/office/drawing/2014/main" id="{E3B0FD8A-8794-4358-9F8D-B8B6C6A6F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5529" y="14808456"/>
            <a:ext cx="10041054" cy="563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Input: ‘2 teaspoons extra virgin olive oil’</a:t>
            </a:r>
          </a:p>
          <a:p>
            <a:endParaRPr lang="en-IN" sz="3600" i="1" dirty="0">
              <a:ln w="57150">
                <a:solidFill>
                  <a:schemeClr val="accent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Output: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‘name’: ”olive oil”,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‘quantity’: ”2”,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‘unit’: ”teaspoons”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‘comment’: ”extra virgin”,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‘input’: ‘2 teaspoons extra virgin olive oil’</a:t>
            </a:r>
          </a:p>
          <a:p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C7585-C7C0-4A37-80DB-9B553185A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104" y="17978026"/>
            <a:ext cx="8014721" cy="8014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78D9F4-3052-4689-A769-828ED5FD7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61" y="20607264"/>
            <a:ext cx="8621996" cy="8932388"/>
          </a:xfrm>
          <a:prstGeom prst="rect">
            <a:avLst/>
          </a:prstGeom>
        </p:spPr>
      </p:pic>
      <p:sp>
        <p:nvSpPr>
          <p:cNvPr id="51" name="TextBox 19">
            <a:extLst>
              <a:ext uri="{FF2B5EF4-FFF2-40B4-BE49-F238E27FC236}">
                <a16:creationId xmlns:a16="http://schemas.microsoft.com/office/drawing/2014/main" id="{439C591C-C9C1-4D93-AA60-AEAE98852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0269" y="17662821"/>
            <a:ext cx="9957825" cy="98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4400" spc="-5" dirty="0">
                <a:solidFill>
                  <a:schemeClr val="tx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Knowledge graph sample:</a:t>
            </a:r>
            <a:endParaRPr lang="en-IN" sz="3600" spc="-5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9FF39-9B25-4226-A04A-EE28C0D7F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7129" y="18645312"/>
            <a:ext cx="11507881" cy="11507881"/>
          </a:xfrm>
          <a:prstGeom prst="rect">
            <a:avLst/>
          </a:prstGeom>
        </p:spPr>
      </p:pic>
      <p:sp>
        <p:nvSpPr>
          <p:cNvPr id="52" name="TextBox 19">
            <a:extLst>
              <a:ext uri="{FF2B5EF4-FFF2-40B4-BE49-F238E27FC236}">
                <a16:creationId xmlns:a16="http://schemas.microsoft.com/office/drawing/2014/main" id="{F533C955-6BC8-4E4C-9186-8B1F15FC1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8079" y="17003139"/>
            <a:ext cx="9957825" cy="98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4400" spc="-5" dirty="0">
                <a:solidFill>
                  <a:schemeClr val="tx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Query: canned – subgraph output</a:t>
            </a:r>
            <a:endParaRPr lang="en-IN" sz="3600" spc="-5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DD8FD1-201E-4A05-B32F-2F599178E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38078" y="11295777"/>
            <a:ext cx="8253203" cy="5309150"/>
          </a:xfrm>
          <a:prstGeom prst="rect">
            <a:avLst/>
          </a:prstGeom>
        </p:spPr>
      </p:pic>
      <p:sp>
        <p:nvSpPr>
          <p:cNvPr id="53" name="TextBox 19">
            <a:extLst>
              <a:ext uri="{FF2B5EF4-FFF2-40B4-BE49-F238E27FC236}">
                <a16:creationId xmlns:a16="http://schemas.microsoft.com/office/drawing/2014/main" id="{644C89A8-FAD7-431C-9C27-165ADF889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9525" y="16391479"/>
            <a:ext cx="74532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8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Fig: Communities within the knowledge graph</a:t>
            </a:r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28660C8A-4255-4268-9675-35F752011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9743" y="29326760"/>
            <a:ext cx="74532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8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Fig: A knowledge graph with 10 recipes</a:t>
            </a: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399298F9-9FBD-4454-82AA-76210F749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7043" y="29326760"/>
            <a:ext cx="74532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2800" spc="-5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Fig: Word Level Plots</a:t>
            </a:r>
          </a:p>
        </p:txBody>
      </p:sp>
    </p:spTree>
    <p:extLst>
      <p:ext uri="{BB962C8B-B14F-4D97-AF65-F5344CB8AC3E}">
        <p14:creationId xmlns:p14="http://schemas.microsoft.com/office/powerpoint/2010/main" val="200892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496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Quattrocento</vt:lpstr>
      <vt:lpstr>Quattrocento Sans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Suryank tiwari</dc:creator>
  <cp:lastModifiedBy>Suryank tiwari</cp:lastModifiedBy>
  <cp:revision>411</cp:revision>
  <dcterms:created xsi:type="dcterms:W3CDTF">2020-04-27T11:25:20Z</dcterms:created>
  <dcterms:modified xsi:type="dcterms:W3CDTF">2020-05-16T00:02:05Z</dcterms:modified>
</cp:coreProperties>
</file>