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27" r:id="rId5"/>
    <p:sldId id="298" r:id="rId6"/>
    <p:sldId id="303" r:id="rId7"/>
    <p:sldId id="304" r:id="rId8"/>
    <p:sldId id="305" r:id="rId9"/>
    <p:sldId id="306" r:id="rId10"/>
    <p:sldId id="309" r:id="rId11"/>
    <p:sldId id="322" r:id="rId12"/>
    <p:sldId id="308" r:id="rId13"/>
    <p:sldId id="311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32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9D21393-D436-6476-0286-14E0D274FDC7}"/>
              </a:ext>
            </a:extLst>
          </p:cNvPr>
          <p:cNvSpPr txBox="1">
            <a:spLocks/>
          </p:cNvSpPr>
          <p:nvPr/>
        </p:nvSpPr>
        <p:spPr>
          <a:xfrm>
            <a:off x="-88900" y="520701"/>
            <a:ext cx="12192000" cy="6223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SE327: Methods of Data Analysis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 descr="DTU_Officialᅠᅠᅠᅠᅠᅠᅠᅠᅠᅠᅠᅠᅠᅠᅠᅠᅠᅠᅠᅠᅠᅠᅠᅠᅠᅠᅠᅠᅠ༝ᅠ༝ (@dtu_delhi) / X">
            <a:extLst>
              <a:ext uri="{FF2B5EF4-FFF2-40B4-BE49-F238E27FC236}">
                <a16:creationId xmlns:a16="http://schemas.microsoft.com/office/drawing/2014/main" id="{19FB1F6C-886D-4894-C2CD-7F59F77F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1524000"/>
            <a:ext cx="2806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6130C-1D99-C40F-FC75-95D0AFBFB968}"/>
              </a:ext>
            </a:extLst>
          </p:cNvPr>
          <p:cNvSpPr txBox="1">
            <a:spLocks/>
          </p:cNvSpPr>
          <p:nvPr/>
        </p:nvSpPr>
        <p:spPr>
          <a:xfrm>
            <a:off x="343001" y="4412853"/>
            <a:ext cx="11505998" cy="184229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chemeClr val="bg1"/>
                </a:solidFill>
                <a:latin typeface="+mj-lt"/>
              </a:rPr>
              <a:t>Submitted To :                                                                                         Submitted By :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+mj-lt"/>
              </a:rPr>
              <a:t>Ms. Shweta Meena                                                                                   Sarthak </a:t>
            </a:r>
            <a:r>
              <a:rPr lang="en-IN" sz="1800" dirty="0" err="1">
                <a:solidFill>
                  <a:schemeClr val="bg1"/>
                </a:solidFill>
                <a:latin typeface="+mj-lt"/>
              </a:rPr>
              <a:t>Doomra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(2K21/CH/56)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  <a:latin typeface="+mj-lt"/>
              </a:rPr>
              <a:t>(Assistant Professor)                                                                                 </a:t>
            </a:r>
            <a:r>
              <a:rPr lang="en-IN" sz="1800" dirty="0" err="1">
                <a:solidFill>
                  <a:schemeClr val="bg1"/>
                </a:solidFill>
                <a:latin typeface="+mj-lt"/>
              </a:rPr>
              <a:t>Shivay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+mj-lt"/>
              </a:rPr>
              <a:t>Vinaik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 (2K21/CH/60)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  <a:latin typeface="+mj-lt"/>
              </a:rPr>
              <a:t>Department of Software Engineering                                                        Suryansh Kaushik (2K21/CH/65)</a:t>
            </a:r>
          </a:p>
        </p:txBody>
      </p:sp>
    </p:spTree>
    <p:extLst>
      <p:ext uri="{BB962C8B-B14F-4D97-AF65-F5344CB8AC3E}">
        <p14:creationId xmlns:p14="http://schemas.microsoft.com/office/powerpoint/2010/main" val="62077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33" y="507968"/>
            <a:ext cx="3517567" cy="2093975"/>
          </a:xfrm>
        </p:spPr>
        <p:txBody>
          <a:bodyPr/>
          <a:lstStyle/>
          <a:p>
            <a:r>
              <a:rPr lang="en-IN" dirty="0"/>
              <a:t>Table booking facility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33" y="3161116"/>
            <a:ext cx="3517567" cy="3064505"/>
          </a:xfrm>
        </p:spPr>
        <p:txBody>
          <a:bodyPr/>
          <a:lstStyle/>
          <a:p>
            <a:r>
              <a:rPr lang="en-IN" dirty="0"/>
              <a:t>Only 12% of restaurants have the facility of booking and reserving a table online. </a:t>
            </a:r>
          </a:p>
        </p:txBody>
      </p:sp>
      <p:pic>
        <p:nvPicPr>
          <p:cNvPr id="7" name="Content Placeholder 9" descr="A pie chart with a number of percentages">
            <a:extLst>
              <a:ext uri="{FF2B5EF4-FFF2-40B4-BE49-F238E27FC236}">
                <a16:creationId xmlns:a16="http://schemas.microsoft.com/office/drawing/2014/main" id="{EAC8A9BC-59A0-2C87-95C4-38638FC3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155495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387442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Approximate cost for two people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850650" y="530315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More than 7000 restaurants have an average cost of $300 for two persons. There are around 800 restaurants that have an average cost of approximately $900</a:t>
            </a:r>
            <a:endParaRPr lang="en-IN" dirty="0"/>
          </a:p>
        </p:txBody>
      </p:sp>
      <p:pic>
        <p:nvPicPr>
          <p:cNvPr id="7" name="Content Placeholder 8" descr="A graph of blue and white bars">
            <a:extLst>
              <a:ext uri="{FF2B5EF4-FFF2-40B4-BE49-F238E27FC236}">
                <a16:creationId xmlns:a16="http://schemas.microsoft.com/office/drawing/2014/main" id="{103A9D6C-F778-3B62-7800-E2A8C1A5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2" y="1973179"/>
            <a:ext cx="8235535" cy="3233119"/>
          </a:xfrm>
        </p:spPr>
      </p:pic>
    </p:spTree>
    <p:extLst>
      <p:ext uri="{BB962C8B-B14F-4D97-AF65-F5344CB8AC3E}">
        <p14:creationId xmlns:p14="http://schemas.microsoft.com/office/powerpoint/2010/main" val="5391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Rating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850650" y="530315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restaurants are mostly given a rating of 3.7 on Zomato.</a:t>
            </a:r>
            <a:endParaRPr lang="en-IN" dirty="0"/>
          </a:p>
        </p:txBody>
      </p:sp>
      <p:pic>
        <p:nvPicPr>
          <p:cNvPr id="6" name="Content Placeholder 9" descr="A graph with blue bars">
            <a:extLst>
              <a:ext uri="{FF2B5EF4-FFF2-40B4-BE49-F238E27FC236}">
                <a16:creationId xmlns:a16="http://schemas.microsoft.com/office/drawing/2014/main" id="{FDC2CDB6-3C0F-FE54-5EBF-6BDADC36E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0" y="2110488"/>
            <a:ext cx="8167780" cy="3229790"/>
          </a:xfrm>
        </p:spPr>
      </p:pic>
    </p:spTree>
    <p:extLst>
      <p:ext uri="{BB962C8B-B14F-4D97-AF65-F5344CB8AC3E}">
        <p14:creationId xmlns:p14="http://schemas.microsoft.com/office/powerpoint/2010/main" val="328663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Types of Services offered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2102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most ordered food from Zomato is of type: Quick Bites and Casual Dining.</a:t>
            </a:r>
            <a:endParaRPr lang="en-IN" dirty="0"/>
          </a:p>
        </p:txBody>
      </p:sp>
      <p:pic>
        <p:nvPicPr>
          <p:cNvPr id="7" name="Content Placeholder 6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E788E5A7-67CB-FFF2-365E-7AA28E7C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50" y="2108200"/>
            <a:ext cx="8490700" cy="3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Types of Cuisines offered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most ordered type of cuisine from Zomato is North Indian.</a:t>
            </a:r>
            <a:endParaRPr lang="en-IN" dirty="0"/>
          </a:p>
        </p:txBody>
      </p:sp>
      <p:pic>
        <p:nvPicPr>
          <p:cNvPr id="6" name="Content Placeholder 5" descr="A graph with blue and white bars">
            <a:extLst>
              <a:ext uri="{FF2B5EF4-FFF2-40B4-BE49-F238E27FC236}">
                <a16:creationId xmlns:a16="http://schemas.microsoft.com/office/drawing/2014/main" id="{0144191C-4212-B416-5E48-8989DA08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4" y="2146701"/>
            <a:ext cx="8639418" cy="3416290"/>
          </a:xfrm>
        </p:spPr>
      </p:pic>
    </p:spTree>
    <p:extLst>
      <p:ext uri="{BB962C8B-B14F-4D97-AF65-F5344CB8AC3E}">
        <p14:creationId xmlns:p14="http://schemas.microsoft.com/office/powerpoint/2010/main" val="314949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Distribution of rating w.r.t 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10" name="Content Placeholder 5" descr="A colorful sound waves&#10;&#10;Description automatically generated with medium confidence">
            <a:extLst>
              <a:ext uri="{FF2B5EF4-FFF2-40B4-BE49-F238E27FC236}">
                <a16:creationId xmlns:a16="http://schemas.microsoft.com/office/drawing/2014/main" id="{7EDA2F64-210C-7502-DED7-2B3EA176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936725"/>
            <a:ext cx="10630689" cy="4203700"/>
          </a:xfrm>
        </p:spPr>
      </p:pic>
    </p:spTree>
    <p:extLst>
      <p:ext uri="{BB962C8B-B14F-4D97-AF65-F5344CB8AC3E}">
        <p14:creationId xmlns:p14="http://schemas.microsoft.com/office/powerpoint/2010/main" val="3694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989012"/>
            <a:ext cx="10058400" cy="863851"/>
          </a:xfrm>
        </p:spPr>
        <p:txBody>
          <a:bodyPr>
            <a:normAutofit/>
          </a:bodyPr>
          <a:lstStyle/>
          <a:p>
            <a:r>
              <a:rPr lang="en-IN" sz="4200" dirty="0"/>
              <a:t>Distribution of rating w.r.t City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Content Placeholder 5" descr="A graph with different colored lines">
            <a:extLst>
              <a:ext uri="{FF2B5EF4-FFF2-40B4-BE49-F238E27FC236}">
                <a16:creationId xmlns:a16="http://schemas.microsoft.com/office/drawing/2014/main" id="{D7E221F9-C29B-9615-C740-F39DE2F1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5" y="2019300"/>
            <a:ext cx="11051590" cy="4203700"/>
          </a:xfrm>
        </p:spPr>
      </p:pic>
    </p:spTree>
    <p:extLst>
      <p:ext uri="{BB962C8B-B14F-4D97-AF65-F5344CB8AC3E}">
        <p14:creationId xmlns:p14="http://schemas.microsoft.com/office/powerpoint/2010/main" val="354562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/>
              <a:t>Distribution of rating w.r.t Service</a:t>
            </a:r>
            <a:endParaRPr lang="en-IN" sz="4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E41600-8CE2-E715-DE69-7FAE1B1DE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531" y="2076650"/>
            <a:ext cx="7226687" cy="4209850"/>
          </a:xfrm>
        </p:spPr>
      </p:pic>
    </p:spTree>
    <p:extLst>
      <p:ext uri="{BB962C8B-B14F-4D97-AF65-F5344CB8AC3E}">
        <p14:creationId xmlns:p14="http://schemas.microsoft.com/office/powerpoint/2010/main" val="164348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Rating’s distribution for top 10 locations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Content Placeholder 8" descr="A screenshot of a graph">
            <a:extLst>
              <a:ext uri="{FF2B5EF4-FFF2-40B4-BE49-F238E27FC236}">
                <a16:creationId xmlns:a16="http://schemas.microsoft.com/office/drawing/2014/main" id="{AC0109A1-8ED2-E78E-4865-E5754EF13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51" y="2108200"/>
            <a:ext cx="7377297" cy="4215598"/>
          </a:xfrm>
        </p:spPr>
      </p:pic>
    </p:spTree>
    <p:extLst>
      <p:ext uri="{BB962C8B-B14F-4D97-AF65-F5344CB8AC3E}">
        <p14:creationId xmlns:p14="http://schemas.microsoft.com/office/powerpoint/2010/main" val="348678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No of restaurants in top 10 locations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BTM has the most number of restaurants with a count of </a:t>
            </a:r>
            <a:r>
              <a:rPr lang="en-US" dirty="0" err="1"/>
              <a:t>approx</a:t>
            </a:r>
            <a:r>
              <a:rPr lang="en-US" dirty="0"/>
              <a:t> 5000.</a:t>
            </a:r>
            <a:endParaRPr lang="en-IN" dirty="0"/>
          </a:p>
        </p:txBody>
      </p:sp>
      <p:pic>
        <p:nvPicPr>
          <p:cNvPr id="7" name="Content Placeholder 5" descr="A graph of a number of blue squares">
            <a:extLst>
              <a:ext uri="{FF2B5EF4-FFF2-40B4-BE49-F238E27FC236}">
                <a16:creationId xmlns:a16="http://schemas.microsoft.com/office/drawing/2014/main" id="{BA870B1E-122E-C643-8F0D-C4587EF84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8340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Zomato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Top 10 most preferred Dishes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Biryani is the most preferred dish out of all the dishes listed on Zomato.</a:t>
            </a:r>
            <a:endParaRPr lang="en-IN" dirty="0"/>
          </a:p>
        </p:txBody>
      </p:sp>
      <p:pic>
        <p:nvPicPr>
          <p:cNvPr id="6" name="Content Placeholder 5" descr="A graph with colorful bars">
            <a:extLst>
              <a:ext uri="{FF2B5EF4-FFF2-40B4-BE49-F238E27FC236}">
                <a16:creationId xmlns:a16="http://schemas.microsoft.com/office/drawing/2014/main" id="{62B3C6C4-0253-A174-CF9A-82E0B8E9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195107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Top 10 highest voted restaurants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BYB is the most-rated restaurant by the users followed by Toit. </a:t>
            </a:r>
            <a:endParaRPr lang="en-IN" dirty="0"/>
          </a:p>
        </p:txBody>
      </p:sp>
      <p:pic>
        <p:nvPicPr>
          <p:cNvPr id="7" name="Content Placeholder 6" descr="A graph with colorful bars">
            <a:extLst>
              <a:ext uri="{FF2B5EF4-FFF2-40B4-BE49-F238E27FC236}">
                <a16:creationId xmlns:a16="http://schemas.microsoft.com/office/drawing/2014/main" id="{0A3E1CEB-3EC3-5C77-BB4F-627BB1D3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278815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A83C-8001-466D-8F7F-60BCF595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559D-03AE-711A-CB5E-1D0107907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9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3E65-3A8E-8AB1-7350-363F6FEB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C8FD-1201-954E-E997-ECD15BC8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is a collection of restaurants that are registered on Zomato in Bengaluru City. In this dataset, we have more than 50,000 rows and 17 columns, a fairly large dataset. </a:t>
            </a:r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We have performed the following tasks in this project –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1. Exploring the dataset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2. Data Cleaning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3.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6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EC-B31C-E75A-9C01-611F502A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about columns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9BC9F38F-21BB-35F0-67D7-A684499E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7" y="2207351"/>
            <a:ext cx="4653077" cy="376078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077720-7A05-05A3-BE4A-8053A4301EA3}"/>
              </a:ext>
            </a:extLst>
          </p:cNvPr>
          <p:cNvSpPr txBox="1">
            <a:spLocks/>
          </p:cNvSpPr>
          <p:nvPr/>
        </p:nvSpPr>
        <p:spPr>
          <a:xfrm>
            <a:off x="6502602" y="2108304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C4043"/>
                </a:solidFill>
                <a:latin typeface="Inter"/>
              </a:rPr>
              <a:t>The dataset contains various columns including a rating column, the average cost for two people, and the types of cuisines offered by that restaurant. These columns are the major focus of our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3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of Rating column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7F3E94-404E-4EF5-59AB-101DEFA4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86" y="2240402"/>
            <a:ext cx="4913287" cy="376078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6502602" y="2240402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evident from the graph that the majority of the restaurants are rated between 3.5 to 4.0 . The data is found to be centralized when its mean, mode, and median are compared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2475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between the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Pearson correlation coefficient between the variables is low to moderate and hence does not have a strong relationship. This implies that they are not dependent on each other and don’t have a significant effect on each other.</a:t>
            </a:r>
            <a:endParaRPr lang="en-IN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442A1EF-B668-A77A-D642-A5EA60FA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56085"/>
            <a:ext cx="5927725" cy="5007742"/>
          </a:xfrm>
        </p:spPr>
      </p:pic>
    </p:spTree>
    <p:extLst>
      <p:ext uri="{BB962C8B-B14F-4D97-AF65-F5344CB8AC3E}">
        <p14:creationId xmlns:p14="http://schemas.microsoft.com/office/powerpoint/2010/main" val="770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6502602" y="2240402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Spearman correlation coefficient between the variables is low to moderate and hence does not have a strong relationship. This implies that they are not dependent on each other and don’t have a significant effect on each other.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8F6C4F-96F1-3937-748A-5BB664B8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09" y="2240402"/>
            <a:ext cx="445169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Effect on the relationship b/w variables after filling out empty values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956527" y="5876595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 significant relationship is observed even after filling out the NAN values.</a:t>
            </a:r>
            <a:endParaRPr lang="en-IN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8965046-49D8-93B1-4239-F33B1094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26" y="1984335"/>
            <a:ext cx="7961148" cy="3760788"/>
          </a:xfrm>
        </p:spPr>
      </p:pic>
    </p:spTree>
    <p:extLst>
      <p:ext uri="{BB962C8B-B14F-4D97-AF65-F5344CB8AC3E}">
        <p14:creationId xmlns:p14="http://schemas.microsoft.com/office/powerpoint/2010/main" val="379489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02990"/>
            <a:ext cx="3517567" cy="2093975"/>
          </a:xfrm>
        </p:spPr>
        <p:txBody>
          <a:bodyPr/>
          <a:lstStyle/>
          <a:p>
            <a:r>
              <a:rPr lang="en-IN" dirty="0"/>
              <a:t>Online Delivery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54292"/>
            <a:ext cx="3517567" cy="3064505"/>
          </a:xfrm>
        </p:spPr>
        <p:txBody>
          <a:bodyPr/>
          <a:lstStyle/>
          <a:p>
            <a:r>
              <a:rPr lang="en-IN" dirty="0"/>
              <a:t>Around 59% of restaurants have the facility of  delivering online foods through the platform of </a:t>
            </a:r>
            <a:r>
              <a:rPr lang="en-IN" dirty="0" err="1"/>
              <a:t>zomato</a:t>
            </a:r>
            <a:endParaRPr lang="en-IN" dirty="0"/>
          </a:p>
        </p:txBody>
      </p:sp>
      <p:pic>
        <p:nvPicPr>
          <p:cNvPr id="5" name="Content Placeholder 7" descr="A pie chart with numbers and a few percentages">
            <a:extLst>
              <a:ext uri="{FF2B5EF4-FFF2-40B4-BE49-F238E27FC236}">
                <a16:creationId xmlns:a16="http://schemas.microsoft.com/office/drawing/2014/main" id="{54557BDE-C597-80AC-90D5-219B462B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155495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5837218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{B074B4C0-B901-4B4B-B746-934E5B17AB63}tf22712842_win32</Template>
  <TotalTime>62</TotalTime>
  <Words>525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Inter</vt:lpstr>
      <vt:lpstr>Custom</vt:lpstr>
      <vt:lpstr>PowerPoint Presentation</vt:lpstr>
      <vt:lpstr>Zomato Dataset Analysis</vt:lpstr>
      <vt:lpstr>About Dataset</vt:lpstr>
      <vt:lpstr>Information about columns</vt:lpstr>
      <vt:lpstr>Skewness of Rating column</vt:lpstr>
      <vt:lpstr>Relationship between the columns</vt:lpstr>
      <vt:lpstr>Spearman Relation</vt:lpstr>
      <vt:lpstr>Effect on the relationship b/w variables after filling out empty values</vt:lpstr>
      <vt:lpstr>Online Delivery service</vt:lpstr>
      <vt:lpstr>Table booking facility</vt:lpstr>
      <vt:lpstr>Approximate cost for two people</vt:lpstr>
      <vt:lpstr>Rating Distribution</vt:lpstr>
      <vt:lpstr>Types of Services offered</vt:lpstr>
      <vt:lpstr>Types of Cuisines offered</vt:lpstr>
      <vt:lpstr>Distribution of rating w.r.t Location</vt:lpstr>
      <vt:lpstr>Distribution of rating w.r.t City</vt:lpstr>
      <vt:lpstr>Distribution of rating w.r.t Service</vt:lpstr>
      <vt:lpstr>Rating’s distribution for top 10 locations</vt:lpstr>
      <vt:lpstr>No of restaurants in top 10 locations</vt:lpstr>
      <vt:lpstr>Top 10 most preferred Dishes</vt:lpstr>
      <vt:lpstr>Top 10 highest voted restaurants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SURYANSH KAUSHIK</dc:creator>
  <cp:lastModifiedBy>SURYANSH KAUSHIK</cp:lastModifiedBy>
  <cp:revision>2</cp:revision>
  <dcterms:created xsi:type="dcterms:W3CDTF">2023-12-12T11:56:20Z</dcterms:created>
  <dcterms:modified xsi:type="dcterms:W3CDTF">2023-12-12T12:58:44Z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