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6" r:id="rId3"/>
    <p:sldId id="258" r:id="rId4"/>
    <p:sldId id="271" r:id="rId5"/>
    <p:sldId id="278" r:id="rId6"/>
    <p:sldId id="289" r:id="rId7"/>
    <p:sldId id="288" r:id="rId8"/>
    <p:sldId id="290" r:id="rId9"/>
    <p:sldId id="287" r:id="rId10"/>
    <p:sldId id="291" r:id="rId11"/>
    <p:sldId id="263" r:id="rId12"/>
    <p:sldId id="268" r:id="rId13"/>
    <p:sldId id="269" r:id="rId14"/>
    <p:sldId id="280" r:id="rId15"/>
    <p:sldId id="279" r:id="rId16"/>
    <p:sldId id="267" r:id="rId17"/>
    <p:sldId id="265" r:id="rId18"/>
  </p:sldIdLst>
  <p:sldSz cx="18288000" cy="10287000"/>
  <p:notesSz cx="18288000" cy="10287000"/>
  <p:custShowLst>
    <p:custShow name="Custom show 1" id="0">
      <p:sldLst>
        <p:sld r:id="rId2"/>
        <p:sld r:id="rId4"/>
      </p:sldLst>
    </p:custShow>
  </p:custShow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EF8D87-CC2C-4B95-8FBC-66CDC04FC655}">
          <p14:sldIdLst>
            <p14:sldId id="256"/>
            <p14:sldId id="286"/>
            <p14:sldId id="258"/>
          </p14:sldIdLst>
        </p14:section>
        <p14:section name="Untitled Section" id="{B9E25569-0338-4A59-B76F-0877F094BC95}">
          <p14:sldIdLst>
            <p14:sldId id="271"/>
            <p14:sldId id="278"/>
            <p14:sldId id="289"/>
            <p14:sldId id="288"/>
            <p14:sldId id="290"/>
            <p14:sldId id="287"/>
            <p14:sldId id="291"/>
            <p14:sldId id="263"/>
            <p14:sldId id="268"/>
            <p14:sldId id="269"/>
            <p14:sldId id="280"/>
            <p14:sldId id="279"/>
            <p14:sldId id="267"/>
            <p14:sldId id="265"/>
          </p14:sldIdLst>
        </p14:section>
      </p14:sectionLst>
    </p:ext>
    <p:ext uri="{EFAFB233-063F-42B5-8137-9DF3F51BA10A}">
      <p15:sldGuideLst xmlns:p15="http://schemas.microsoft.com/office/powerpoint/2012/main">
        <p15:guide id="1" orient="horz" pos="2935"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shika Vijeta" initials="HV" lastIdx="1" clrIdx="0">
    <p:extLst>
      <p:ext uri="{19B8F6BF-5375-455C-9EA6-DF929625EA0E}">
        <p15:presenceInfo xmlns:p15="http://schemas.microsoft.com/office/powerpoint/2012/main" userId="489702d2269371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2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3645" autoAdjust="0"/>
  </p:normalViewPr>
  <p:slideViewPr>
    <p:cSldViewPr showGuides="1">
      <p:cViewPr varScale="1">
        <p:scale>
          <a:sx n="49" d="100"/>
          <a:sy n="49" d="100"/>
        </p:scale>
        <p:origin x="288" y="36"/>
      </p:cViewPr>
      <p:guideLst>
        <p:guide orient="horz" pos="293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61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968" y="0"/>
            <a:ext cx="7924800" cy="516137"/>
          </a:xfrm>
          <a:prstGeom prst="rect">
            <a:avLst/>
          </a:prstGeom>
        </p:spPr>
        <p:txBody>
          <a:bodyPr vert="horz" lIns="91440" tIns="45720" rIns="91440" bIns="45720" rtlCol="0"/>
          <a:lstStyle>
            <a:lvl1pPr algn="r">
              <a:defRPr sz="1200"/>
            </a:lvl1pPr>
          </a:lstStyle>
          <a:p>
            <a:fld id="{3EFD42F7-718C-4B98-AAEC-167E6DDD60A7}" type="datetimeFigureOut">
              <a:rPr lang="en-US" smtClean="0"/>
              <a:t>4/15/2024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0619"/>
            <a:ext cx="14630400" cy="405050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0865"/>
            <a:ext cx="7924800" cy="5161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968" y="9770865"/>
            <a:ext cx="7924800" cy="516135"/>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67CA34A7-8162-4C35-944B-77BD99D894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2AF1FB4-BD4D-463F-97D8-5480A1F1CD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4340" name="Slide Number Placeholder 3">
            <a:extLst>
              <a:ext uri="{FF2B5EF4-FFF2-40B4-BE49-F238E27FC236}">
                <a16:creationId xmlns:a16="http://schemas.microsoft.com/office/drawing/2014/main" id="{2DA546F9-D6A1-4868-9205-B71E3D4D49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4F3329-AF03-4554-B4A3-01C529F4B6AD}" type="slidenum">
              <a:rPr lang="en-US" altLang="en-US"/>
              <a:pPr>
                <a:spcBef>
                  <a:spcPct val="0"/>
                </a:spcBef>
              </a:pPr>
              <a:t>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12</a:t>
            </a:fld>
            <a:endParaRPr lang="en-US"/>
          </a:p>
        </p:txBody>
      </p:sp>
    </p:spTree>
    <p:extLst>
      <p:ext uri="{BB962C8B-B14F-4D97-AF65-F5344CB8AC3E}">
        <p14:creationId xmlns:p14="http://schemas.microsoft.com/office/powerpoint/2010/main" val="408128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416643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102829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231005" cy="10287000"/>
          </a:xfrm>
          <a:custGeom>
            <a:avLst/>
            <a:gdLst/>
            <a:ahLst/>
            <a:cxnLst/>
            <a:rect l="l" t="t" r="r" b="b"/>
            <a:pathLst>
              <a:path w="4231005" h="10287000">
                <a:moveTo>
                  <a:pt x="0" y="10286999"/>
                </a:moveTo>
                <a:lnTo>
                  <a:pt x="0" y="0"/>
                </a:lnTo>
                <a:lnTo>
                  <a:pt x="4230835" y="0"/>
                </a:lnTo>
                <a:lnTo>
                  <a:pt x="4230835" y="10286999"/>
                </a:lnTo>
                <a:lnTo>
                  <a:pt x="0" y="10286999"/>
                </a:lnTo>
                <a:close/>
              </a:path>
            </a:pathLst>
          </a:custGeom>
          <a:solidFill>
            <a:srgbClr val="004A98"/>
          </a:solidFill>
        </p:spPr>
        <p:txBody>
          <a:bodyPr wrap="square" lIns="0" tIns="0" rIns="0" bIns="0" rtlCol="0"/>
          <a:lstStyle/>
          <a:p>
            <a:endParaRPr/>
          </a:p>
        </p:txBody>
      </p:sp>
      <p:sp>
        <p:nvSpPr>
          <p:cNvPr id="17" name="bg object 17"/>
          <p:cNvSpPr/>
          <p:nvPr/>
        </p:nvSpPr>
        <p:spPr>
          <a:xfrm>
            <a:off x="5897011" y="3878930"/>
            <a:ext cx="333375" cy="333375"/>
          </a:xfrm>
          <a:custGeom>
            <a:avLst/>
            <a:gdLst/>
            <a:ahLst/>
            <a:cxnLst/>
            <a:rect l="l" t="t" r="r" b="b"/>
            <a:pathLst>
              <a:path w="333375" h="333375">
                <a:moveTo>
                  <a:pt x="166687" y="333375"/>
                </a:moveTo>
                <a:lnTo>
                  <a:pt x="126176" y="328381"/>
                </a:lnTo>
                <a:lnTo>
                  <a:pt x="88108" y="313693"/>
                </a:lnTo>
                <a:lnTo>
                  <a:pt x="54754" y="290200"/>
                </a:lnTo>
                <a:lnTo>
                  <a:pt x="28089" y="259289"/>
                </a:lnTo>
                <a:lnTo>
                  <a:pt x="9736" y="222832"/>
                </a:lnTo>
                <a:lnTo>
                  <a:pt x="800" y="183025"/>
                </a:lnTo>
                <a:lnTo>
                  <a:pt x="0" y="166687"/>
                </a:lnTo>
                <a:lnTo>
                  <a:pt x="200" y="158498"/>
                </a:lnTo>
                <a:lnTo>
                  <a:pt x="7172" y="118299"/>
                </a:lnTo>
                <a:lnTo>
                  <a:pt x="23708" y="81000"/>
                </a:lnTo>
                <a:lnTo>
                  <a:pt x="48825" y="48821"/>
                </a:lnTo>
                <a:lnTo>
                  <a:pt x="80998" y="23708"/>
                </a:lnTo>
                <a:lnTo>
                  <a:pt x="118301" y="7175"/>
                </a:lnTo>
                <a:lnTo>
                  <a:pt x="158498" y="200"/>
                </a:lnTo>
                <a:lnTo>
                  <a:pt x="166687" y="0"/>
                </a:lnTo>
                <a:lnTo>
                  <a:pt x="174876" y="200"/>
                </a:lnTo>
                <a:lnTo>
                  <a:pt x="215073" y="7175"/>
                </a:lnTo>
                <a:lnTo>
                  <a:pt x="252372" y="23708"/>
                </a:lnTo>
                <a:lnTo>
                  <a:pt x="284549" y="48821"/>
                </a:lnTo>
                <a:lnTo>
                  <a:pt x="309666" y="81000"/>
                </a:lnTo>
                <a:lnTo>
                  <a:pt x="326202" y="118299"/>
                </a:lnTo>
                <a:lnTo>
                  <a:pt x="333174" y="158498"/>
                </a:lnTo>
                <a:lnTo>
                  <a:pt x="333375" y="166687"/>
                </a:lnTo>
                <a:lnTo>
                  <a:pt x="333174" y="174876"/>
                </a:lnTo>
                <a:lnTo>
                  <a:pt x="326202" y="215073"/>
                </a:lnTo>
                <a:lnTo>
                  <a:pt x="309666" y="252372"/>
                </a:lnTo>
                <a:lnTo>
                  <a:pt x="284549" y="284549"/>
                </a:lnTo>
                <a:lnTo>
                  <a:pt x="252372" y="309666"/>
                </a:lnTo>
                <a:lnTo>
                  <a:pt x="215073" y="326202"/>
                </a:lnTo>
                <a:lnTo>
                  <a:pt x="174876" y="333174"/>
                </a:lnTo>
                <a:lnTo>
                  <a:pt x="166687" y="333375"/>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5793180" y="352589"/>
            <a:ext cx="6701639" cy="18389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06587" y="2431516"/>
            <a:ext cx="13074825" cy="3103879"/>
          </a:xfrm>
          <a:prstGeom prst="rect">
            <a:avLst/>
          </a:prstGeom>
        </p:spPr>
        <p:txBody>
          <a:bodyPr wrap="square" lIns="0" tIns="0" rIns="0" bIns="0">
            <a:spAutoFit/>
          </a:bodyPr>
          <a:lstStyle>
            <a:lvl1pPr>
              <a:defRPr sz="20200" b="0" i="0">
                <a:solidFill>
                  <a:srgbClr val="F5BE49"/>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Text Box 99"/>
          <p:cNvSpPr txBox="1"/>
          <p:nvPr/>
        </p:nvSpPr>
        <p:spPr>
          <a:xfrm>
            <a:off x="-81280" y="266700"/>
            <a:ext cx="18435955" cy="706755"/>
          </a:xfrm>
          <a:prstGeom prst="rect">
            <a:avLst/>
          </a:prstGeom>
          <a:noFill/>
          <a:ln w="9525">
            <a:noFill/>
          </a:ln>
        </p:spPr>
        <p:txBody>
          <a:bodyPr wrap="square">
            <a:spAutoFit/>
          </a:bodyPr>
          <a:lstStyle/>
          <a:p>
            <a:pPr indent="0" algn="ctr"/>
            <a:r>
              <a:rPr lang="en-US" sz="4000" b="1" dirty="0">
                <a:solidFill>
                  <a:srgbClr val="C00000"/>
                </a:solidFill>
                <a:latin typeface="Times New Roman" panose="02020603050405020304" charset="0"/>
              </a:rPr>
              <a:t>SAPTHAGIRI COLLEGE OF ENGINEERING</a:t>
            </a:r>
          </a:p>
        </p:txBody>
      </p:sp>
      <p:sp>
        <p:nvSpPr>
          <p:cNvPr id="7" name="Text Box 6"/>
          <p:cNvSpPr txBox="1"/>
          <p:nvPr/>
        </p:nvSpPr>
        <p:spPr>
          <a:xfrm>
            <a:off x="3276600" y="1060418"/>
            <a:ext cx="12420600" cy="923330"/>
          </a:xfrm>
          <a:prstGeom prst="rect">
            <a:avLst/>
          </a:prstGeom>
          <a:noFill/>
          <a:ln w="9525">
            <a:noFill/>
          </a:ln>
        </p:spPr>
        <p:txBody>
          <a:bodyPr wrap="square">
            <a:spAutoFit/>
          </a:bodyPr>
          <a:lstStyle/>
          <a:p>
            <a:pPr indent="0" algn="ctr"/>
            <a:r>
              <a:rPr lang="en-US" b="0" dirty="0">
                <a:latin typeface="Times New Roman" panose="02020603050405020304" charset="0"/>
              </a:rPr>
              <a:t>(Affiliated to Visvesvaraya Technological University, Belagavi&amp; Approved by AICTE, New Delhi)(Accredited by NAAC with “A” grade)(NBA Accredited-CSE,ECE,EEE,ISE,ME)</a:t>
            </a:r>
          </a:p>
          <a:p>
            <a:pPr indent="0" algn="ctr"/>
            <a:r>
              <a:rPr lang="en-US" dirty="0">
                <a:latin typeface="Times New Roman" panose="02020603050405020304" charset="0"/>
              </a:rPr>
              <a:t>(An ISO 9001:2015 &amp; ISO 14001:2015 Certified)</a:t>
            </a:r>
            <a:endParaRPr lang="en-US" dirty="0"/>
          </a:p>
        </p:txBody>
      </p:sp>
      <p:sp>
        <p:nvSpPr>
          <p:cNvPr id="8" name="Text Box 7"/>
          <p:cNvSpPr txBox="1"/>
          <p:nvPr/>
        </p:nvSpPr>
        <p:spPr>
          <a:xfrm>
            <a:off x="49892" y="1873866"/>
            <a:ext cx="18266410" cy="584775"/>
          </a:xfrm>
          <a:prstGeom prst="rect">
            <a:avLst/>
          </a:prstGeom>
          <a:noFill/>
          <a:ln w="9525">
            <a:noFill/>
          </a:ln>
        </p:spPr>
        <p:txBody>
          <a:bodyPr wrap="square">
            <a:spAutoFit/>
          </a:bodyPr>
          <a:lstStyle/>
          <a:p>
            <a:pPr indent="0" algn="ctr"/>
            <a:r>
              <a:rPr lang="en-US" sz="3200" b="1" dirty="0">
                <a:solidFill>
                  <a:srgbClr val="00B0F0"/>
                </a:solidFill>
                <a:latin typeface="Times New Roman" panose="02020603050405020304" charset="0"/>
              </a:rPr>
              <a:t>Department of Information Science &amp; Engineering</a:t>
            </a:r>
          </a:p>
        </p:txBody>
      </p:sp>
      <p:pic>
        <p:nvPicPr>
          <p:cNvPr id="1073742850" name="image2.png"/>
          <p:cNvPicPr>
            <a:picLocks noGrp="1" noChangeAspect="1"/>
          </p:cNvPicPr>
          <p:nvPr>
            <p:ph sz="half" idx="2"/>
          </p:nvPr>
        </p:nvPicPr>
        <p:blipFill>
          <a:blip r:embed="rId2"/>
          <a:stretch>
            <a:fillRect/>
          </a:stretch>
        </p:blipFill>
        <p:spPr>
          <a:xfrm>
            <a:off x="304800" y="38100"/>
            <a:ext cx="3194685" cy="2062480"/>
          </a:xfrm>
          <a:prstGeom prst="rect">
            <a:avLst/>
          </a:prstGeom>
          <a:noFill/>
          <a:ln w="9525">
            <a:noFill/>
          </a:ln>
        </p:spPr>
      </p:pic>
      <p:cxnSp>
        <p:nvCxnSpPr>
          <p:cNvPr id="11" name="Straight Connector 10"/>
          <p:cNvCxnSpPr/>
          <p:nvPr/>
        </p:nvCxnSpPr>
        <p:spPr>
          <a:xfrm>
            <a:off x="27032" y="2518921"/>
            <a:ext cx="18288000" cy="0"/>
          </a:xfrm>
          <a:prstGeom prst="line">
            <a:avLst/>
          </a:prstGeom>
        </p:spPr>
        <p:style>
          <a:lnRef idx="1">
            <a:schemeClr val="accent5"/>
          </a:lnRef>
          <a:fillRef idx="0">
            <a:schemeClr val="accent5"/>
          </a:fillRef>
          <a:effectRef idx="0">
            <a:schemeClr val="accent5"/>
          </a:effectRef>
          <a:fontRef idx="minor">
            <a:schemeClr val="tx1"/>
          </a:fontRef>
        </p:style>
      </p:cxnSp>
      <p:pic>
        <p:nvPicPr>
          <p:cNvPr id="12" name="Picture 2"/>
          <p:cNvPicPr/>
          <p:nvPr/>
        </p:nvPicPr>
        <p:blipFill>
          <a:blip r:embed="rId3">
            <a:extLst>
              <a:ext uri="{28A0092B-C50C-407E-A947-70E740481C1C}">
                <a14:useLocalDpi xmlns:a14="http://schemas.microsoft.com/office/drawing/2010/main" val="0"/>
              </a:ext>
            </a:extLst>
          </a:blip>
          <a:stretch>
            <a:fillRect/>
          </a:stretch>
        </p:blipFill>
        <p:spPr>
          <a:xfrm>
            <a:off x="15468600" y="114300"/>
            <a:ext cx="1626870" cy="1694815"/>
          </a:xfrm>
          <a:prstGeom prst="rect">
            <a:avLst/>
          </a:prstGeom>
          <a:noFill/>
          <a:ln>
            <a:noFill/>
          </a:ln>
        </p:spPr>
      </p:pic>
      <p:sp>
        <p:nvSpPr>
          <p:cNvPr id="14" name="Text Box 13"/>
          <p:cNvSpPr txBox="1"/>
          <p:nvPr/>
        </p:nvSpPr>
        <p:spPr>
          <a:xfrm>
            <a:off x="81008" y="2538425"/>
            <a:ext cx="18286730"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Technical Seminar</a:t>
            </a:r>
          </a:p>
        </p:txBody>
      </p:sp>
      <p:sp>
        <p:nvSpPr>
          <p:cNvPr id="15" name="Text Box 14"/>
          <p:cNvSpPr txBox="1"/>
          <p:nvPr/>
        </p:nvSpPr>
        <p:spPr>
          <a:xfrm>
            <a:off x="123099" y="3179544"/>
            <a:ext cx="18254980"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Presentation</a:t>
            </a:r>
          </a:p>
        </p:txBody>
      </p:sp>
      <p:sp>
        <p:nvSpPr>
          <p:cNvPr id="16" name="Text Box 15"/>
          <p:cNvSpPr txBox="1"/>
          <p:nvPr/>
        </p:nvSpPr>
        <p:spPr>
          <a:xfrm>
            <a:off x="160110" y="3674668"/>
            <a:ext cx="18267045" cy="58356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on</a:t>
            </a:r>
          </a:p>
        </p:txBody>
      </p:sp>
      <p:sp>
        <p:nvSpPr>
          <p:cNvPr id="18" name="Text Box 17"/>
          <p:cNvSpPr txBox="1"/>
          <p:nvPr/>
        </p:nvSpPr>
        <p:spPr>
          <a:xfrm>
            <a:off x="43225" y="4246705"/>
            <a:ext cx="18255615" cy="538609"/>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“Intelligent Rover: An IoT Based Smart Surveillance Robotic Car for Military</a:t>
            </a:r>
            <a:r>
              <a:rPr lang="en-US" sz="2900" b="1" dirty="0">
                <a:solidFill>
                  <a:srgbClr val="C00000"/>
                </a:solidFill>
                <a:latin typeface="Times New Roman" panose="02020603050405020304" pitchFamily="18" charset="0"/>
                <a:cs typeface="Times New Roman" panose="02020603050405020304" pitchFamily="18" charset="0"/>
              </a:rPr>
              <a:t>”</a:t>
            </a:r>
          </a:p>
        </p:txBody>
      </p:sp>
      <p:sp>
        <p:nvSpPr>
          <p:cNvPr id="19" name="Text Box 18"/>
          <p:cNvSpPr txBox="1"/>
          <p:nvPr/>
        </p:nvSpPr>
        <p:spPr>
          <a:xfrm>
            <a:off x="304800" y="4946169"/>
            <a:ext cx="18255615" cy="521970"/>
          </a:xfrm>
          <a:prstGeom prst="rect">
            <a:avLst/>
          </a:prstGeom>
          <a:noFill/>
        </p:spPr>
        <p:txBody>
          <a:bodyPr wrap="square" rtlCol="0">
            <a:spAutoFit/>
          </a:bodyPr>
          <a:lstStyle/>
          <a:p>
            <a:pPr algn="ctr"/>
            <a:r>
              <a:rPr lang="en-US" sz="2800" b="1" i="1" dirty="0">
                <a:latin typeface="Monotype Corsiva" panose="03010101010201010101" charset="0"/>
                <a:cs typeface="Monotype Corsiva" panose="03010101010201010101" charset="0"/>
              </a:rPr>
              <a:t>Presented by:</a:t>
            </a:r>
          </a:p>
        </p:txBody>
      </p:sp>
      <p:sp>
        <p:nvSpPr>
          <p:cNvPr id="20" name="Text Box 19"/>
          <p:cNvSpPr txBox="1"/>
          <p:nvPr/>
        </p:nvSpPr>
        <p:spPr>
          <a:xfrm>
            <a:off x="4408488" y="5524519"/>
            <a:ext cx="4728210" cy="1231106"/>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Name</a:t>
            </a:r>
          </a:p>
          <a:p>
            <a:pPr algn="just"/>
            <a:r>
              <a:rPr lang="en-IN" sz="2800" b="1" dirty="0">
                <a:latin typeface="Times New Roman" panose="02020603050405020304" pitchFamily="18" charset="0"/>
                <a:cs typeface="Times New Roman" panose="02020603050405020304" pitchFamily="18" charset="0"/>
              </a:rPr>
              <a:t>Suryansh Kumar Srivastava </a:t>
            </a:r>
            <a:endParaRPr lang="en-US" sz="2800" b="1" dirty="0">
              <a:latin typeface="Times New Roman" panose="02020603050405020304" pitchFamily="18" charset="0"/>
              <a:cs typeface="Times New Roman" panose="02020603050405020304" pitchFamily="18" charset="0"/>
            </a:endParaRPr>
          </a:p>
          <a:p>
            <a:pPr algn="r"/>
            <a:r>
              <a:rPr lang="en-US" dirty="0"/>
              <a:t>                                  </a:t>
            </a:r>
          </a:p>
        </p:txBody>
      </p:sp>
      <p:sp>
        <p:nvSpPr>
          <p:cNvPr id="21" name="Text Box 20"/>
          <p:cNvSpPr txBox="1"/>
          <p:nvPr/>
        </p:nvSpPr>
        <p:spPr>
          <a:xfrm>
            <a:off x="8702040" y="5499591"/>
            <a:ext cx="4728210"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USN</a:t>
            </a:r>
          </a:p>
          <a:p>
            <a:pPr algn="ctr"/>
            <a:r>
              <a:rPr lang="en-US" sz="2800" b="1" dirty="0"/>
              <a:t>	</a:t>
            </a:r>
            <a:r>
              <a:rPr lang="en-US" sz="2800" b="1" dirty="0">
                <a:latin typeface="Times New Roman" panose="02020603050405020304" pitchFamily="18" charset="0"/>
                <a:cs typeface="Times New Roman" panose="02020603050405020304" pitchFamily="18" charset="0"/>
              </a:rPr>
              <a:t>1SG20IS100</a:t>
            </a:r>
          </a:p>
        </p:txBody>
      </p:sp>
      <p:sp>
        <p:nvSpPr>
          <p:cNvPr id="22" name="Text Box 21"/>
          <p:cNvSpPr txBox="1"/>
          <p:nvPr/>
        </p:nvSpPr>
        <p:spPr>
          <a:xfrm>
            <a:off x="6596697" y="7329625"/>
            <a:ext cx="5080000" cy="521970"/>
          </a:xfrm>
          <a:prstGeom prst="rect">
            <a:avLst/>
          </a:prstGeom>
          <a:noFill/>
          <a:ln w="9525">
            <a:noFill/>
          </a:ln>
        </p:spPr>
        <p:txBody>
          <a:bodyPr>
            <a:spAutoFit/>
          </a:bodyPr>
          <a:lstStyle/>
          <a:p>
            <a:pPr indent="0" algn="ctr"/>
            <a:r>
              <a:rPr lang="en-US" sz="2800" b="1" dirty="0">
                <a:latin typeface="Monotype Corsiva" panose="03010101010201010101" charset="0"/>
                <a:cs typeface="Times New Roman" panose="02020603050405020304" charset="0"/>
              </a:rPr>
              <a:t>Under the guidance of</a:t>
            </a:r>
            <a:endParaRPr lang="en-US" sz="2800" dirty="0"/>
          </a:p>
        </p:txBody>
      </p:sp>
      <p:sp>
        <p:nvSpPr>
          <p:cNvPr id="23" name="Text Box 22"/>
          <p:cNvSpPr txBox="1"/>
          <p:nvPr/>
        </p:nvSpPr>
        <p:spPr>
          <a:xfrm>
            <a:off x="-81280" y="7861120"/>
            <a:ext cx="18279745" cy="2185214"/>
          </a:xfrm>
          <a:prstGeom prst="rect">
            <a:avLst/>
          </a:prstGeom>
          <a:noFill/>
        </p:spPr>
        <p:txBody>
          <a:bodyPr wrap="square" rtlCol="0">
            <a:spAutoFit/>
          </a:bodyPr>
          <a:lstStyle/>
          <a:p>
            <a:pPr algn="ctr"/>
            <a:r>
              <a:rPr lang="en-US" sz="2800" b="1" dirty="0">
                <a:solidFill>
                  <a:schemeClr val="tx2"/>
                </a:solidFill>
              </a:rPr>
              <a:t>Prof. Gayathri R</a:t>
            </a:r>
          </a:p>
          <a:p>
            <a:pPr algn="ctr"/>
            <a:r>
              <a:rPr lang="en-US" sz="2800" b="1" dirty="0">
                <a:solidFill>
                  <a:schemeClr val="tx2"/>
                </a:solidFill>
              </a:rPr>
              <a:t>Assistant Professor,</a:t>
            </a:r>
          </a:p>
          <a:p>
            <a:pPr algn="ctr"/>
            <a:r>
              <a:rPr lang="en-US" sz="2800" b="1" dirty="0">
                <a:solidFill>
                  <a:schemeClr val="tx2"/>
                </a:solidFill>
              </a:rPr>
              <a:t>Dept. of I.S.E., S.C.E.</a:t>
            </a:r>
          </a:p>
          <a:p>
            <a:pPr algn="ctr"/>
            <a:r>
              <a:rPr lang="en-US" sz="2800" b="1" dirty="0">
                <a:solidFill>
                  <a:schemeClr val="tx2"/>
                </a:solidFill>
              </a:rPr>
              <a:t>2023-24</a:t>
            </a:r>
          </a:p>
          <a:p>
            <a:pPr algn="ctr"/>
            <a:endParaRPr lang="en-US" sz="2400"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867028"/>
            <a:ext cx="17297400" cy="276999"/>
          </a:xfrm>
        </p:spPr>
        <p:txBody>
          <a:bodyPr/>
          <a:lstStyle/>
          <a:p>
            <a:r>
              <a:rPr lang="en-US" b="1" dirty="0">
                <a:sym typeface="+mn-ea"/>
              </a:rPr>
              <a:t> DEPT. OF I.S.E.,S.C.E			 Intelligent Rover: An IoT Based Smart Surveillance Robotic Car for Military                                                                          </a:t>
            </a:r>
            <a:r>
              <a:rPr lang="en-US" b="1" dirty="0"/>
              <a:t>Page 8</a:t>
            </a:r>
            <a:endParaRPr lang="en-IN" dirty="0"/>
          </a:p>
        </p:txBody>
      </p:sp>
      <p:cxnSp>
        <p:nvCxnSpPr>
          <p:cNvPr id="4" name="Straight Connector 3"/>
          <p:cNvCxnSpPr/>
          <p:nvPr/>
        </p:nvCxnSpPr>
        <p:spPr>
          <a:xfrm>
            <a:off x="884274"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2" name="Text Box 1"/>
          <p:cNvSpPr txBox="1"/>
          <p:nvPr/>
        </p:nvSpPr>
        <p:spPr>
          <a:xfrm>
            <a:off x="11405235" y="3390900"/>
            <a:ext cx="2910840" cy="434340"/>
          </a:xfrm>
          <a:prstGeom prst="rect">
            <a:avLst/>
          </a:prstGeom>
          <a:noFill/>
        </p:spPr>
        <p:txBody>
          <a:bodyPr wrap="square" rtlCol="0">
            <a:noAutofit/>
          </a:bodyPr>
          <a:lstStyle/>
          <a:p>
            <a:pPr algn="ctr">
              <a:spcAft>
                <a:spcPts val="1000"/>
              </a:spcAft>
            </a:pPr>
            <a:endParaRPr lang="en-US" sz="1600" dirty="0">
              <a:latin typeface="Times New Roman" panose="02020603050405020304" charset="0"/>
              <a:cs typeface="Times New Roman" panose="02020603050405020304" charset="0"/>
            </a:endParaRPr>
          </a:p>
        </p:txBody>
      </p:sp>
      <p:sp>
        <p:nvSpPr>
          <p:cNvPr id="32" name="Text Box 31"/>
          <p:cNvSpPr txBox="1"/>
          <p:nvPr/>
        </p:nvSpPr>
        <p:spPr>
          <a:xfrm>
            <a:off x="7419975" y="3467100"/>
            <a:ext cx="3390265" cy="295910"/>
          </a:xfrm>
          <a:prstGeom prst="rect">
            <a:avLst/>
          </a:prstGeom>
          <a:noFill/>
        </p:spPr>
        <p:txBody>
          <a:bodyPr wrap="square" rtlCol="0">
            <a:noAutofit/>
          </a:bodyPr>
          <a:lstStyle/>
          <a:p>
            <a:pPr algn="ctr">
              <a:spcAft>
                <a:spcPts val="1000"/>
              </a:spcAft>
            </a:pPr>
            <a:r>
              <a:rPr lang="en-US" sz="1600" dirty="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p:txBody>
      </p:sp>
      <p:sp>
        <p:nvSpPr>
          <p:cNvPr id="81" name="Text Box 80"/>
          <p:cNvSpPr txBox="1"/>
          <p:nvPr/>
        </p:nvSpPr>
        <p:spPr>
          <a:xfrm>
            <a:off x="2057400" y="4658996"/>
            <a:ext cx="7945755" cy="1864995"/>
          </a:xfrm>
          <a:prstGeom prst="rect">
            <a:avLst/>
          </a:prstGeom>
          <a:noFill/>
        </p:spPr>
        <p:txBody>
          <a:bodyPr wrap="square" rtlCol="0">
            <a:noAutofit/>
          </a:bodyPr>
          <a:lstStyle/>
          <a:p>
            <a:endParaRPr lang="en-US" b="1" dirty="0"/>
          </a:p>
        </p:txBody>
      </p:sp>
      <p:sp>
        <p:nvSpPr>
          <p:cNvPr id="39" name="object 4">
            <a:extLst>
              <a:ext uri="{FF2B5EF4-FFF2-40B4-BE49-F238E27FC236}">
                <a16:creationId xmlns:a16="http://schemas.microsoft.com/office/drawing/2014/main" id="{F6E0BC3C-B7AD-47D6-B53A-1D38F220DA57}"/>
              </a:ext>
            </a:extLst>
          </p:cNvPr>
          <p:cNvSpPr>
            <a:spLocks noGrp="1"/>
          </p:cNvSpPr>
          <p:nvPr>
            <p:ph type="title"/>
          </p:nvPr>
        </p:nvSpPr>
        <p:spPr>
          <a:xfrm>
            <a:off x="3129667" y="148979"/>
            <a:ext cx="11811000" cy="751488"/>
          </a:xfrm>
        </p:spPr>
        <p:txBody>
          <a:bodyPr tIns="12700"/>
          <a:lstStyle/>
          <a:p>
            <a:pPr marL="12700" eaLnBrk="1" hangingPunct="1">
              <a:spcBef>
                <a:spcPts val="100"/>
              </a:spcBef>
            </a:pPr>
            <a:r>
              <a:rPr lang="en-US" altLang="en-US" sz="4800" dirty="0">
                <a:solidFill>
                  <a:srgbClr val="C00000"/>
                </a:solidFill>
                <a:latin typeface="Arial" panose="020B0604020202020204" pitchFamily="34" charset="0"/>
                <a:cs typeface="Arial" panose="020B0604020202020204" pitchFamily="34" charset="0"/>
              </a:rPr>
              <a:t>					</a:t>
            </a:r>
            <a:r>
              <a:rPr lang="en-US" altLang="en-US" sz="4800" dirty="0">
                <a:solidFill>
                  <a:srgbClr val="C00000"/>
                </a:solidFill>
                <a:latin typeface="Times New Roman" panose="02020603050405020304" pitchFamily="18" charset="0"/>
                <a:cs typeface="Times New Roman" panose="02020603050405020304" pitchFamily="18" charset="0"/>
              </a:rPr>
              <a:t>Continued..</a:t>
            </a:r>
          </a:p>
        </p:txBody>
      </p:sp>
      <p:sp>
        <p:nvSpPr>
          <p:cNvPr id="9" name="TextBox 8">
            <a:extLst>
              <a:ext uri="{FF2B5EF4-FFF2-40B4-BE49-F238E27FC236}">
                <a16:creationId xmlns:a16="http://schemas.microsoft.com/office/drawing/2014/main" id="{5AE65386-4275-3338-2743-10135D1CA957}"/>
              </a:ext>
            </a:extLst>
          </p:cNvPr>
          <p:cNvSpPr txBox="1"/>
          <p:nvPr/>
        </p:nvSpPr>
        <p:spPr>
          <a:xfrm>
            <a:off x="541032" y="7464245"/>
            <a:ext cx="9136368"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Fig 3. </a:t>
            </a:r>
            <a:r>
              <a:rPr lang="en-US" sz="2800" b="1" dirty="0">
                <a:latin typeface="Times New Roman" panose="02020603050405020304" pitchFamily="18" charset="0"/>
                <a:cs typeface="Times New Roman" panose="02020603050405020304" pitchFamily="18" charset="0"/>
              </a:rPr>
              <a:t>Email received that shows the presence of weapon and human.</a:t>
            </a:r>
            <a:endParaRPr lang="en-IN" sz="28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9AF1CF9-8426-F6ED-7973-9467FBC4B61F}"/>
              </a:ext>
            </a:extLst>
          </p:cNvPr>
          <p:cNvPicPr>
            <a:picLocks noChangeAspect="1"/>
          </p:cNvPicPr>
          <p:nvPr/>
        </p:nvPicPr>
        <p:blipFill>
          <a:blip r:embed="rId2"/>
          <a:stretch>
            <a:fillRect/>
          </a:stretch>
        </p:blipFill>
        <p:spPr>
          <a:xfrm>
            <a:off x="9906000" y="1769673"/>
            <a:ext cx="7921660" cy="5690908"/>
          </a:xfrm>
          <a:prstGeom prst="rect">
            <a:avLst/>
          </a:prstGeom>
        </p:spPr>
      </p:pic>
      <p:sp>
        <p:nvSpPr>
          <p:cNvPr id="13" name="TextBox 12">
            <a:extLst>
              <a:ext uri="{FF2B5EF4-FFF2-40B4-BE49-F238E27FC236}">
                <a16:creationId xmlns:a16="http://schemas.microsoft.com/office/drawing/2014/main" id="{851A9D2F-8632-45DC-ECE5-E22362EB23B1}"/>
              </a:ext>
            </a:extLst>
          </p:cNvPr>
          <p:cNvSpPr txBox="1"/>
          <p:nvPr/>
        </p:nvSpPr>
        <p:spPr>
          <a:xfrm>
            <a:off x="9601200" y="5448301"/>
            <a:ext cx="8145768" cy="2677656"/>
          </a:xfrm>
          <a:prstGeom prst="rect">
            <a:avLst/>
          </a:prstGeom>
          <a:noFill/>
        </p:spPr>
        <p:txBody>
          <a:bodyPr wrap="square" rtlCol="0">
            <a:spAutoFit/>
          </a:bodyPr>
          <a:lstStyle/>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Fig 4. Model of Intelligent Rover</a:t>
            </a:r>
          </a:p>
        </p:txBody>
      </p:sp>
      <p:pic>
        <p:nvPicPr>
          <p:cNvPr id="10" name="Picture 9">
            <a:extLst>
              <a:ext uri="{FF2B5EF4-FFF2-40B4-BE49-F238E27FC236}">
                <a16:creationId xmlns:a16="http://schemas.microsoft.com/office/drawing/2014/main" id="{7B082503-7928-B1C2-9267-E18BCE15032B}"/>
              </a:ext>
            </a:extLst>
          </p:cNvPr>
          <p:cNvPicPr>
            <a:picLocks noChangeAspect="1"/>
          </p:cNvPicPr>
          <p:nvPr/>
        </p:nvPicPr>
        <p:blipFill>
          <a:blip r:embed="rId3"/>
          <a:stretch>
            <a:fillRect/>
          </a:stretch>
        </p:blipFill>
        <p:spPr>
          <a:xfrm>
            <a:off x="402556" y="1840720"/>
            <a:ext cx="9405620" cy="5592825"/>
          </a:xfrm>
          <a:prstGeom prst="rect">
            <a:avLst/>
          </a:prstGeom>
        </p:spPr>
      </p:pic>
    </p:spTree>
    <p:extLst>
      <p:ext uri="{BB962C8B-B14F-4D97-AF65-F5344CB8AC3E}">
        <p14:creationId xmlns:p14="http://schemas.microsoft.com/office/powerpoint/2010/main" val="4368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4" name="object 4"/>
          <p:cNvSpPr txBox="1">
            <a:spLocks noGrp="1"/>
          </p:cNvSpPr>
          <p:nvPr>
            <p:ph type="title"/>
          </p:nvPr>
        </p:nvSpPr>
        <p:spPr>
          <a:xfrm>
            <a:off x="304800" y="283079"/>
            <a:ext cx="16383000" cy="751488"/>
          </a:xfrm>
          <a:prstGeom prst="rect">
            <a:avLst/>
          </a:prstGeom>
        </p:spPr>
        <p:txBody>
          <a:bodyPr vert="horz" wrap="square" lIns="0" tIns="12700" rIns="0" bIns="0" rtlCol="0">
            <a:spAutoFit/>
          </a:bodyPr>
          <a:lstStyle/>
          <a:p>
            <a:pPr marL="12700" algn="ctr">
              <a:spcBef>
                <a:spcPts val="100"/>
              </a:spcBef>
            </a:pPr>
            <a:r>
              <a:rPr lang="en-US" sz="4800" dirty="0">
                <a:solidFill>
                  <a:srgbClr val="C00000"/>
                </a:solidFill>
                <a:latin typeface="Times New Roman" panose="02020603050405020304" pitchFamily="18" charset="0"/>
                <a:cs typeface="Times New Roman" panose="02020603050405020304" pitchFamily="18" charset="0"/>
              </a:rPr>
              <a:t>4. MERITS</a:t>
            </a:r>
            <a:endParaRPr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44100"/>
            <a:ext cx="18287365" cy="646331"/>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9</a:t>
            </a:r>
            <a:endParaRPr lang="en-US" b="1" dirty="0">
              <a:sym typeface="+mn-ea"/>
            </a:endParaRPr>
          </a:p>
          <a:p>
            <a:endParaRPr lang="en-US" dirty="0"/>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45002A68-30ED-4154-B88B-4732AC19C5DA}"/>
              </a:ext>
            </a:extLst>
          </p:cNvPr>
          <p:cNvSpPr txBox="1"/>
          <p:nvPr/>
        </p:nvSpPr>
        <p:spPr>
          <a:xfrm>
            <a:off x="952500" y="1423782"/>
            <a:ext cx="16383000" cy="8417176"/>
          </a:xfrm>
          <a:prstGeom prst="rect">
            <a:avLst/>
          </a:prstGeom>
          <a:noFill/>
        </p:spPr>
        <p:txBody>
          <a:bodyPr wrap="square" rtlCol="0">
            <a:spAutoFit/>
          </a:bodyPr>
          <a:lstStyle/>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Enhanced Security</a:t>
            </a:r>
            <a:r>
              <a:rPr lang="en-US" sz="2800" b="0" i="0" dirty="0">
                <a:effectLst/>
                <a:latin typeface="Times New Roman" panose="02020603050405020304" pitchFamily="18" charset="0"/>
                <a:cs typeface="Times New Roman" panose="02020603050405020304" pitchFamily="18" charset="0"/>
              </a:rPr>
              <a:t>: The Intelligent Rover contributes to military security by efficiently detecting intruders and weapons, aiding defense personnel in safeguarding their lives and protecting the country.</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Real-time Surveillance</a:t>
            </a:r>
            <a:r>
              <a:rPr lang="en-US" sz="2800" b="0" i="0" dirty="0">
                <a:effectLst/>
                <a:latin typeface="Times New Roman" panose="02020603050405020304" pitchFamily="18" charset="0"/>
                <a:cs typeface="Times New Roman" panose="02020603050405020304" pitchFamily="18" charset="0"/>
              </a:rPr>
              <a:t>: It provides real-time surveillance capabilities through live video streaming, enabling immediate awareness of potential threats.</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Versatility</a:t>
            </a:r>
            <a:r>
              <a:rPr lang="en-US" sz="2800" b="0" i="0" dirty="0">
                <a:effectLst/>
                <a:latin typeface="Times New Roman" panose="02020603050405020304" pitchFamily="18" charset="0"/>
                <a:cs typeface="Times New Roman" panose="02020603050405020304" pitchFamily="18" charset="0"/>
              </a:rPr>
              <a:t>: The rover's capabilities extend beyond military applications, offering potential use in surveillance for civilian security, rescue operations, and remote monitoring.</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IoT Integration</a:t>
            </a:r>
            <a:r>
              <a:rPr lang="en-US" sz="2800" b="0" i="0" dirty="0">
                <a:effectLst/>
                <a:latin typeface="Times New Roman" panose="02020603050405020304" pitchFamily="18" charset="0"/>
                <a:cs typeface="Times New Roman" panose="02020603050405020304" pitchFamily="18" charset="0"/>
              </a:rPr>
              <a:t>: Leveraging IoT principles, the rover can be controlled remotely via smartphone, allowing for flexible deployment and operation.</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Object Detection</a:t>
            </a:r>
            <a:r>
              <a:rPr lang="en-US" sz="2800" b="0" i="0" dirty="0">
                <a:effectLst/>
                <a:latin typeface="Times New Roman" panose="02020603050405020304" pitchFamily="18" charset="0"/>
                <a:cs typeface="Times New Roman" panose="02020603050405020304" pitchFamily="18" charset="0"/>
              </a:rPr>
              <a:t>: Utilizing YOLOv3 algorithm, the rover achieves accurate detection of guns and people, enhancing its effectiveness in threat identification.</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Email Notifications</a:t>
            </a:r>
            <a:r>
              <a:rPr lang="en-US" sz="2800" b="0" i="0" dirty="0">
                <a:effectLst/>
                <a:latin typeface="Times New Roman" panose="02020603050405020304" pitchFamily="18" charset="0"/>
                <a:cs typeface="Times New Roman" panose="02020603050405020304" pitchFamily="18" charset="0"/>
              </a:rPr>
              <a:t>: The system notifies users via email upon detecting objects, ensuring timely response and intervention.</a:t>
            </a: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2200" y="85725"/>
            <a:ext cx="12649200" cy="928188"/>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pPr algn="ctr"/>
            <a:r>
              <a:rPr lang="en-US" sz="4400" dirty="0">
                <a:solidFill>
                  <a:srgbClr val="C00000"/>
                </a:solidFill>
                <a:latin typeface="Times New Roman" panose="02020603050405020304" pitchFamily="18" charset="0"/>
                <a:cs typeface="Times New Roman" panose="02020603050405020304" pitchFamily="18" charset="0"/>
              </a:rPr>
              <a:t>5. DEMERITS</a:t>
            </a:r>
            <a:endParaRPr sz="4400" b="1" dirty="0"/>
          </a:p>
        </p:txBody>
      </p:sp>
      <p:sp>
        <p:nvSpPr>
          <p:cNvPr id="3" name="Text Box 2"/>
          <p:cNvSpPr txBox="1"/>
          <p:nvPr/>
        </p:nvSpPr>
        <p:spPr>
          <a:xfrm>
            <a:off x="304800" y="9944100"/>
            <a:ext cx="17983200" cy="646331"/>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sz="1800" b="1" dirty="0"/>
              <a:t>Page 10</a:t>
            </a:r>
            <a:endParaRPr lang="en-US" b="1" dirty="0">
              <a:solidFill>
                <a:schemeClr val="tx1"/>
              </a:solidFill>
              <a:sym typeface="+mn-ea"/>
            </a:endParaRPr>
          </a:p>
          <a:p>
            <a:r>
              <a:rPr lang="en-US" dirty="0"/>
              <a:t> </a:t>
            </a:r>
          </a:p>
        </p:txBody>
      </p:sp>
      <p:cxnSp>
        <p:nvCxnSpPr>
          <p:cNvPr id="9" name="Straight Connector 8"/>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8E79804-3C83-46AF-91BB-F3C5F8007B58}"/>
              </a:ext>
            </a:extLst>
          </p:cNvPr>
          <p:cNvSpPr/>
          <p:nvPr/>
        </p:nvSpPr>
        <p:spPr>
          <a:xfrm>
            <a:off x="976312" y="1066816"/>
            <a:ext cx="16764000" cy="7124514"/>
          </a:xfrm>
          <a:prstGeom prst="rect">
            <a:avLst/>
          </a:prstGeom>
        </p:spPr>
        <p:txBody>
          <a:bodyPr wrap="square">
            <a:spAutoFit/>
          </a:bodyPr>
          <a:lstStyle/>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Algorithm Performance</a:t>
            </a:r>
            <a:r>
              <a:rPr lang="en-US" sz="2800" b="0" i="0" dirty="0">
                <a:effectLst/>
                <a:latin typeface="Times New Roman" panose="02020603050405020304" pitchFamily="18" charset="0"/>
                <a:cs typeface="Times New Roman" panose="02020603050405020304" pitchFamily="18" charset="0"/>
              </a:rPr>
              <a:t>: While YOLOv3 offers fast object detection, the processing speed during live streaming may be slow, potentially delaying real-time threat identification.</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Complexity of Development</a:t>
            </a:r>
            <a:r>
              <a:rPr lang="en-US" sz="2800" b="0" i="0" dirty="0">
                <a:effectLst/>
                <a:latin typeface="Times New Roman" panose="02020603050405020304" pitchFamily="18" charset="0"/>
                <a:cs typeface="Times New Roman" panose="02020603050405020304" pitchFamily="18" charset="0"/>
              </a:rPr>
              <a:t>: Developing and training the rover involves challenges such as algorithm selection, training data collection, and hardware integration, requiring expertise in multiple domains.</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Resource Intensive</a:t>
            </a:r>
            <a:r>
              <a:rPr lang="en-US" sz="2800" b="0" i="0" dirty="0">
                <a:effectLst/>
                <a:latin typeface="Times New Roman" panose="02020603050405020304" pitchFamily="18" charset="0"/>
                <a:cs typeface="Times New Roman" panose="02020603050405020304" pitchFamily="18" charset="0"/>
              </a:rPr>
              <a:t>: Training machine learning models, especially on high-resolution datasets, demands significant computational resources, including high RAM and GPU systems.</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Power Dependency</a:t>
            </a:r>
            <a:r>
              <a:rPr lang="en-US" sz="2800" b="0" i="0" dirty="0">
                <a:effectLst/>
                <a:latin typeface="Times New Roman" panose="02020603050405020304" pitchFamily="18" charset="0"/>
                <a:cs typeface="Times New Roman" panose="02020603050405020304" pitchFamily="18" charset="0"/>
              </a:rPr>
              <a:t>: Despite efforts to convert the rover into a wireless device, it still relies on external power sources such as batteries, which may impose limitations on operational duration and mobility.</a:t>
            </a:r>
          </a:p>
          <a:p>
            <a:pPr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Deployment Constraints</a:t>
            </a:r>
            <a:r>
              <a:rPr lang="en-US" sz="2800" b="0" i="0" dirty="0">
                <a:effectLst/>
                <a:latin typeface="Times New Roman" panose="02020603050405020304" pitchFamily="18" charset="0"/>
                <a:cs typeface="Times New Roman" panose="02020603050405020304" pitchFamily="18" charset="0"/>
              </a:rPr>
              <a:t>: The rover's effectiveness may be hindered by environmental factors such as terrain conditions, weather, and obstacles, affecting its ability to traverse and surveil certain areas effectively.</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867111"/>
      </p:ext>
    </p:extLst>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38400" y="150544"/>
            <a:ext cx="12649200" cy="928188"/>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pPr algn="ctr"/>
            <a:r>
              <a:rPr lang="en-US" sz="4400" dirty="0">
                <a:solidFill>
                  <a:srgbClr val="C00000"/>
                </a:solidFill>
                <a:latin typeface="Times New Roman" panose="02020603050405020304" pitchFamily="18" charset="0"/>
                <a:cs typeface="Times New Roman" panose="02020603050405020304" pitchFamily="18" charset="0"/>
              </a:rPr>
              <a:t>6. APPLICATIONS</a:t>
            </a:r>
            <a:endParaRPr sz="4400" dirty="0"/>
          </a:p>
        </p:txBody>
      </p:sp>
      <p:sp>
        <p:nvSpPr>
          <p:cNvPr id="3" name="Text Box 2"/>
          <p:cNvSpPr txBox="1"/>
          <p:nvPr/>
        </p:nvSpPr>
        <p:spPr>
          <a:xfrm>
            <a:off x="304800" y="9963834"/>
            <a:ext cx="17983200" cy="369332"/>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sz="1800" b="1" dirty="0"/>
              <a:t>Page 11</a:t>
            </a:r>
            <a:endParaRPr lang="en-US" b="1" dirty="0">
              <a:solidFill>
                <a:schemeClr val="tx1"/>
              </a:solidFill>
              <a:sym typeface="+mn-ea"/>
            </a:endParaRPr>
          </a:p>
        </p:txBody>
      </p:sp>
      <p:cxnSp>
        <p:nvCxnSpPr>
          <p:cNvPr id="9" name="Straight Connector 8"/>
          <p:cNvCxnSpPr>
            <a:cxnSpLocks/>
          </p:cNvCxnSpPr>
          <p:nvPr/>
        </p:nvCxnSpPr>
        <p:spPr>
          <a:xfrm>
            <a:off x="990600" y="827689"/>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37D660F9-AA6F-FD09-BF0B-49A4BB104AEA}"/>
              </a:ext>
            </a:extLst>
          </p:cNvPr>
          <p:cNvSpPr txBox="1"/>
          <p:nvPr/>
        </p:nvSpPr>
        <p:spPr>
          <a:xfrm>
            <a:off x="962161" y="736964"/>
            <a:ext cx="16435388" cy="661207"/>
          </a:xfrm>
          <a:prstGeom prst="rect">
            <a:avLst/>
          </a:prstGeom>
          <a:noFill/>
        </p:spPr>
        <p:txBody>
          <a:bodyPr wrap="square">
            <a:spAutoFit/>
          </a:bodyPr>
          <a:lstStyle/>
          <a:p>
            <a:pPr>
              <a:lnSpc>
                <a:spcPct val="150000"/>
              </a:lnSpc>
              <a:spcAft>
                <a:spcPts val="8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92CF4C0-0FEB-47BA-8A25-20F7B52CA8D8}"/>
              </a:ext>
            </a:extLst>
          </p:cNvPr>
          <p:cNvSpPr/>
          <p:nvPr/>
        </p:nvSpPr>
        <p:spPr>
          <a:xfrm>
            <a:off x="857113" y="1169457"/>
            <a:ext cx="16154400" cy="7770845"/>
          </a:xfrm>
          <a:prstGeom prst="rect">
            <a:avLst/>
          </a:prstGeom>
        </p:spPr>
        <p:txBody>
          <a:bodyPr wrap="square">
            <a:spAutoFit/>
          </a:bodyPr>
          <a:lstStyle/>
          <a:p>
            <a:pPr algn="l">
              <a:lnSpc>
                <a:spcPct val="150000"/>
              </a:lnSpc>
            </a:pPr>
            <a:r>
              <a:rPr lang="en-US" sz="2800" b="1" i="0" u="sng" dirty="0">
                <a:effectLst/>
                <a:latin typeface="Times New Roman" panose="02020603050405020304" pitchFamily="18" charset="0"/>
                <a:cs typeface="Times New Roman" panose="02020603050405020304" pitchFamily="18" charset="0"/>
              </a:rPr>
              <a:t>Application of the Intelligent Rover:</a:t>
            </a:r>
            <a:endParaRPr lang="en-US" sz="2800" b="0" i="0" u="sng"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Military Surveillance and Security:</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Border Patrol</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Base Protection</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Tactical Operations</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Weapon Detection</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Civilian Security and Emergency Response:</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Law Enforcement Support</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Search and Rescue</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Industrial Security</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General Surveillance and Monitoring:</a:t>
            </a:r>
            <a:endParaRPr lang="en-US" sz="2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800" b="0" i="0" dirty="0">
                <a:effectLst/>
                <a:latin typeface="Times New Roman" panose="02020603050405020304" pitchFamily="18" charset="0"/>
                <a:cs typeface="Times New Roman" panose="02020603050405020304" pitchFamily="18" charset="0"/>
              </a:rPr>
              <a:t>Private Property Security</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Wildlife Monitoring</a:t>
            </a:r>
          </a:p>
          <a:p>
            <a:pPr marL="742950" lvl="1" indent="-285750" algn="l">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Environmental Monitoring</a:t>
            </a:r>
          </a:p>
        </p:txBody>
      </p:sp>
    </p:spTree>
    <p:extLst>
      <p:ext uri="{BB962C8B-B14F-4D97-AF65-F5344CB8AC3E}">
        <p14:creationId xmlns:p14="http://schemas.microsoft.com/office/powerpoint/2010/main" val="487741587"/>
      </p:ext>
    </p:extLst>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94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4" name="object 4"/>
          <p:cNvSpPr txBox="1">
            <a:spLocks noGrp="1"/>
          </p:cNvSpPr>
          <p:nvPr>
            <p:ph type="title"/>
          </p:nvPr>
        </p:nvSpPr>
        <p:spPr>
          <a:xfrm>
            <a:off x="952500" y="183321"/>
            <a:ext cx="16383000" cy="751488"/>
          </a:xfrm>
          <a:prstGeom prst="rect">
            <a:avLst/>
          </a:prstGeom>
        </p:spPr>
        <p:txBody>
          <a:bodyPr vert="horz" wrap="square" lIns="0" tIns="12700" rIns="0" bIns="0" rtlCol="0">
            <a:spAutoFit/>
          </a:bodyPr>
          <a:lstStyle/>
          <a:p>
            <a:pPr marL="12700" algn="ctr">
              <a:spcBef>
                <a:spcPts val="100"/>
              </a:spcBef>
            </a:pPr>
            <a:r>
              <a:rPr lang="en-IN" sz="4800" dirty="0">
                <a:solidFill>
                  <a:srgbClr val="C00000"/>
                </a:solidFill>
                <a:latin typeface="Times New Roman" panose="02020603050405020304" pitchFamily="18" charset="0"/>
                <a:cs typeface="Times New Roman" panose="02020603050405020304" pitchFamily="18" charset="0"/>
              </a:rPr>
              <a:t>7. CONCLUSION</a:t>
            </a:r>
            <a:endParaRPr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25734"/>
            <a:ext cx="18287365" cy="369332"/>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12</a:t>
            </a:r>
            <a:endParaRPr lang="en-US" b="1" dirty="0">
              <a:sym typeface="+mn-ea"/>
            </a:endParaRPr>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7" name="Text Box 6"/>
          <p:cNvSpPr txBox="1"/>
          <p:nvPr/>
        </p:nvSpPr>
        <p:spPr>
          <a:xfrm>
            <a:off x="952500" y="1583979"/>
            <a:ext cx="16649700" cy="4931103"/>
          </a:xfrm>
          <a:prstGeom prst="rect">
            <a:avLst/>
          </a:prstGeom>
          <a:noFill/>
        </p:spPr>
        <p:txBody>
          <a:bodyPr wrap="square" rtlCol="0">
            <a:noAutofit/>
          </a:bodyPr>
          <a:lstStyle/>
          <a:p>
            <a:pPr algn="just">
              <a:lnSpc>
                <a:spcPct val="150000"/>
              </a:lnSpc>
              <a:spcAft>
                <a:spcPts val="800"/>
              </a:spcAft>
            </a:pPr>
            <a:r>
              <a:rPr lang="en-US" sz="2800" b="0" i="0" dirty="0">
                <a:effectLst/>
                <a:latin typeface="Times New Roman" panose="02020603050405020304" pitchFamily="18" charset="0"/>
                <a:cs typeface="Times New Roman" panose="02020603050405020304" pitchFamily="18" charset="0"/>
              </a:rPr>
              <a:t>In conclusion, the Intelligent Rover represents a significant advancement in surveillance technology, offering a versatile and effective solution for enhancing security and monitoring in both military and civilian contexts. With its capability to detect intruders, weapons, and other threats in real-time using advanced algorithms like YOLOv3, coupled with features such as live video streaming and email notifications, the rover provides valuable situational awareness and response capabilities. Beyond military applications, its potential extends to areas such as law enforcement support, search and rescue operations, and environmental monitoring. Despite some challenges in algorithm performance and resource requirements, the Intelligent Rover stands as a promising tool for safeguarding lives, protecting assets, and maintaining security in a wide range of scenarios.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06F35AE-7381-D79A-1D39-D30EFCFD40CB}"/>
              </a:ext>
            </a:extLst>
          </p:cNvPr>
          <p:cNvSpPr txBox="1"/>
          <p:nvPr/>
        </p:nvSpPr>
        <p:spPr>
          <a:xfrm>
            <a:off x="838200" y="5409715"/>
            <a:ext cx="15468600" cy="646331"/>
          </a:xfrm>
          <a:prstGeom prst="rect">
            <a:avLst/>
          </a:prstGeom>
          <a:noFill/>
        </p:spPr>
        <p:txBody>
          <a:bodyPr wrap="square" rtlCol="0">
            <a:spAutoFit/>
          </a:bodyPr>
          <a:lstStyle/>
          <a:p>
            <a:endParaRPr lang="en-US" altLang="en-US" sz="1800" b="1" dirty="0"/>
          </a:p>
          <a:p>
            <a:endParaRPr lang="en-IN" dirty="0"/>
          </a:p>
        </p:txBody>
      </p:sp>
    </p:spTree>
    <p:extLst>
      <p:ext uri="{BB962C8B-B14F-4D97-AF65-F5344CB8AC3E}">
        <p14:creationId xmlns:p14="http://schemas.microsoft.com/office/powerpoint/2010/main" val="3237728309"/>
      </p:ext>
    </p:extLst>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828800" y="257013"/>
            <a:ext cx="14173199" cy="751488"/>
          </a:xfrm>
          <a:prstGeom prst="rect">
            <a:avLst/>
          </a:prstGeom>
        </p:spPr>
        <p:txBody>
          <a:bodyPr vert="horz" wrap="square" lIns="0" tIns="12700" rIns="0" bIns="0" rtlCol="0">
            <a:spAutoFit/>
          </a:bodyPr>
          <a:lstStyle/>
          <a:p>
            <a:pPr marL="12700" algn="ctr">
              <a:spcBef>
                <a:spcPts val="100"/>
              </a:spcBef>
            </a:pPr>
            <a:r>
              <a:rPr lang="en-US" sz="4800" dirty="0">
                <a:solidFill>
                  <a:srgbClr val="C00000"/>
                </a:solidFill>
                <a:latin typeface="Times New Roman" panose="02020603050405020304" pitchFamily="18" charset="0"/>
                <a:cs typeface="Times New Roman" panose="02020603050405020304" pitchFamily="18" charset="0"/>
              </a:rPr>
              <a:t>8. FUTURE ENHANCEMENTS</a:t>
            </a:r>
            <a:endParaRPr sz="4800" dirty="0">
              <a:solidFill>
                <a:srgbClr val="C00000"/>
              </a:solidFill>
            </a:endParaRPr>
          </a:p>
        </p:txBody>
      </p:sp>
      <p:sp>
        <p:nvSpPr>
          <p:cNvPr id="3" name="Text Box 2"/>
          <p:cNvSpPr txBox="1"/>
          <p:nvPr/>
        </p:nvSpPr>
        <p:spPr>
          <a:xfrm>
            <a:off x="635" y="9944100"/>
            <a:ext cx="18287365" cy="646331"/>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13</a:t>
            </a:r>
            <a:endParaRPr lang="en-US" b="1" dirty="0">
              <a:sym typeface="+mn-ea"/>
            </a:endParaRPr>
          </a:p>
          <a:p>
            <a:endParaRPr lang="en-US" dirty="0"/>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FFFB3D81-ECCE-9BAC-12EE-AD94838BC02F}"/>
              </a:ext>
            </a:extLst>
          </p:cNvPr>
          <p:cNvSpPr/>
          <p:nvPr/>
        </p:nvSpPr>
        <p:spPr>
          <a:xfrm>
            <a:off x="228600" y="9258280"/>
            <a:ext cx="17830800" cy="5333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400" b="1" dirty="0"/>
          </a:p>
        </p:txBody>
      </p:sp>
      <p:sp>
        <p:nvSpPr>
          <p:cNvPr id="5" name="Rectangle 4">
            <a:extLst>
              <a:ext uri="{FF2B5EF4-FFF2-40B4-BE49-F238E27FC236}">
                <a16:creationId xmlns:a16="http://schemas.microsoft.com/office/drawing/2014/main" id="{D6543914-7BE4-4865-9950-C2B05758C314}"/>
              </a:ext>
            </a:extLst>
          </p:cNvPr>
          <p:cNvSpPr/>
          <p:nvPr/>
        </p:nvSpPr>
        <p:spPr>
          <a:xfrm>
            <a:off x="1066800" y="1638309"/>
            <a:ext cx="16383000" cy="5831853"/>
          </a:xfrm>
          <a:prstGeom prst="rect">
            <a:avLst/>
          </a:prstGeom>
        </p:spPr>
        <p:txBody>
          <a:bodyPr wrap="square">
            <a:sp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Future enhancements for the Intelligent Rover could focus on improving its autonomy and adaptability to diverse environments. This could involve integrating advanced artificial intelligence and machine learning algorithms to enhance object detection accuracy and speed, as well as implementing autonomous navigation capabilities to enable the rover to navigate complex terrain autonomously. Additionally, enhancing the rover's sensor suite to include additional sensors for environmental monitoring, such as gas sensors or radiation detectors, would expand its utility in various applications. Moreover, incorporating advanced communication capabilities for seamless integration with existing military or civilian networks would further enhance its effectiveness in collaborative operations. Finally, continuous refinement of the rover's hardware and software components to optimize power efficiency, ruggedness, and reliability would ensure its robust performance in challenging conditions.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13124"/>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4" name="object 4"/>
          <p:cNvSpPr txBox="1">
            <a:spLocks noGrp="1"/>
          </p:cNvSpPr>
          <p:nvPr>
            <p:ph type="title"/>
          </p:nvPr>
        </p:nvSpPr>
        <p:spPr>
          <a:xfrm>
            <a:off x="-381000" y="451994"/>
            <a:ext cx="18440400" cy="751488"/>
          </a:xfrm>
          <a:prstGeom prst="rect">
            <a:avLst/>
          </a:prstGeom>
        </p:spPr>
        <p:txBody>
          <a:bodyPr vert="horz" wrap="square" lIns="0" tIns="12700" rIns="0" bIns="0" rtlCol="0">
            <a:spAutoFit/>
          </a:bodyPr>
          <a:lstStyle/>
          <a:p>
            <a:pPr marL="12700" algn="ctr">
              <a:spcBef>
                <a:spcPts val="100"/>
              </a:spcBef>
            </a:pPr>
            <a:r>
              <a:rPr lang="en-IN" sz="4800" dirty="0">
                <a:solidFill>
                  <a:srgbClr val="C00000"/>
                </a:solidFill>
                <a:latin typeface="Times New Roman" panose="02020603050405020304" pitchFamily="18" charset="0"/>
                <a:cs typeface="Times New Roman" panose="02020603050405020304" pitchFamily="18" charset="0"/>
              </a:rPr>
              <a:t>9. REFERENCES AND BIBILOGRAPHY</a:t>
            </a:r>
            <a:endParaRPr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44100"/>
            <a:ext cx="18287365" cy="645160"/>
          </a:xfrm>
          <a:prstGeom prst="rect">
            <a:avLst/>
          </a:prstGeom>
          <a:noFill/>
        </p:spPr>
        <p:txBody>
          <a:bodyPr wrap="square" rtlCol="0" anchor="t">
            <a:spAutoFit/>
          </a:bodyPr>
          <a:lstStyle/>
          <a:p>
            <a:r>
              <a:rPr lang="en-US" b="1" dirty="0">
                <a:sym typeface="+mn-ea"/>
              </a:rPr>
              <a:t>DEPT. OF I.S.E.,S.C.E             			 Intelligent Rover: An IoT Based Smart Surveillance Robotic Car for Military</a:t>
            </a:r>
            <a:r>
              <a:rPr lang="en-US" b="1" dirty="0">
                <a:solidFill>
                  <a:schemeClr val="tx1"/>
                </a:solidFill>
                <a:sym typeface="+mn-ea"/>
              </a:rPr>
              <a:t>                                                                             Page 14</a:t>
            </a:r>
          </a:p>
          <a:p>
            <a:endParaRPr lang="en-US" dirty="0"/>
          </a:p>
        </p:txBody>
      </p:sp>
      <p:cxnSp>
        <p:nvCxnSpPr>
          <p:cNvPr id="9" name="Straight Connector 8"/>
          <p:cNvCxnSpPr/>
          <p:nvPr/>
        </p:nvCxnSpPr>
        <p:spPr>
          <a:xfrm>
            <a:off x="952500" y="1519238"/>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6E8E8E0F-A152-4CA1-BBE9-4BA37145DE42}"/>
              </a:ext>
            </a:extLst>
          </p:cNvPr>
          <p:cNvSpPr/>
          <p:nvPr/>
        </p:nvSpPr>
        <p:spPr>
          <a:xfrm>
            <a:off x="965517" y="1834995"/>
            <a:ext cx="16383000" cy="7124514"/>
          </a:xfrm>
          <a:prstGeom prst="rect">
            <a:avLst/>
          </a:prstGeom>
        </p:spPr>
        <p:txBody>
          <a:bodyPr wrap="square">
            <a:spAutoFit/>
          </a:bodyPr>
          <a:lstStyle/>
          <a:p>
            <a:pPr algn="just">
              <a:lnSpc>
                <a:spcPct val="150000"/>
              </a:lnSpc>
            </a:pPr>
            <a:r>
              <a:rPr lang="en-IN" sz="2800" b="1" i="0" dirty="0">
                <a:effectLst/>
                <a:latin typeface="Times New Roman" panose="02020603050405020304" pitchFamily="18" charset="0"/>
                <a:cs typeface="Times New Roman" panose="02020603050405020304" pitchFamily="18" charset="0"/>
              </a:rPr>
              <a:t>[1]</a:t>
            </a:r>
            <a:r>
              <a:rPr lang="en-IN" sz="2800" b="0" i="0" dirty="0" err="1">
                <a:effectLst/>
                <a:latin typeface="Times New Roman" panose="02020603050405020304" pitchFamily="18" charset="0"/>
                <a:cs typeface="Times New Roman" panose="02020603050405020304" pitchFamily="18" charset="0"/>
              </a:rPr>
              <a:t>Bhomble</a:t>
            </a:r>
            <a:r>
              <a:rPr lang="en-IN" sz="2800" b="0" i="0" dirty="0">
                <a:effectLst/>
                <a:latin typeface="Times New Roman" panose="02020603050405020304" pitchFamily="18" charset="0"/>
                <a:cs typeface="Times New Roman" panose="02020603050405020304" pitchFamily="18" charset="0"/>
              </a:rPr>
              <a:t>, B., </a:t>
            </a:r>
            <a:r>
              <a:rPr lang="en-IN" sz="2800" b="0" i="0" dirty="0" err="1">
                <a:effectLst/>
                <a:latin typeface="Times New Roman" panose="02020603050405020304" pitchFamily="18" charset="0"/>
                <a:cs typeface="Times New Roman" panose="02020603050405020304" pitchFamily="18" charset="0"/>
              </a:rPr>
              <a:t>Katkar</a:t>
            </a:r>
            <a:r>
              <a:rPr lang="en-IN" sz="2800" b="0" i="0" dirty="0">
                <a:effectLst/>
                <a:latin typeface="Times New Roman" panose="02020603050405020304" pitchFamily="18" charset="0"/>
                <a:cs typeface="Times New Roman" panose="02020603050405020304" pitchFamily="18" charset="0"/>
              </a:rPr>
              <a:t>, S., </a:t>
            </a:r>
            <a:r>
              <a:rPr lang="en-IN" sz="2800" b="0" i="0" dirty="0" err="1">
                <a:effectLst/>
                <a:latin typeface="Times New Roman" panose="02020603050405020304" pitchFamily="18" charset="0"/>
                <a:cs typeface="Times New Roman" panose="02020603050405020304" pitchFamily="18" charset="0"/>
              </a:rPr>
              <a:t>Dhere</a:t>
            </a:r>
            <a:r>
              <a:rPr lang="en-IN" sz="2800" b="0" i="0" dirty="0">
                <a:effectLst/>
                <a:latin typeface="Times New Roman" panose="02020603050405020304" pitchFamily="18" charset="0"/>
                <a:cs typeface="Times New Roman" panose="02020603050405020304" pitchFamily="18" charset="0"/>
              </a:rPr>
              <a:t>, D., </a:t>
            </a:r>
            <a:r>
              <a:rPr lang="en-IN" sz="2800" b="0" i="0" dirty="0" err="1">
                <a:effectLst/>
                <a:latin typeface="Times New Roman" panose="02020603050405020304" pitchFamily="18" charset="0"/>
                <a:cs typeface="Times New Roman" panose="02020603050405020304" pitchFamily="18" charset="0"/>
              </a:rPr>
              <a:t>Arage</a:t>
            </a:r>
            <a:r>
              <a:rPr lang="en-IN" sz="2800" b="0" i="0" dirty="0">
                <a:effectLst/>
                <a:latin typeface="Times New Roman" panose="02020603050405020304" pitchFamily="18" charset="0"/>
                <a:cs typeface="Times New Roman" panose="02020603050405020304" pitchFamily="18" charset="0"/>
              </a:rPr>
              <a:t>, G., </a:t>
            </a:r>
            <a:r>
              <a:rPr lang="en-IN" sz="2800" b="0" i="0" dirty="0" err="1">
                <a:effectLst/>
                <a:latin typeface="Times New Roman" panose="02020603050405020304" pitchFamily="18" charset="0"/>
                <a:cs typeface="Times New Roman" panose="02020603050405020304" pitchFamily="18" charset="0"/>
              </a:rPr>
              <a:t>Bagwan</a:t>
            </a:r>
            <a:r>
              <a:rPr lang="en-IN" sz="2800" b="0" i="0" dirty="0">
                <a:effectLst/>
                <a:latin typeface="Times New Roman" panose="02020603050405020304" pitchFamily="18" charset="0"/>
                <a:cs typeface="Times New Roman" panose="02020603050405020304" pitchFamily="18" charset="0"/>
              </a:rPr>
              <a:t>, S., &amp; Jadhav, M. (2017). IoT based smart sniper. In 2017 International Conference on ISMAC (IoT in Social, Mobile, Analytics and Cloud) (I-SMAC).</a:t>
            </a:r>
          </a:p>
          <a:p>
            <a:pPr algn="just">
              <a:lnSpc>
                <a:spcPct val="150000"/>
              </a:lnSpc>
            </a:pPr>
            <a:r>
              <a:rPr lang="en-IN" sz="2800" b="1" i="0" dirty="0">
                <a:effectLst/>
                <a:latin typeface="Times New Roman" panose="02020603050405020304" pitchFamily="18" charset="0"/>
                <a:cs typeface="Times New Roman" panose="02020603050405020304" pitchFamily="18" charset="0"/>
              </a:rPr>
              <a:t>[2]</a:t>
            </a:r>
            <a:r>
              <a:rPr lang="en-IN" sz="2800" b="0" i="0" dirty="0">
                <a:effectLst/>
                <a:latin typeface="Times New Roman" panose="02020603050405020304" pitchFamily="18" charset="0"/>
                <a:cs typeface="Times New Roman" panose="02020603050405020304" pitchFamily="18" charset="0"/>
              </a:rPr>
              <a:t>P., R., &amp; </a:t>
            </a:r>
            <a:r>
              <a:rPr lang="en-IN" sz="2800" b="0" i="0" dirty="0" err="1">
                <a:effectLst/>
                <a:latin typeface="Times New Roman" panose="02020603050405020304" pitchFamily="18" charset="0"/>
                <a:cs typeface="Times New Roman" panose="02020603050405020304" pitchFamily="18" charset="0"/>
              </a:rPr>
              <a:t>Bagwari</a:t>
            </a:r>
            <a:r>
              <a:rPr lang="en-IN" sz="2800" b="0" i="0" dirty="0">
                <a:effectLst/>
                <a:latin typeface="Times New Roman" panose="02020603050405020304" pitchFamily="18" charset="0"/>
                <a:cs typeface="Times New Roman" panose="02020603050405020304" pitchFamily="18" charset="0"/>
              </a:rPr>
              <a:t>, S. (2018). IoT Based Military Assistance and Surveillance. In 2018 International Conference on Intelligent Circuits and Systems (ICICS).</a:t>
            </a:r>
          </a:p>
          <a:p>
            <a:pPr algn="just">
              <a:lnSpc>
                <a:spcPct val="150000"/>
              </a:lnSpc>
            </a:pPr>
            <a:r>
              <a:rPr lang="en-IN" sz="2800" b="1" i="0" dirty="0">
                <a:effectLst/>
                <a:latin typeface="Times New Roman" panose="02020603050405020304" pitchFamily="18" charset="0"/>
                <a:cs typeface="Times New Roman" panose="02020603050405020304" pitchFamily="18" charset="0"/>
              </a:rPr>
              <a:t>[3]</a:t>
            </a:r>
            <a:r>
              <a:rPr lang="en-IN" sz="2800" b="0" i="0" dirty="0">
                <a:effectLst/>
                <a:latin typeface="Times New Roman" panose="02020603050405020304" pitchFamily="18" charset="0"/>
                <a:cs typeface="Times New Roman" panose="02020603050405020304" pitchFamily="18" charset="0"/>
              </a:rPr>
              <a:t>Ke, C. (2017). Military object detection using multiple information extracted from hyperspectral imagery. In 2017 International Conference on Progress in Informatics and Computing (PIC).</a:t>
            </a:r>
          </a:p>
          <a:p>
            <a:pPr algn="just">
              <a:lnSpc>
                <a:spcPct val="150000"/>
              </a:lnSpc>
            </a:pPr>
            <a:r>
              <a:rPr lang="en-IN" sz="2800" b="1" i="0" dirty="0">
                <a:effectLst/>
                <a:latin typeface="Times New Roman" panose="02020603050405020304" pitchFamily="18" charset="0"/>
                <a:cs typeface="Times New Roman" panose="02020603050405020304" pitchFamily="18" charset="0"/>
              </a:rPr>
              <a:t>[4]</a:t>
            </a:r>
            <a:r>
              <a:rPr lang="en-IN" sz="2800" b="0" i="0" dirty="0">
                <a:effectLst/>
                <a:latin typeface="Times New Roman" panose="02020603050405020304" pitchFamily="18" charset="0"/>
                <a:cs typeface="Times New Roman" panose="02020603050405020304" pitchFamily="18" charset="0"/>
              </a:rPr>
              <a:t>Zhang, C., &amp; Kim, J. (2020). Video Object Detection With Two-Path Convolutional LSTM Pyramid. IEEE Access, 8, 151681-151691.</a:t>
            </a:r>
          </a:p>
          <a:p>
            <a:pPr algn="just">
              <a:lnSpc>
                <a:spcPct val="150000"/>
              </a:lnSpc>
            </a:pPr>
            <a:r>
              <a:rPr lang="en-IN" sz="2800" b="1" i="0" dirty="0">
                <a:effectLst/>
                <a:latin typeface="Times New Roman" panose="02020603050405020304" pitchFamily="18" charset="0"/>
                <a:cs typeface="Times New Roman" panose="02020603050405020304" pitchFamily="18" charset="0"/>
              </a:rPr>
              <a:t>[5]</a:t>
            </a:r>
            <a:r>
              <a:rPr lang="en-IN" sz="2800" b="0" i="0" dirty="0">
                <a:effectLst/>
                <a:latin typeface="Times New Roman" panose="02020603050405020304" pitchFamily="18" charset="0"/>
                <a:cs typeface="Times New Roman" panose="02020603050405020304" pitchFamily="18" charset="0"/>
              </a:rPr>
              <a:t>Rao, B. N., Sudheer, R., </a:t>
            </a:r>
            <a:r>
              <a:rPr lang="en-IN" sz="2800" b="0" i="0" dirty="0" err="1">
                <a:effectLst/>
                <a:latin typeface="Times New Roman" panose="02020603050405020304" pitchFamily="18" charset="0"/>
                <a:cs typeface="Times New Roman" panose="02020603050405020304" pitchFamily="18" charset="0"/>
              </a:rPr>
              <a:t>Sadhanala</a:t>
            </a:r>
            <a:r>
              <a:rPr lang="en-IN" sz="2800" b="0" i="0" dirty="0">
                <a:effectLst/>
                <a:latin typeface="Times New Roman" panose="02020603050405020304" pitchFamily="18" charset="0"/>
                <a:cs typeface="Times New Roman" panose="02020603050405020304" pitchFamily="18" charset="0"/>
              </a:rPr>
              <a:t>, M. A., </a:t>
            </a:r>
            <a:r>
              <a:rPr lang="en-IN" sz="2800" b="0" i="0" dirty="0" err="1">
                <a:effectLst/>
                <a:latin typeface="Times New Roman" panose="02020603050405020304" pitchFamily="18" charset="0"/>
                <a:cs typeface="Times New Roman" panose="02020603050405020304" pitchFamily="18" charset="0"/>
              </a:rPr>
              <a:t>Tibirisettti</a:t>
            </a:r>
            <a:r>
              <a:rPr lang="en-IN" sz="2800" b="0" i="0" dirty="0">
                <a:effectLst/>
                <a:latin typeface="Times New Roman" panose="02020603050405020304" pitchFamily="18" charset="0"/>
                <a:cs typeface="Times New Roman" panose="02020603050405020304" pitchFamily="18" charset="0"/>
              </a:rPr>
              <a:t>, V., &amp; </a:t>
            </a:r>
            <a:r>
              <a:rPr lang="en-IN" sz="2800" b="0" i="0" dirty="0" err="1">
                <a:effectLst/>
                <a:latin typeface="Times New Roman" panose="02020603050405020304" pitchFamily="18" charset="0"/>
                <a:cs typeface="Times New Roman" panose="02020603050405020304" pitchFamily="18" charset="0"/>
              </a:rPr>
              <a:t>Muggulla</a:t>
            </a:r>
            <a:r>
              <a:rPr lang="en-IN" sz="2800" b="0" i="0" dirty="0">
                <a:effectLst/>
                <a:latin typeface="Times New Roman" panose="02020603050405020304" pitchFamily="18" charset="0"/>
                <a:cs typeface="Times New Roman" panose="02020603050405020304" pitchFamily="18" charset="0"/>
              </a:rPr>
              <a:t>, S. (2020). Movable Surveillance Camera using IoT and Raspberry Pi. In 2020 11th International Conference on Computing, Communication and Networking Technologies (ICCCNT).</a:t>
            </a:r>
          </a:p>
        </p:txBody>
      </p:sp>
    </p:spTree>
    <p:extLst>
      <p:ext uri="{BB962C8B-B14F-4D97-AF65-F5344CB8AC3E}">
        <p14:creationId xmlns:p14="http://schemas.microsoft.com/office/powerpoint/2010/main" val="1035965020"/>
      </p:ext>
    </p:extLst>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sz="2400" dirty="0"/>
          </a:p>
        </p:txBody>
      </p:sp>
      <p:sp>
        <p:nvSpPr>
          <p:cNvPr id="5" name="TextBox 4"/>
          <p:cNvSpPr txBox="1"/>
          <p:nvPr/>
        </p:nvSpPr>
        <p:spPr>
          <a:xfrm>
            <a:off x="5334000" y="3924300"/>
            <a:ext cx="8458200" cy="1569660"/>
          </a:xfrm>
          <a:prstGeom prst="rect">
            <a:avLst/>
          </a:prstGeom>
          <a:noFill/>
        </p:spPr>
        <p:txBody>
          <a:bodyPr wrap="square" rtlCol="0">
            <a:spAutoFit/>
          </a:bodyPr>
          <a:lstStyle/>
          <a:p>
            <a:r>
              <a:rPr lang="en-US" sz="9600" dirty="0">
                <a:latin typeface="Arial" panose="020B0604020202020204" pitchFamily="34" charset="0"/>
                <a:cs typeface="Arial" panose="020B0604020202020204" pitchFamily="34" charset="0"/>
              </a:rPr>
              <a:t>THANK YOU</a:t>
            </a:r>
          </a:p>
        </p:txBody>
      </p:sp>
    </p:spTree>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dirty="0"/>
          </a:p>
        </p:txBody>
      </p:sp>
      <p:sp>
        <p:nvSpPr>
          <p:cNvPr id="4" name="object 4"/>
          <p:cNvSpPr txBox="1">
            <a:spLocks noGrp="1"/>
          </p:cNvSpPr>
          <p:nvPr>
            <p:ph type="title"/>
          </p:nvPr>
        </p:nvSpPr>
        <p:spPr>
          <a:xfrm>
            <a:off x="4121445" y="0"/>
            <a:ext cx="10045065" cy="751488"/>
          </a:xfrm>
          <a:prstGeom prst="rect">
            <a:avLst/>
          </a:prstGeom>
        </p:spPr>
        <p:txBody>
          <a:bodyPr vert="horz" wrap="square" lIns="0" tIns="12700" rIns="0" bIns="0" rtlCol="0">
            <a:spAutoFit/>
          </a:bodyPr>
          <a:lstStyle/>
          <a:p>
            <a:pPr marL="12700" algn="ctr">
              <a:lnSpc>
                <a:spcPct val="100000"/>
              </a:lnSpc>
              <a:spcBef>
                <a:spcPts val="100"/>
              </a:spcBef>
            </a:pPr>
            <a:r>
              <a:rPr lang="en-US" sz="4800" dirty="0">
                <a:solidFill>
                  <a:srgbClr val="C00000"/>
                </a:solidFill>
                <a:latin typeface="Times New Roman" panose="02020603050405020304" pitchFamily="18" charset="0"/>
                <a:cs typeface="Times New Roman" panose="02020603050405020304" pitchFamily="18" charset="0"/>
              </a:rPr>
              <a:t>CONTENTS</a:t>
            </a:r>
            <a:endParaRPr sz="4800" dirty="0">
              <a:solidFill>
                <a:srgbClr val="C00000"/>
              </a:solidFill>
              <a:latin typeface="Times New Roman" panose="02020603050405020304" pitchFamily="18" charset="0"/>
              <a:cs typeface="Times New Roman" panose="02020603050405020304" pitchFamily="18" charset="0"/>
            </a:endParaRPr>
          </a:p>
        </p:txBody>
      </p:sp>
      <p:sp>
        <p:nvSpPr>
          <p:cNvPr id="15" name="Text Box 14"/>
          <p:cNvSpPr txBox="1"/>
          <p:nvPr/>
        </p:nvSpPr>
        <p:spPr>
          <a:xfrm>
            <a:off x="762000" y="789589"/>
            <a:ext cx="17945100" cy="8867812"/>
          </a:xfrm>
          <a:prstGeom prst="rect">
            <a:avLst/>
          </a:prstGeom>
          <a:noFill/>
        </p:spPr>
        <p:txBody>
          <a:bodyPr wrap="square" rtlCol="0">
            <a:spAutoFit/>
          </a:bodyPr>
          <a:lstStyle/>
          <a:p>
            <a:pPr>
              <a:lnSpc>
                <a:spcPct val="150000"/>
              </a:lnSpc>
            </a:pPr>
            <a:endParaRPr lang="en-US" sz="32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ABSTRACT</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INTRODUCTION</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TECHNICAL BACKGROUND</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MERITS</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DEMERITS</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APPLICATIONS</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CONCLUSION</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FUTURE ENHANCEMENTS</a:t>
            </a:r>
          </a:p>
          <a:p>
            <a:pPr marL="571500" indent="-571500">
              <a:lnSpc>
                <a:spcPct val="150000"/>
              </a:lnSpc>
              <a:buFont typeface="Wingdings" panose="05000000000000000000" charset="0"/>
              <a:buChar char="Ø"/>
            </a:pPr>
            <a:r>
              <a:rPr lang="en-US" sz="3200" dirty="0">
                <a:latin typeface="Times New Roman" panose="02020603050405020304" pitchFamily="18" charset="0"/>
                <a:cs typeface="Times New Roman" panose="02020603050405020304" pitchFamily="18" charset="0"/>
              </a:rPr>
              <a:t>REFERENCES AND BIBILOGRAPHY</a:t>
            </a:r>
          </a:p>
          <a:p>
            <a:pPr marL="571500" indent="-571500">
              <a:lnSpc>
                <a:spcPct val="150000"/>
              </a:lnSpc>
              <a:buFont typeface="Wingdings" panose="05000000000000000000" charset="0"/>
              <a:buChar char="Ø"/>
            </a:pPr>
            <a:endParaRPr lang="en-US" sz="32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charset="0"/>
              <a:buChar char="Ø"/>
            </a:pPr>
            <a:endParaRPr lang="en-US" sz="32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44100"/>
            <a:ext cx="18287365" cy="645160"/>
          </a:xfrm>
          <a:prstGeom prst="rect">
            <a:avLst/>
          </a:prstGeom>
          <a:noFill/>
        </p:spPr>
        <p:txBody>
          <a:bodyPr wrap="square" rtlCol="0" anchor="t">
            <a:spAutoFit/>
          </a:bodyPr>
          <a:lstStyle/>
          <a:p>
            <a:endParaRPr lang="en-US" b="1" dirty="0">
              <a:sym typeface="+mn-ea"/>
            </a:endParaRPr>
          </a:p>
          <a:p>
            <a:endParaRPr lang="en-US" dirty="0"/>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131998"/>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dirty="0"/>
          </a:p>
        </p:txBody>
      </p:sp>
      <p:sp>
        <p:nvSpPr>
          <p:cNvPr id="4" name="object 4"/>
          <p:cNvSpPr txBox="1">
            <a:spLocks noGrp="1"/>
          </p:cNvSpPr>
          <p:nvPr>
            <p:ph type="title"/>
          </p:nvPr>
        </p:nvSpPr>
        <p:spPr>
          <a:xfrm>
            <a:off x="1828800" y="131999"/>
            <a:ext cx="14096999" cy="751488"/>
          </a:xfrm>
          <a:prstGeom prst="rect">
            <a:avLst/>
          </a:prstGeom>
        </p:spPr>
        <p:txBody>
          <a:bodyPr vert="horz" wrap="square" lIns="0" tIns="12700" rIns="0" bIns="0" rtlCol="0">
            <a:spAutoFit/>
          </a:bodyPr>
          <a:lstStyle/>
          <a:p>
            <a:pPr marL="12700" algn="ctr">
              <a:lnSpc>
                <a:spcPct val="100000"/>
              </a:lnSpc>
              <a:spcBef>
                <a:spcPts val="100"/>
              </a:spcBef>
            </a:pPr>
            <a:r>
              <a:rPr lang="en-US" sz="4800" dirty="0">
                <a:solidFill>
                  <a:srgbClr val="C00000"/>
                </a:solidFill>
                <a:latin typeface="Times New Roman" panose="02020603050405020304" pitchFamily="18" charset="0"/>
                <a:cs typeface="Times New Roman" panose="02020603050405020304" pitchFamily="18" charset="0"/>
              </a:rPr>
              <a:t>1. ABSTRACT</a:t>
            </a:r>
          </a:p>
        </p:txBody>
      </p:sp>
      <p:sp>
        <p:nvSpPr>
          <p:cNvPr id="3" name="Text Box 2"/>
          <p:cNvSpPr txBox="1"/>
          <p:nvPr/>
        </p:nvSpPr>
        <p:spPr>
          <a:xfrm>
            <a:off x="-14287" y="9918701"/>
            <a:ext cx="18287366" cy="646331"/>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1</a:t>
            </a:r>
            <a:r>
              <a:rPr lang="en-US" b="1" dirty="0">
                <a:sym typeface="+mn-ea"/>
              </a:rPr>
              <a:t> </a:t>
            </a:r>
          </a:p>
          <a:p>
            <a:endParaRPr lang="en-US" b="1" dirty="0">
              <a:solidFill>
                <a:schemeClr val="tx1"/>
              </a:solidFill>
              <a:sym typeface="+mn-ea"/>
            </a:endParaRPr>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5" name="Text Box 14">
            <a:extLst>
              <a:ext uri="{FF2B5EF4-FFF2-40B4-BE49-F238E27FC236}">
                <a16:creationId xmlns:a16="http://schemas.microsoft.com/office/drawing/2014/main" id="{ABF7A016-A718-792D-D978-97F422A2075C}"/>
              </a:ext>
            </a:extLst>
          </p:cNvPr>
          <p:cNvSpPr txBox="1"/>
          <p:nvPr/>
        </p:nvSpPr>
        <p:spPr>
          <a:xfrm>
            <a:off x="533400" y="1773346"/>
            <a:ext cx="16916400" cy="5185522"/>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Intelligent Rover is a military based surveillance robotic car that is trained to detect human beings and weapons while moving according to the user need. Intelligent Rover is controlled via smart phone and uses raspberry pi and Arduino to achieve the mission of the rover. It captures live video using </a:t>
            </a:r>
            <a:r>
              <a:rPr lang="en-US" sz="2800" dirty="0" err="1">
                <a:latin typeface="Times New Roman" panose="02020603050405020304" pitchFamily="18" charset="0"/>
                <a:cs typeface="Times New Roman" panose="02020603050405020304" pitchFamily="18" charset="0"/>
              </a:rPr>
              <a:t>picamera</a:t>
            </a:r>
            <a:r>
              <a:rPr lang="en-US" sz="2800" dirty="0">
                <a:latin typeface="Times New Roman" panose="02020603050405020304" pitchFamily="18" charset="0"/>
                <a:cs typeface="Times New Roman" panose="02020603050405020304" pitchFamily="18" charset="0"/>
              </a:rPr>
              <a:t> and streams it, which can be viewed from a webpage. The camera can be swiveled horizontally and vertically. Intelligent Rover employs yolo V3 algorithms to detect weapons and persons individually. When it detects any objects, it notifies the user via an email. The DC motors connected to the wheels sets the rover into motion that is controlled through the webpage from smartphone or any other devices. This robotic automobile is also capable of detecting metals via sensors and notifies the same to the user via email.</a:t>
            </a:r>
            <a:endParaRPr lang="en-US" sz="2600" b="0" i="0" dirty="0">
              <a:effectLst/>
              <a:latin typeface="Times New Roman" panose="02020603050405020304" pitchFamily="18" charset="0"/>
              <a:cs typeface="Times New Roman" panose="02020603050405020304" pitchFamily="18" charset="0"/>
            </a:endParaRPr>
          </a:p>
        </p:txBody>
      </p:sp>
    </p:spTree>
  </p:cSld>
  <p:clrMapOvr>
    <a:masterClrMapping/>
  </p:clrMapOvr>
  <p:transition spd="slow">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828800" y="190555"/>
            <a:ext cx="14173199" cy="751488"/>
          </a:xfrm>
          <a:prstGeom prst="rect">
            <a:avLst/>
          </a:prstGeom>
        </p:spPr>
        <p:txBody>
          <a:bodyPr vert="horz" wrap="square" lIns="0" tIns="12700" rIns="0" bIns="0" rtlCol="0">
            <a:spAutoFit/>
          </a:bodyPr>
          <a:lstStyle/>
          <a:p>
            <a:pPr marL="12700" algn="ctr">
              <a:spcBef>
                <a:spcPts val="100"/>
              </a:spcBef>
            </a:pPr>
            <a:r>
              <a:rPr lang="en-US" sz="4800" dirty="0">
                <a:solidFill>
                  <a:srgbClr val="C00000"/>
                </a:solidFill>
                <a:latin typeface="Times New Roman" panose="02020603050405020304" pitchFamily="18" charset="0"/>
                <a:cs typeface="Times New Roman" panose="02020603050405020304" pitchFamily="18" charset="0"/>
              </a:rPr>
              <a:t>2.</a:t>
            </a:r>
            <a:r>
              <a:rPr lang="en-US" sz="4800" dirty="0">
                <a:latin typeface="Times New Roman" panose="02020603050405020304" pitchFamily="18" charset="0"/>
                <a:cs typeface="Times New Roman" panose="02020603050405020304" pitchFamily="18" charset="0"/>
              </a:rPr>
              <a:t> </a:t>
            </a:r>
            <a:r>
              <a:rPr lang="en-US" sz="4800" dirty="0">
                <a:solidFill>
                  <a:srgbClr val="C00000"/>
                </a:solidFill>
                <a:latin typeface="Times New Roman" panose="02020603050405020304" pitchFamily="18" charset="0"/>
                <a:cs typeface="Times New Roman" panose="02020603050405020304" pitchFamily="18" charset="0"/>
              </a:rPr>
              <a:t>INTRODUCTION</a:t>
            </a:r>
            <a:endParaRPr sz="4800" dirty="0">
              <a:solidFill>
                <a:srgbClr val="C00000"/>
              </a:solidFill>
            </a:endParaRPr>
          </a:p>
        </p:txBody>
      </p:sp>
      <p:sp>
        <p:nvSpPr>
          <p:cNvPr id="3" name="Text Box 2"/>
          <p:cNvSpPr txBox="1"/>
          <p:nvPr/>
        </p:nvSpPr>
        <p:spPr>
          <a:xfrm>
            <a:off x="457200" y="9884275"/>
            <a:ext cx="18287365" cy="369332"/>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2</a:t>
            </a:r>
            <a:r>
              <a:rPr lang="en-US" b="1" dirty="0">
                <a:sym typeface="+mn-ea"/>
              </a:rPr>
              <a:t> </a:t>
            </a:r>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6" name="Text Box 5"/>
          <p:cNvSpPr txBox="1"/>
          <p:nvPr/>
        </p:nvSpPr>
        <p:spPr>
          <a:xfrm>
            <a:off x="1059656" y="1181100"/>
            <a:ext cx="16168687" cy="8229599"/>
          </a:xfrm>
          <a:prstGeom prst="rect">
            <a:avLst/>
          </a:prstGeom>
          <a:noFill/>
        </p:spPr>
        <p:txBody>
          <a:bodyPr wrap="square" rtlCol="0">
            <a:noAutofit/>
          </a:bodyPr>
          <a:lstStyle/>
          <a:p>
            <a:pPr marL="457200" indent="-457200" algn="just">
              <a:lnSpc>
                <a:spcPct val="150000"/>
              </a:lnSpc>
              <a:spcAft>
                <a:spcPts val="8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IoT technology integrates various devices to share data over the internet, offering extensive applications for human benefit, notably in enhancing security.</a:t>
            </a:r>
          </a:p>
          <a:p>
            <a:pPr marL="457200" indent="-457200" algn="just">
              <a:lnSpc>
                <a:spcPct val="150000"/>
              </a:lnSpc>
              <a:spcAft>
                <a:spcPts val="8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Traditional military surveillance methods are complex and costly; IoT innovations like smart snipers, information processing devices, and object detection algorithms have revolutionized military security.</a:t>
            </a:r>
          </a:p>
          <a:p>
            <a:pPr marL="457200" indent="-457200" algn="just">
              <a:lnSpc>
                <a:spcPct val="150000"/>
              </a:lnSpc>
              <a:spcAft>
                <a:spcPts val="8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Introducing an intelligent surveillance robotic rover leveraging IoT principles, designed for military surveillance, capable of detecting guns, people, and metals, and streaming live data while sending alerts via email.</a:t>
            </a:r>
          </a:p>
          <a:p>
            <a:pPr marL="457200" indent="-457200" algn="just">
              <a:lnSpc>
                <a:spcPct val="150000"/>
              </a:lnSpc>
              <a:spcAft>
                <a:spcPts val="8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rover employs YOLO V3 algorithm and sensors for object detection, saving lives by assisting troopers in identifying enemies and potential threats, with recorded scenes for future reference.</a:t>
            </a:r>
          </a:p>
          <a:p>
            <a:pPr marL="457200" indent="-457200" algn="just">
              <a:lnSpc>
                <a:spcPct val="150000"/>
              </a:lnSpc>
              <a:spcAft>
                <a:spcPts val="800"/>
              </a:spcAf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Controlled via smartphone, the rover's features include maneuverability in all directions, adjustable camera angles, and integration with Flask for unified control, promising enhanced military operations.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98413"/>
      </p:ext>
    </p:extLst>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924178"/>
            <a:ext cx="17297400" cy="276999"/>
          </a:xfrm>
        </p:spPr>
        <p:txBody>
          <a:bodyPr/>
          <a:lstStyle/>
          <a:p>
            <a:r>
              <a:rPr lang="en-US" b="1" dirty="0">
                <a:sym typeface="+mn-ea"/>
              </a:rPr>
              <a:t>DEPT. OF I.S.E.,S.C.E             			 Intelligent Rover: An IoT Based Smart Surveillance Robotic Car for Military                                                                          </a:t>
            </a:r>
            <a:r>
              <a:rPr lang="en-US" b="1" dirty="0"/>
              <a:t>Page 3</a:t>
            </a:r>
            <a:r>
              <a:rPr lang="en-US" b="1" dirty="0">
                <a:sym typeface="+mn-ea"/>
              </a:rPr>
              <a:t> </a:t>
            </a:r>
            <a:endParaRPr lang="en-US" b="1" dirty="0">
              <a:solidFill>
                <a:schemeClr val="tx1"/>
              </a:solidFill>
              <a:sym typeface="+mn-ea"/>
            </a:endParaRPr>
          </a:p>
        </p:txBody>
      </p:sp>
      <p:cxnSp>
        <p:nvCxnSpPr>
          <p:cNvPr id="4" name="Straight Connector 3"/>
          <p:cNvCxnSpPr/>
          <p:nvPr/>
        </p:nvCxnSpPr>
        <p:spPr>
          <a:xfrm>
            <a:off x="884274"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680244ED-02DA-A179-9BC3-6CDF24E7E805}"/>
              </a:ext>
            </a:extLst>
          </p:cNvPr>
          <p:cNvSpPr txBox="1"/>
          <p:nvPr/>
        </p:nvSpPr>
        <p:spPr>
          <a:xfrm>
            <a:off x="754911" y="1714500"/>
            <a:ext cx="16641726" cy="2446311"/>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PROBLEM STATEMENT:</a:t>
            </a:r>
          </a:p>
          <a:p>
            <a:pPr algn="just">
              <a:lnSpc>
                <a:spcPct val="150000"/>
              </a:lnSpc>
            </a:pPr>
            <a:r>
              <a:rPr lang="en-US" sz="2800" dirty="0">
                <a:solidFill>
                  <a:srgbClr val="0D0D0D"/>
                </a:solidFill>
                <a:latin typeface="Times New Roman" panose="02020603050405020304" pitchFamily="18" charset="0"/>
                <a:cs typeface="Times New Roman" panose="02020603050405020304" pitchFamily="18" charset="0"/>
              </a:rPr>
              <a:t>Developing cost-effective and efficient military surveillance solutions leveraging IoT technology to overcome the complexities and expenses associated with traditional methods, ensuring enhanced detection and response capabilities for safeguarding personnel and assets.</a:t>
            </a:r>
          </a:p>
        </p:txBody>
      </p:sp>
      <p:sp>
        <p:nvSpPr>
          <p:cNvPr id="2" name="object 4">
            <a:extLst>
              <a:ext uri="{FF2B5EF4-FFF2-40B4-BE49-F238E27FC236}">
                <a16:creationId xmlns:a16="http://schemas.microsoft.com/office/drawing/2014/main" id="{C762C543-0CF8-23D1-0DB3-8A58967EE431}"/>
              </a:ext>
            </a:extLst>
          </p:cNvPr>
          <p:cNvSpPr txBox="1">
            <a:spLocks noGrp="1"/>
          </p:cNvSpPr>
          <p:nvPr>
            <p:ph type="title"/>
          </p:nvPr>
        </p:nvSpPr>
        <p:spPr>
          <a:xfrm>
            <a:off x="1828800" y="162913"/>
            <a:ext cx="14173199" cy="751488"/>
          </a:xfrm>
          <a:prstGeom prst="rect">
            <a:avLst/>
          </a:prstGeom>
        </p:spPr>
        <p:txBody>
          <a:bodyPr vert="horz" wrap="square" lIns="0" tIns="12700" rIns="0" bIns="0" rtlCol="0">
            <a:spAutoFit/>
          </a:bodyPr>
          <a:lstStyle/>
          <a:p>
            <a:pPr marL="12700" algn="ctr">
              <a:spcBef>
                <a:spcPts val="100"/>
              </a:spcBef>
            </a:pPr>
            <a:r>
              <a:rPr lang="en-US" sz="4800" dirty="0">
                <a:solidFill>
                  <a:srgbClr val="C00000"/>
                </a:solidFill>
                <a:latin typeface="Times New Roman" panose="02020603050405020304" pitchFamily="18" charset="0"/>
                <a:cs typeface="Times New Roman" panose="02020603050405020304" pitchFamily="18" charset="0"/>
              </a:rPr>
              <a:t>3. TECHNICAL BACKGROUND</a:t>
            </a:r>
            <a:endParaRPr sz="4800" dirty="0">
              <a:solidFill>
                <a:srgbClr val="C00000"/>
              </a:solidFill>
            </a:endParaRPr>
          </a:p>
        </p:txBody>
      </p:sp>
      <p:sp>
        <p:nvSpPr>
          <p:cNvPr id="6" name="Text Box 14">
            <a:extLst>
              <a:ext uri="{FF2B5EF4-FFF2-40B4-BE49-F238E27FC236}">
                <a16:creationId xmlns:a16="http://schemas.microsoft.com/office/drawing/2014/main" id="{24C5199D-BC11-4C6E-A8DD-9354A76DA616}"/>
              </a:ext>
            </a:extLst>
          </p:cNvPr>
          <p:cNvSpPr txBox="1"/>
          <p:nvPr/>
        </p:nvSpPr>
        <p:spPr>
          <a:xfrm>
            <a:off x="754911" y="3619500"/>
            <a:ext cx="16383000" cy="1569660"/>
          </a:xfrm>
          <a:prstGeom prst="rect">
            <a:avLst/>
          </a:prstGeom>
          <a:noFill/>
        </p:spPr>
        <p:txBody>
          <a:bodyPr wrap="square" rtlCol="0">
            <a:spAutoFit/>
          </a:bodyPr>
          <a:lstStyle/>
          <a:p>
            <a:pPr algn="just"/>
            <a:endParaRPr lang="en-US" sz="3200" b="1" dirty="0">
              <a:latin typeface="Times New Roman" panose="02020603050405020304" pitchFamily="18" charset="0"/>
              <a:cs typeface="Times New Roman" panose="02020603050405020304" pitchFamily="18" charset="0"/>
            </a:endParaRPr>
          </a:p>
          <a:p>
            <a:pPr algn="just"/>
            <a:endParaRPr lang="en-US" sz="3200" b="1"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DESIGN</a:t>
            </a:r>
          </a:p>
        </p:txBody>
      </p:sp>
      <p:sp>
        <p:nvSpPr>
          <p:cNvPr id="5" name="Rectangle 4">
            <a:extLst>
              <a:ext uri="{FF2B5EF4-FFF2-40B4-BE49-F238E27FC236}">
                <a16:creationId xmlns:a16="http://schemas.microsoft.com/office/drawing/2014/main" id="{909BFCFF-62A7-480F-8CDE-546B761633E9}"/>
              </a:ext>
            </a:extLst>
          </p:cNvPr>
          <p:cNvSpPr/>
          <p:nvPr/>
        </p:nvSpPr>
        <p:spPr>
          <a:xfrm>
            <a:off x="870826" y="4459461"/>
            <a:ext cx="16525811" cy="4539191"/>
          </a:xfrm>
          <a:prstGeom prst="rect">
            <a:avLst/>
          </a:prstGeom>
        </p:spPr>
        <p:txBody>
          <a:bodyPr wrap="square">
            <a:spAutoFit/>
          </a:bodyPr>
          <a:lstStyle/>
          <a:p>
            <a:pPr>
              <a:lnSpc>
                <a:spcPct val="150000"/>
              </a:lnSpc>
            </a:pPr>
            <a:endParaRPr lang="en-IN" sz="2800" u="sng" dirty="0">
              <a:latin typeface="Times New Roman" panose="02020603050405020304" pitchFamily="18" charset="0"/>
              <a:cs typeface="Times New Roman" panose="02020603050405020304" pitchFamily="18" charset="0"/>
            </a:endParaRPr>
          </a:p>
          <a:p>
            <a:pPr>
              <a:lnSpc>
                <a:spcPct val="150000"/>
              </a:lnSpc>
            </a:pPr>
            <a:r>
              <a:rPr lang="en-IN" sz="2800" u="sng" dirty="0">
                <a:latin typeface="Times New Roman" panose="02020603050405020304" pitchFamily="18" charset="0"/>
                <a:cs typeface="Times New Roman" panose="02020603050405020304" pitchFamily="18" charset="0"/>
              </a:rPr>
              <a:t>STEPS</a:t>
            </a:r>
          </a:p>
          <a:p>
            <a:pPr>
              <a:lnSpc>
                <a:spcPct val="150000"/>
              </a:lnSpc>
            </a:pPr>
            <a:r>
              <a:rPr lang="en-US" sz="2800" dirty="0">
                <a:latin typeface="Times New Roman" panose="02020603050405020304" pitchFamily="18" charset="0"/>
                <a:cs typeface="Times New Roman" panose="02020603050405020304" pitchFamily="18" charset="0"/>
              </a:rPr>
              <a:t>1. Define the requirements and specifications of the intelligent surveillance robotic rover.</a:t>
            </a:r>
          </a:p>
          <a:p>
            <a:pPr>
              <a:lnSpc>
                <a:spcPct val="150000"/>
              </a:lnSpc>
            </a:pPr>
            <a:r>
              <a:rPr lang="en-US" sz="2800" dirty="0">
                <a:latin typeface="Times New Roman" panose="02020603050405020304" pitchFamily="18" charset="0"/>
                <a:cs typeface="Times New Roman" panose="02020603050405020304" pitchFamily="18" charset="0"/>
              </a:rPr>
              <a:t>2. Choose appropriate hardware components including sensors, camera, and IoT modules.</a:t>
            </a:r>
          </a:p>
          <a:p>
            <a:pPr>
              <a:lnSpc>
                <a:spcPct val="150000"/>
              </a:lnSpc>
            </a:pPr>
            <a:r>
              <a:rPr lang="en-US" sz="2800" dirty="0">
                <a:latin typeface="Times New Roman" panose="02020603050405020304" pitchFamily="18" charset="0"/>
                <a:cs typeface="Times New Roman" panose="02020603050405020304" pitchFamily="18" charset="0"/>
              </a:rPr>
              <a:t>3. Develop the IoT communication protocol for data transmission and control.</a:t>
            </a:r>
          </a:p>
          <a:p>
            <a:pPr>
              <a:lnSpc>
                <a:spcPct val="150000"/>
              </a:lnSpc>
            </a:pPr>
            <a:r>
              <a:rPr lang="en-US" sz="2800" dirty="0">
                <a:latin typeface="Times New Roman" panose="02020603050405020304" pitchFamily="18" charset="0"/>
                <a:cs typeface="Times New Roman" panose="02020603050405020304" pitchFamily="18" charset="0"/>
              </a:rPr>
              <a:t>4. Implement the YOLOv3 algorithm for detecting guns and people.</a:t>
            </a:r>
          </a:p>
          <a:p>
            <a:pPr>
              <a:lnSpc>
                <a:spcPct val="150000"/>
              </a:lnSpc>
            </a:pPr>
            <a:r>
              <a:rPr lang="en-US" sz="2800" dirty="0">
                <a:latin typeface="Times New Roman" panose="02020603050405020304" pitchFamily="18" charset="0"/>
                <a:cs typeface="Times New Roman" panose="02020603050405020304" pitchFamily="18" charset="0"/>
              </a:rPr>
              <a:t>5. Integrate sensors for detecting metals and develop algorithms for processing the data.</a:t>
            </a:r>
          </a:p>
        </p:txBody>
      </p:sp>
    </p:spTree>
    <p:extLst>
      <p:ext uri="{BB962C8B-B14F-4D97-AF65-F5344CB8AC3E}">
        <p14:creationId xmlns:p14="http://schemas.microsoft.com/office/powerpoint/2010/main" val="42932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35" y="38100"/>
            <a:ext cx="18287365" cy="751489"/>
          </a:xfrm>
          <a:custGeom>
            <a:avLst/>
            <a:gdLst/>
            <a:ahLst/>
            <a:cxnLst/>
            <a:rect l="l" t="t" r="r" b="b"/>
            <a:pathLst>
              <a:path w="18287365" h="2371725">
                <a:moveTo>
                  <a:pt x="18286989" y="2371719"/>
                </a:moveTo>
                <a:lnTo>
                  <a:pt x="0" y="2371719"/>
                </a:lnTo>
                <a:lnTo>
                  <a:pt x="0" y="0"/>
                </a:lnTo>
                <a:lnTo>
                  <a:pt x="18286989" y="0"/>
                </a:lnTo>
                <a:lnTo>
                  <a:pt x="18286989" y="2371719"/>
                </a:lnTo>
                <a:close/>
              </a:path>
            </a:pathLst>
          </a:custGeom>
          <a:solidFill>
            <a:schemeClr val="bg1"/>
          </a:solidFill>
        </p:spPr>
        <p:txBody>
          <a:bodyPr wrap="square" lIns="0" tIns="0" rIns="0" bIns="0" rtlCol="0"/>
          <a:lstStyle/>
          <a:p>
            <a:endParaRPr dirty="0"/>
          </a:p>
        </p:txBody>
      </p:sp>
      <p:sp>
        <p:nvSpPr>
          <p:cNvPr id="4" name="object 4"/>
          <p:cNvSpPr txBox="1">
            <a:spLocks noGrp="1"/>
          </p:cNvSpPr>
          <p:nvPr>
            <p:ph type="title"/>
          </p:nvPr>
        </p:nvSpPr>
        <p:spPr>
          <a:xfrm>
            <a:off x="4121467" y="170720"/>
            <a:ext cx="10045065" cy="751488"/>
          </a:xfrm>
          <a:prstGeom prst="rect">
            <a:avLst/>
          </a:prstGeom>
        </p:spPr>
        <p:txBody>
          <a:bodyPr vert="horz" wrap="square" lIns="0" tIns="12700" rIns="0" bIns="0" rtlCol="0">
            <a:spAutoFit/>
          </a:bodyPr>
          <a:lstStyle/>
          <a:p>
            <a:pPr marL="12700" algn="ctr">
              <a:lnSpc>
                <a:spcPct val="100000"/>
              </a:lnSpc>
              <a:spcBef>
                <a:spcPts val="100"/>
              </a:spcBef>
            </a:pPr>
            <a:r>
              <a:rPr lang="en-IN" sz="4800" dirty="0">
                <a:solidFill>
                  <a:srgbClr val="C00000"/>
                </a:solidFill>
                <a:latin typeface="Times New Roman" panose="02020603050405020304" pitchFamily="18" charset="0"/>
                <a:cs typeface="Times New Roman" panose="02020603050405020304" pitchFamily="18" charset="0"/>
              </a:rPr>
              <a:t>Continued..</a:t>
            </a:r>
            <a:endParaRPr sz="4800" dirty="0">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35" y="9926320"/>
            <a:ext cx="18287365" cy="646331"/>
          </a:xfrm>
          <a:prstGeom prst="rect">
            <a:avLst/>
          </a:prstGeom>
          <a:noFill/>
        </p:spPr>
        <p:txBody>
          <a:bodyPr wrap="square" rtlCol="0" anchor="t">
            <a:spAutoFit/>
          </a:bodyPr>
          <a:lstStyle/>
          <a:p>
            <a:r>
              <a:rPr lang="en-US" b="1" dirty="0">
                <a:sym typeface="+mn-ea"/>
              </a:rPr>
              <a:t>DEPT. OF I.S.E.,S.C.E             			 Intelligent Rover: An IoT Based Smart Surveillance Robotic Car for Military                                                                          </a:t>
            </a:r>
            <a:r>
              <a:rPr lang="en-US" b="1" dirty="0"/>
              <a:t>Page 4</a:t>
            </a:r>
            <a:endParaRPr lang="en-US" b="1" dirty="0">
              <a:sym typeface="+mn-ea"/>
            </a:endParaRPr>
          </a:p>
          <a:p>
            <a:endParaRPr lang="en-US" dirty="0"/>
          </a:p>
        </p:txBody>
      </p:sp>
      <p:cxnSp>
        <p:nvCxnSpPr>
          <p:cNvPr id="9" name="Straight Connector 8"/>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5D3EED7-8364-98A5-D909-9AB037DB00CE}"/>
              </a:ext>
            </a:extLst>
          </p:cNvPr>
          <p:cNvSpPr txBox="1"/>
          <p:nvPr/>
        </p:nvSpPr>
        <p:spPr>
          <a:xfrm>
            <a:off x="736917" y="6211378"/>
            <a:ext cx="168402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utoShape 2" descr="blob:https://web.whatsapp.com/9e657dcc-bdc2-4b27-9be9-790dc88e035e">
            <a:extLst>
              <a:ext uri="{FF2B5EF4-FFF2-40B4-BE49-F238E27FC236}">
                <a16:creationId xmlns:a16="http://schemas.microsoft.com/office/drawing/2014/main" id="{7EAB881A-1EA9-49C7-8EA1-DA76BB285F36}"/>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82479798-1BDD-46D1-8C17-BE5E5FD81DF9}"/>
              </a:ext>
            </a:extLst>
          </p:cNvPr>
          <p:cNvSpPr txBox="1"/>
          <p:nvPr/>
        </p:nvSpPr>
        <p:spPr>
          <a:xfrm>
            <a:off x="6477000" y="9085057"/>
            <a:ext cx="96774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Fig 1. Block diagram of Smart Buggy </a:t>
            </a:r>
          </a:p>
        </p:txBody>
      </p:sp>
      <p:pic>
        <p:nvPicPr>
          <p:cNvPr id="10" name="Picture 9">
            <a:extLst>
              <a:ext uri="{FF2B5EF4-FFF2-40B4-BE49-F238E27FC236}">
                <a16:creationId xmlns:a16="http://schemas.microsoft.com/office/drawing/2014/main" id="{5DCCA5CB-784F-B29E-F242-A32669815D2D}"/>
              </a:ext>
            </a:extLst>
          </p:cNvPr>
          <p:cNvPicPr>
            <a:picLocks noChangeAspect="1"/>
          </p:cNvPicPr>
          <p:nvPr/>
        </p:nvPicPr>
        <p:blipFill>
          <a:blip r:embed="rId2"/>
          <a:stretch>
            <a:fillRect/>
          </a:stretch>
        </p:blipFill>
        <p:spPr>
          <a:xfrm>
            <a:off x="3730948" y="1463054"/>
            <a:ext cx="10330804" cy="6853180"/>
          </a:xfrm>
          <a:prstGeom prst="rect">
            <a:avLst/>
          </a:prstGeom>
        </p:spPr>
      </p:pic>
    </p:spTree>
    <p:extLst>
      <p:ext uri="{BB962C8B-B14F-4D97-AF65-F5344CB8AC3E}">
        <p14:creationId xmlns:p14="http://schemas.microsoft.com/office/powerpoint/2010/main" val="3596614042"/>
      </p:ext>
    </p:extLst>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a:extLst>
              <a:ext uri="{FF2B5EF4-FFF2-40B4-BE49-F238E27FC236}">
                <a16:creationId xmlns:a16="http://schemas.microsoft.com/office/drawing/2014/main" id="{2497DCD1-2261-42ED-AFB0-555973BE41BC}"/>
              </a:ext>
            </a:extLst>
          </p:cNvPr>
          <p:cNvSpPr>
            <a:spLocks noChangeArrowheads="1"/>
          </p:cNvSpPr>
          <p:nvPr/>
        </p:nvSpPr>
        <p:spPr bwMode="auto">
          <a:xfrm>
            <a:off x="12700" y="38100"/>
            <a:ext cx="18288000" cy="750888"/>
          </a:xfrm>
          <a:custGeom>
            <a:avLst/>
            <a:gdLst>
              <a:gd name="T0" fmla="*/ 18287624 w 18287365"/>
              <a:gd name="T1" fmla="*/ 750886 h 2371725"/>
              <a:gd name="T2" fmla="*/ 0 w 18287365"/>
              <a:gd name="T3" fmla="*/ 750886 h 2371725"/>
              <a:gd name="T4" fmla="*/ 0 w 18287365"/>
              <a:gd name="T5" fmla="*/ 0 h 2371725"/>
              <a:gd name="T6" fmla="*/ 18287624 w 18287365"/>
              <a:gd name="T7" fmla="*/ 0 h 2371725"/>
              <a:gd name="T8" fmla="*/ 18287624 w 18287365"/>
              <a:gd name="T9" fmla="*/ 750886 h 2371725"/>
              <a:gd name="T10" fmla="*/ 0 60000 65536"/>
              <a:gd name="T11" fmla="*/ 0 60000 65536"/>
              <a:gd name="T12" fmla="*/ 0 60000 65536"/>
              <a:gd name="T13" fmla="*/ 0 60000 65536"/>
              <a:gd name="T14" fmla="*/ 0 60000 65536"/>
              <a:gd name="T15" fmla="*/ 0 w 18287365"/>
              <a:gd name="T16" fmla="*/ 0 h 2371725"/>
              <a:gd name="T17" fmla="*/ 18287365 w 18287365"/>
              <a:gd name="T18" fmla="*/ 2371725 h 2371725"/>
            </a:gdLst>
            <a:ahLst/>
            <a:cxnLst>
              <a:cxn ang="T10">
                <a:pos x="T0" y="T1"/>
              </a:cxn>
              <a:cxn ang="T11">
                <a:pos x="T2" y="T3"/>
              </a:cxn>
              <a:cxn ang="T12">
                <a:pos x="T4" y="T5"/>
              </a:cxn>
              <a:cxn ang="T13">
                <a:pos x="T6" y="T7"/>
              </a:cxn>
              <a:cxn ang="T14">
                <a:pos x="T8" y="T9"/>
              </a:cxn>
            </a:cxnLst>
            <a:rect l="T15" t="T16" r="T17" b="T18"/>
            <a:pathLst>
              <a:path w="18287365" h="2371725">
                <a:moveTo>
                  <a:pt x="18286989" y="2371719"/>
                </a:moveTo>
                <a:lnTo>
                  <a:pt x="0" y="2371719"/>
                </a:lnTo>
                <a:lnTo>
                  <a:pt x="0" y="0"/>
                </a:lnTo>
                <a:lnTo>
                  <a:pt x="18286989" y="0"/>
                </a:lnTo>
                <a:lnTo>
                  <a:pt x="18286989" y="237171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3315" name="object 4">
            <a:extLst>
              <a:ext uri="{FF2B5EF4-FFF2-40B4-BE49-F238E27FC236}">
                <a16:creationId xmlns:a16="http://schemas.microsoft.com/office/drawing/2014/main" id="{5554CD2E-5854-4546-A25F-904A517E8A15}"/>
              </a:ext>
            </a:extLst>
          </p:cNvPr>
          <p:cNvSpPr>
            <a:spLocks noGrp="1"/>
          </p:cNvSpPr>
          <p:nvPr>
            <p:ph type="title"/>
          </p:nvPr>
        </p:nvSpPr>
        <p:spPr>
          <a:xfrm>
            <a:off x="2988897" y="200167"/>
            <a:ext cx="11811000" cy="751488"/>
          </a:xfrm>
        </p:spPr>
        <p:txBody>
          <a:bodyPr tIns="12700"/>
          <a:lstStyle/>
          <a:p>
            <a:pPr marL="12700" eaLnBrk="1" hangingPunct="1">
              <a:spcBef>
                <a:spcPts val="100"/>
              </a:spcBef>
            </a:pPr>
            <a:r>
              <a:rPr lang="en-US" altLang="en-US" sz="4800" dirty="0">
                <a:solidFill>
                  <a:srgbClr val="C00000"/>
                </a:solidFill>
                <a:latin typeface="Arial" panose="020B0604020202020204" pitchFamily="34" charset="0"/>
                <a:cs typeface="Arial" panose="020B0604020202020204" pitchFamily="34" charset="0"/>
              </a:rPr>
              <a:t>					</a:t>
            </a:r>
            <a:r>
              <a:rPr lang="en-US" altLang="en-US" sz="4800" dirty="0">
                <a:solidFill>
                  <a:srgbClr val="C00000"/>
                </a:solidFill>
                <a:latin typeface="Times New Roman" panose="02020603050405020304" pitchFamily="18" charset="0"/>
                <a:cs typeface="Times New Roman" panose="02020603050405020304" pitchFamily="18" charset="0"/>
              </a:rPr>
              <a:t>Continued..</a:t>
            </a:r>
          </a:p>
        </p:txBody>
      </p:sp>
      <p:sp>
        <p:nvSpPr>
          <p:cNvPr id="13316" name="Text Box 2">
            <a:extLst>
              <a:ext uri="{FF2B5EF4-FFF2-40B4-BE49-F238E27FC236}">
                <a16:creationId xmlns:a16="http://schemas.microsoft.com/office/drawing/2014/main" id="{FE91F5D9-F415-4912-BF2E-92F049F4E861}"/>
              </a:ext>
            </a:extLst>
          </p:cNvPr>
          <p:cNvSpPr txBox="1">
            <a:spLocks noChangeArrowheads="1"/>
          </p:cNvSpPr>
          <p:nvPr/>
        </p:nvSpPr>
        <p:spPr bwMode="auto">
          <a:xfrm>
            <a:off x="0" y="9944100"/>
            <a:ext cx="1828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spcBef>
                <a:spcPct val="0"/>
              </a:spcBef>
              <a:buNone/>
            </a:pPr>
            <a:r>
              <a:rPr lang="en-US" altLang="en-US" sz="1800" b="1" dirty="0">
                <a:sym typeface="+mn-ea"/>
              </a:rPr>
              <a:t>DEPT. OF I.S.E.,S.C.E             			                Intelligent Rover: An IoT Based Smart Surveillance Robotic Car for Military</a:t>
            </a:r>
            <a:r>
              <a:rPr lang="en-US" sz="1800" b="1" dirty="0">
                <a:sym typeface="+mn-ea"/>
              </a:rPr>
              <a:t>                                                                          </a:t>
            </a:r>
            <a:r>
              <a:rPr lang="en-US" sz="1800" b="1" dirty="0"/>
              <a:t>Page 5</a:t>
            </a:r>
            <a:r>
              <a:rPr lang="en-US" altLang="en-US" sz="1800" b="1" dirty="0">
                <a:sym typeface="+mn-ea"/>
              </a:rPr>
              <a:t>                                              </a:t>
            </a:r>
            <a:endParaRPr lang="en-US" altLang="en-US" sz="1800" dirty="0"/>
          </a:p>
        </p:txBody>
      </p:sp>
      <p:cxnSp>
        <p:nvCxnSpPr>
          <p:cNvPr id="9" name="Straight Connector 8">
            <a:extLst>
              <a:ext uri="{FF2B5EF4-FFF2-40B4-BE49-F238E27FC236}">
                <a16:creationId xmlns:a16="http://schemas.microsoft.com/office/drawing/2014/main" id="{B230FBBB-5091-4998-9BA6-C729B1315DB4}"/>
              </a:ext>
            </a:extLst>
          </p:cNvPr>
          <p:cNvCxnSpPr/>
          <p:nvPr/>
        </p:nvCxnSpPr>
        <p:spPr>
          <a:xfrm>
            <a:off x="952500"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13318" name="Rectangle 5">
            <a:extLst>
              <a:ext uri="{FF2B5EF4-FFF2-40B4-BE49-F238E27FC236}">
                <a16:creationId xmlns:a16="http://schemas.microsoft.com/office/drawing/2014/main" id="{DF0F0E94-F80B-45C4-859D-06B138DB0D0A}"/>
              </a:ext>
            </a:extLst>
          </p:cNvPr>
          <p:cNvSpPr>
            <a:spLocks noChangeArrowheads="1"/>
          </p:cNvSpPr>
          <p:nvPr/>
        </p:nvSpPr>
        <p:spPr bwMode="auto">
          <a:xfrm>
            <a:off x="0" y="-100012"/>
            <a:ext cx="1828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Rectangle 1">
            <a:extLst>
              <a:ext uri="{FF2B5EF4-FFF2-40B4-BE49-F238E27FC236}">
                <a16:creationId xmlns:a16="http://schemas.microsoft.com/office/drawing/2014/main" id="{18A09532-61D1-48CB-8682-BF606B063245}"/>
              </a:ext>
            </a:extLst>
          </p:cNvPr>
          <p:cNvSpPr/>
          <p:nvPr/>
        </p:nvSpPr>
        <p:spPr>
          <a:xfrm>
            <a:off x="1219200" y="1573213"/>
            <a:ext cx="15849600" cy="7770845"/>
          </a:xfrm>
          <a:prstGeom prst="rect">
            <a:avLst/>
          </a:prstGeom>
        </p:spPr>
        <p:txBody>
          <a:bodyPr wrap="square">
            <a:spAutoFit/>
          </a:bodyPr>
          <a:lstStyle/>
          <a:p>
            <a:pPr>
              <a:lnSpc>
                <a:spcPct val="150000"/>
              </a:lnSpc>
            </a:pPr>
            <a:r>
              <a:rPr lang="en-IN" sz="2800" u="sng" dirty="0">
                <a:latin typeface="Times New Roman" panose="02020603050405020304" pitchFamily="18" charset="0"/>
                <a:cs typeface="Times New Roman" panose="02020603050405020304" pitchFamily="18" charset="0"/>
              </a:rPr>
              <a:t>STEPS</a:t>
            </a:r>
          </a:p>
          <a:p>
            <a:pPr>
              <a:lnSpc>
                <a:spcPct val="150000"/>
              </a:lnSpc>
            </a:pPr>
            <a:r>
              <a:rPr lang="en-US" sz="2800" dirty="0">
                <a:latin typeface="Times New Roman" panose="02020603050405020304" pitchFamily="18" charset="0"/>
                <a:cs typeface="Times New Roman" panose="02020603050405020304" pitchFamily="18" charset="0"/>
              </a:rPr>
              <a:t>6. Design the robotic rover's movement mechanism and control system.</a:t>
            </a:r>
          </a:p>
          <a:p>
            <a:pPr>
              <a:lnSpc>
                <a:spcPct val="150000"/>
              </a:lnSpc>
            </a:pPr>
            <a:r>
              <a:rPr lang="en-US" sz="2800" dirty="0">
                <a:latin typeface="Times New Roman" panose="02020603050405020304" pitchFamily="18" charset="0"/>
                <a:cs typeface="Times New Roman" panose="02020603050405020304" pitchFamily="18" charset="0"/>
              </a:rPr>
              <a:t>7. Implement smartphone control interface for steering and camera control.</a:t>
            </a:r>
          </a:p>
          <a:p>
            <a:pPr>
              <a:lnSpc>
                <a:spcPct val="150000"/>
              </a:lnSpc>
            </a:pPr>
            <a:r>
              <a:rPr lang="en-US" sz="2800" dirty="0">
                <a:latin typeface="Times New Roman" panose="02020603050405020304" pitchFamily="18" charset="0"/>
                <a:cs typeface="Times New Roman" panose="02020603050405020304" pitchFamily="18" charset="0"/>
              </a:rPr>
              <a:t>8. Develop software for live streaming and email notifications.</a:t>
            </a:r>
          </a:p>
          <a:p>
            <a:pPr>
              <a:lnSpc>
                <a:spcPct val="150000"/>
              </a:lnSpc>
            </a:pPr>
            <a:r>
              <a:rPr lang="en-US" sz="2800" dirty="0">
                <a:latin typeface="Times New Roman" panose="02020603050405020304" pitchFamily="18" charset="0"/>
                <a:cs typeface="Times New Roman" panose="02020603050405020304" pitchFamily="18" charset="0"/>
              </a:rPr>
              <a:t>9. Test the individual components and functionalities of the robotic rover.</a:t>
            </a:r>
          </a:p>
          <a:p>
            <a:pPr>
              <a:lnSpc>
                <a:spcPct val="150000"/>
              </a:lnSpc>
            </a:pPr>
            <a:r>
              <a:rPr lang="en-US" sz="2800" dirty="0">
                <a:latin typeface="Times New Roman" panose="02020603050405020304" pitchFamily="18" charset="0"/>
                <a:cs typeface="Times New Roman" panose="02020603050405020304" pitchFamily="18" charset="0"/>
              </a:rPr>
              <a:t>10. Integrate all components and test the complete system.</a:t>
            </a:r>
          </a:p>
          <a:p>
            <a:pPr>
              <a:lnSpc>
                <a:spcPct val="150000"/>
              </a:lnSpc>
            </a:pPr>
            <a:r>
              <a:rPr lang="en-US" sz="2800" dirty="0">
                <a:latin typeface="Times New Roman" panose="02020603050405020304" pitchFamily="18" charset="0"/>
                <a:cs typeface="Times New Roman" panose="02020603050405020304" pitchFamily="18" charset="0"/>
              </a:rPr>
              <a:t>11. Optimize the system for performance and efficiency.</a:t>
            </a:r>
          </a:p>
          <a:p>
            <a:pPr>
              <a:lnSpc>
                <a:spcPct val="150000"/>
              </a:lnSpc>
            </a:pPr>
            <a:r>
              <a:rPr lang="en-US" sz="2800" dirty="0">
                <a:latin typeface="Times New Roman" panose="02020603050405020304" pitchFamily="18" charset="0"/>
                <a:cs typeface="Times New Roman" panose="02020603050405020304" pitchFamily="18" charset="0"/>
              </a:rPr>
              <a:t>12. Document the implementation process and create user manuals.</a:t>
            </a:r>
          </a:p>
          <a:p>
            <a:pPr>
              <a:lnSpc>
                <a:spcPct val="150000"/>
              </a:lnSpc>
            </a:pPr>
            <a:r>
              <a:rPr lang="en-US" sz="2800" dirty="0">
                <a:latin typeface="Times New Roman" panose="02020603050405020304" pitchFamily="18" charset="0"/>
                <a:cs typeface="Times New Roman" panose="02020603050405020304" pitchFamily="18" charset="0"/>
              </a:rPr>
              <a:t>13. Deploy the intelligent surveillance robotic rover in military settings for field testing.</a:t>
            </a:r>
          </a:p>
          <a:p>
            <a:pPr>
              <a:lnSpc>
                <a:spcPct val="150000"/>
              </a:lnSpc>
            </a:pPr>
            <a:r>
              <a:rPr lang="en-US" sz="2800" dirty="0">
                <a:latin typeface="Times New Roman" panose="02020603050405020304" pitchFamily="18" charset="0"/>
                <a:cs typeface="Times New Roman" panose="02020603050405020304" pitchFamily="18" charset="0"/>
              </a:rPr>
              <a:t>14. Gather feedback from users and make necessary improvements.</a:t>
            </a:r>
          </a:p>
          <a:p>
            <a:pPr>
              <a:lnSpc>
                <a:spcPct val="150000"/>
              </a:lnSpc>
            </a:pPr>
            <a:r>
              <a:rPr lang="en-US" sz="2800" dirty="0">
                <a:latin typeface="Times New Roman" panose="02020603050405020304" pitchFamily="18" charset="0"/>
                <a:cs typeface="Times New Roman" panose="02020603050405020304" pitchFamily="18" charset="0"/>
              </a:rPr>
              <a:t>15. Finalize the implementation and prepare for mass production or deployment.</a:t>
            </a:r>
            <a:endParaRPr lang="en-IN" sz="2800" dirty="0">
              <a:latin typeface="Times New Roman" panose="02020603050405020304" pitchFamily="18" charset="0"/>
              <a:cs typeface="Times New Roman" panose="02020603050405020304" pitchFamily="18" charset="0"/>
            </a:endParaRPr>
          </a:p>
          <a:p>
            <a:pPr>
              <a:lnSpc>
                <a:spcPct val="150000"/>
              </a:lnSpc>
            </a:pPr>
            <a:endParaRPr lang="en-IN" sz="2800" u="sng" dirty="0">
              <a:latin typeface="Times New Roman" panose="02020603050405020304" pitchFamily="18" charset="0"/>
              <a:cs typeface="Times New Roman" panose="02020603050405020304" pitchFamily="18" charset="0"/>
            </a:endParaRPr>
          </a:p>
        </p:txBody>
      </p:sp>
    </p:spTree>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867028"/>
            <a:ext cx="17297400" cy="276999"/>
          </a:xfrm>
        </p:spPr>
        <p:txBody>
          <a:bodyPr/>
          <a:lstStyle/>
          <a:p>
            <a:r>
              <a:rPr lang="en-US" b="1" dirty="0">
                <a:sym typeface="+mn-ea"/>
              </a:rPr>
              <a:t> DEPT. OF I.S.E.,S.C.E 			Intelligent Rover: An IoT Based Smart Surveillance Robotic Car for Military                                                                          </a:t>
            </a:r>
            <a:r>
              <a:rPr lang="en-US" b="1" dirty="0"/>
              <a:t>Page 6</a:t>
            </a:r>
            <a:endParaRPr lang="en-IN" dirty="0"/>
          </a:p>
        </p:txBody>
      </p:sp>
      <p:cxnSp>
        <p:nvCxnSpPr>
          <p:cNvPr id="4" name="Straight Connector 3"/>
          <p:cNvCxnSpPr/>
          <p:nvPr/>
        </p:nvCxnSpPr>
        <p:spPr>
          <a:xfrm>
            <a:off x="884274"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875309" y="1474434"/>
            <a:ext cx="6027944" cy="584775"/>
          </a:xfrm>
          <a:prstGeom prst="rect">
            <a:avLst/>
          </a:prstGeom>
          <a:noFill/>
        </p:spPr>
        <p:txBody>
          <a:bodyPr wrap="square" rtlCol="0">
            <a:spAutoFit/>
          </a:bodyPr>
          <a:lstStyle/>
          <a:p>
            <a:r>
              <a:rPr lang="en-IN" sz="3200" b="1" dirty="0">
                <a:latin typeface="Times New Roman" panose="02020603050405020304" charset="0"/>
                <a:cs typeface="Times New Roman" panose="02020603050405020304" charset="0"/>
              </a:rPr>
              <a:t>IMPLEMENTATION</a:t>
            </a:r>
          </a:p>
        </p:txBody>
      </p:sp>
      <p:sp>
        <p:nvSpPr>
          <p:cNvPr id="2" name="Text Box 1"/>
          <p:cNvSpPr txBox="1"/>
          <p:nvPr/>
        </p:nvSpPr>
        <p:spPr>
          <a:xfrm>
            <a:off x="11405235" y="3390900"/>
            <a:ext cx="2910840" cy="434340"/>
          </a:xfrm>
          <a:prstGeom prst="rect">
            <a:avLst/>
          </a:prstGeom>
          <a:noFill/>
        </p:spPr>
        <p:txBody>
          <a:bodyPr wrap="square" rtlCol="0">
            <a:noAutofit/>
          </a:bodyPr>
          <a:lstStyle/>
          <a:p>
            <a:pPr algn="ctr">
              <a:spcAft>
                <a:spcPts val="1000"/>
              </a:spcAft>
            </a:pPr>
            <a:endParaRPr lang="en-US" sz="1600" dirty="0">
              <a:latin typeface="Times New Roman" panose="02020603050405020304" charset="0"/>
              <a:cs typeface="Times New Roman" panose="02020603050405020304" charset="0"/>
            </a:endParaRPr>
          </a:p>
        </p:txBody>
      </p:sp>
      <p:sp>
        <p:nvSpPr>
          <p:cNvPr id="32" name="Text Box 31"/>
          <p:cNvSpPr txBox="1"/>
          <p:nvPr/>
        </p:nvSpPr>
        <p:spPr>
          <a:xfrm>
            <a:off x="7419975" y="3467100"/>
            <a:ext cx="3390265" cy="295910"/>
          </a:xfrm>
          <a:prstGeom prst="rect">
            <a:avLst/>
          </a:prstGeom>
          <a:noFill/>
        </p:spPr>
        <p:txBody>
          <a:bodyPr wrap="square" rtlCol="0">
            <a:noAutofit/>
          </a:bodyPr>
          <a:lstStyle/>
          <a:p>
            <a:pPr algn="ctr">
              <a:spcAft>
                <a:spcPts val="1000"/>
              </a:spcAft>
            </a:pPr>
            <a:r>
              <a:rPr lang="en-US" sz="1600" dirty="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p:txBody>
      </p:sp>
      <p:sp>
        <p:nvSpPr>
          <p:cNvPr id="81" name="Text Box 80"/>
          <p:cNvSpPr txBox="1"/>
          <p:nvPr/>
        </p:nvSpPr>
        <p:spPr>
          <a:xfrm>
            <a:off x="2057400" y="4696460"/>
            <a:ext cx="7945755" cy="1864995"/>
          </a:xfrm>
          <a:prstGeom prst="rect">
            <a:avLst/>
          </a:prstGeom>
          <a:noFill/>
        </p:spPr>
        <p:txBody>
          <a:bodyPr wrap="square" rtlCol="0">
            <a:noAutofit/>
          </a:bodyPr>
          <a:lstStyle/>
          <a:p>
            <a:endParaRPr lang="en-US"/>
          </a:p>
        </p:txBody>
      </p:sp>
      <p:sp>
        <p:nvSpPr>
          <p:cNvPr id="39" name="object 4">
            <a:extLst>
              <a:ext uri="{FF2B5EF4-FFF2-40B4-BE49-F238E27FC236}">
                <a16:creationId xmlns:a16="http://schemas.microsoft.com/office/drawing/2014/main" id="{F6E0BC3C-B7AD-47D6-B53A-1D38F220DA57}"/>
              </a:ext>
            </a:extLst>
          </p:cNvPr>
          <p:cNvSpPr>
            <a:spLocks noGrp="1"/>
          </p:cNvSpPr>
          <p:nvPr>
            <p:ph type="title"/>
          </p:nvPr>
        </p:nvSpPr>
        <p:spPr>
          <a:xfrm>
            <a:off x="3129667" y="243108"/>
            <a:ext cx="11811000" cy="751488"/>
          </a:xfrm>
        </p:spPr>
        <p:txBody>
          <a:bodyPr tIns="12700"/>
          <a:lstStyle/>
          <a:p>
            <a:pPr marL="12700" eaLnBrk="1" hangingPunct="1">
              <a:spcBef>
                <a:spcPts val="100"/>
              </a:spcBef>
            </a:pPr>
            <a:r>
              <a:rPr lang="en-US" altLang="en-US" sz="4800" dirty="0">
                <a:solidFill>
                  <a:srgbClr val="C00000"/>
                </a:solidFill>
                <a:latin typeface="Arial" panose="020B0604020202020204" pitchFamily="34" charset="0"/>
                <a:cs typeface="Arial" panose="020B0604020202020204" pitchFamily="34" charset="0"/>
              </a:rPr>
              <a:t>					</a:t>
            </a:r>
            <a:r>
              <a:rPr lang="en-US" altLang="en-US" sz="4800" dirty="0">
                <a:solidFill>
                  <a:srgbClr val="C00000"/>
                </a:solidFill>
                <a:latin typeface="Times New Roman" panose="02020603050405020304" pitchFamily="18" charset="0"/>
                <a:cs typeface="Times New Roman" panose="02020603050405020304" pitchFamily="18" charset="0"/>
              </a:rPr>
              <a:t>Continued..</a:t>
            </a:r>
          </a:p>
        </p:txBody>
      </p:sp>
      <p:sp>
        <p:nvSpPr>
          <p:cNvPr id="8" name="TextBox 7">
            <a:extLst>
              <a:ext uri="{FF2B5EF4-FFF2-40B4-BE49-F238E27FC236}">
                <a16:creationId xmlns:a16="http://schemas.microsoft.com/office/drawing/2014/main" id="{CECEF9E6-FB98-16AB-CA3A-76FEDFAAC190}"/>
              </a:ext>
            </a:extLst>
          </p:cNvPr>
          <p:cNvSpPr txBox="1"/>
          <p:nvPr/>
        </p:nvSpPr>
        <p:spPr>
          <a:xfrm>
            <a:off x="609600" y="2324100"/>
            <a:ext cx="16916400" cy="5185522"/>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heart of Intelligent Rover is Raspberry Pi 4B+ which comes with high RAM which helps in smooth detection of objects. Raspberry Pi was installed with Raspbian Buster. For object detection, OpenCV4 library was installed. All the codes associated with the movement of the rover and camera were implemented on Arduino IDE and was uploaded into Arduino Nano. The images used to train the model were taken from Open Images v6 dataset that offers a wide-range of images of different categories. The images were labelled and annotated by coding referred from GitHub. Finally, the rover was converted to a wireless robotic device by replacing all the wired external power supplies as batteries. The Raspberry Pi was powered using 3A, 5V power bank and the servo and DC motors were powered using </a:t>
            </a:r>
            <a:r>
              <a:rPr lang="en-US" sz="2800">
                <a:latin typeface="Times New Roman" panose="02020603050405020304" pitchFamily="18" charset="0"/>
                <a:cs typeface="Times New Roman" panose="02020603050405020304" pitchFamily="18" charset="0"/>
              </a:rPr>
              <a:t>8 A </a:t>
            </a:r>
            <a:r>
              <a:rPr lang="en-US" sz="2800" dirty="0">
                <a:latin typeface="Times New Roman" panose="02020603050405020304" pitchFamily="18" charset="0"/>
                <a:cs typeface="Times New Roman" panose="02020603050405020304" pitchFamily="18" charset="0"/>
              </a:rPr>
              <a:t>batteries.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80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867028"/>
            <a:ext cx="17297400" cy="276999"/>
          </a:xfrm>
        </p:spPr>
        <p:txBody>
          <a:bodyPr/>
          <a:lstStyle/>
          <a:p>
            <a:r>
              <a:rPr lang="en-US" b="1" dirty="0">
                <a:sym typeface="+mn-ea"/>
              </a:rPr>
              <a:t> DEPT. OF I.S.E.,S.C.E 			Intelligent Rover: An IoT Based Smart Surveillance Robotic Car for Military                                                                          </a:t>
            </a:r>
            <a:r>
              <a:rPr lang="en-US" b="1" dirty="0"/>
              <a:t>Page 7</a:t>
            </a:r>
            <a:endParaRPr lang="en-IN" dirty="0"/>
          </a:p>
        </p:txBody>
      </p:sp>
      <p:cxnSp>
        <p:nvCxnSpPr>
          <p:cNvPr id="4" name="Straight Connector 3"/>
          <p:cNvCxnSpPr/>
          <p:nvPr/>
        </p:nvCxnSpPr>
        <p:spPr>
          <a:xfrm>
            <a:off x="884274" y="1181100"/>
            <a:ext cx="16383000" cy="0"/>
          </a:xfrm>
          <a:prstGeom prst="line">
            <a:avLst/>
          </a:prstGeom>
          <a:ln w="76200">
            <a:solidFill>
              <a:srgbClr val="F62610"/>
            </a:solidFill>
          </a:ln>
        </p:spPr>
        <p:style>
          <a:lnRef idx="1">
            <a:schemeClr val="accent2"/>
          </a:lnRef>
          <a:fillRef idx="0">
            <a:schemeClr val="accent2"/>
          </a:fillRef>
          <a:effectRef idx="0">
            <a:schemeClr val="accent2"/>
          </a:effectRef>
          <a:fontRef idx="minor">
            <a:schemeClr val="tx1"/>
          </a:fontRef>
        </p:style>
      </p:cxnSp>
      <p:sp>
        <p:nvSpPr>
          <p:cNvPr id="2" name="Text Box 1"/>
          <p:cNvSpPr txBox="1"/>
          <p:nvPr/>
        </p:nvSpPr>
        <p:spPr>
          <a:xfrm>
            <a:off x="11405235" y="3390900"/>
            <a:ext cx="2910840" cy="434340"/>
          </a:xfrm>
          <a:prstGeom prst="rect">
            <a:avLst/>
          </a:prstGeom>
          <a:noFill/>
        </p:spPr>
        <p:txBody>
          <a:bodyPr wrap="square" rtlCol="0">
            <a:noAutofit/>
          </a:bodyPr>
          <a:lstStyle/>
          <a:p>
            <a:pPr algn="ctr">
              <a:spcAft>
                <a:spcPts val="1000"/>
              </a:spcAft>
            </a:pPr>
            <a:endParaRPr lang="en-US" sz="1600" dirty="0">
              <a:latin typeface="Times New Roman" panose="02020603050405020304" charset="0"/>
              <a:cs typeface="Times New Roman" panose="02020603050405020304" charset="0"/>
            </a:endParaRPr>
          </a:p>
        </p:txBody>
      </p:sp>
      <p:sp>
        <p:nvSpPr>
          <p:cNvPr id="32" name="Text Box 31"/>
          <p:cNvSpPr txBox="1"/>
          <p:nvPr/>
        </p:nvSpPr>
        <p:spPr>
          <a:xfrm>
            <a:off x="7419975" y="3467100"/>
            <a:ext cx="3390265" cy="295910"/>
          </a:xfrm>
          <a:prstGeom prst="rect">
            <a:avLst/>
          </a:prstGeom>
          <a:noFill/>
        </p:spPr>
        <p:txBody>
          <a:bodyPr wrap="square" rtlCol="0">
            <a:noAutofit/>
          </a:bodyPr>
          <a:lstStyle/>
          <a:p>
            <a:pPr algn="ctr">
              <a:spcAft>
                <a:spcPts val="1000"/>
              </a:spcAft>
            </a:pPr>
            <a:r>
              <a:rPr lang="en-US" sz="1600" dirty="0">
                <a:latin typeface="Times New Roman" panose="02020603050405020304" charset="0"/>
                <a:cs typeface="Times New Roman" panose="02020603050405020304" charset="0"/>
                <a:sym typeface="+mn-ea"/>
              </a:rPr>
              <a:t>.</a:t>
            </a:r>
            <a:endParaRPr lang="en-US" sz="1600" dirty="0">
              <a:latin typeface="Times New Roman" panose="02020603050405020304" charset="0"/>
              <a:cs typeface="Times New Roman" panose="02020603050405020304" charset="0"/>
            </a:endParaRPr>
          </a:p>
        </p:txBody>
      </p:sp>
      <p:sp>
        <p:nvSpPr>
          <p:cNvPr id="58" name="Text Box 57"/>
          <p:cNvSpPr txBox="1"/>
          <p:nvPr/>
        </p:nvSpPr>
        <p:spPr>
          <a:xfrm>
            <a:off x="1066641" y="7734300"/>
            <a:ext cx="15673229" cy="1831975"/>
          </a:xfrm>
          <a:prstGeom prst="rect">
            <a:avLst/>
          </a:prstGeom>
          <a:noFill/>
        </p:spPr>
        <p:txBody>
          <a:bodyPr wrap="square" rtlCol="0">
            <a:noAutofit/>
          </a:bodyPr>
          <a:lstStyle/>
          <a:p>
            <a:pPr algn="just">
              <a:spcBef>
                <a:spcPct val="0"/>
              </a:spcBef>
              <a:buFontTx/>
              <a:buNone/>
            </a:pPr>
            <a:endParaRPr lang="en-US" altLang="en-US" sz="2800" dirty="0">
              <a:latin typeface="Arial" panose="020B0604020202020204" pitchFamily="34" charset="0"/>
            </a:endParaRPr>
          </a:p>
        </p:txBody>
      </p:sp>
      <p:sp>
        <p:nvSpPr>
          <p:cNvPr id="81" name="Text Box 80"/>
          <p:cNvSpPr txBox="1"/>
          <p:nvPr/>
        </p:nvSpPr>
        <p:spPr>
          <a:xfrm>
            <a:off x="2057400" y="4658996"/>
            <a:ext cx="7945755" cy="1864995"/>
          </a:xfrm>
          <a:prstGeom prst="rect">
            <a:avLst/>
          </a:prstGeom>
          <a:noFill/>
        </p:spPr>
        <p:txBody>
          <a:bodyPr wrap="square" rtlCol="0">
            <a:noAutofit/>
          </a:bodyPr>
          <a:lstStyle/>
          <a:p>
            <a:endParaRPr lang="en-US" b="1" dirty="0"/>
          </a:p>
        </p:txBody>
      </p:sp>
      <p:sp>
        <p:nvSpPr>
          <p:cNvPr id="39" name="object 4">
            <a:extLst>
              <a:ext uri="{FF2B5EF4-FFF2-40B4-BE49-F238E27FC236}">
                <a16:creationId xmlns:a16="http://schemas.microsoft.com/office/drawing/2014/main" id="{F6E0BC3C-B7AD-47D6-B53A-1D38F220DA57}"/>
              </a:ext>
            </a:extLst>
          </p:cNvPr>
          <p:cNvSpPr>
            <a:spLocks noGrp="1"/>
          </p:cNvSpPr>
          <p:nvPr>
            <p:ph type="title"/>
          </p:nvPr>
        </p:nvSpPr>
        <p:spPr>
          <a:xfrm>
            <a:off x="3129667" y="148979"/>
            <a:ext cx="11811000" cy="751488"/>
          </a:xfrm>
        </p:spPr>
        <p:txBody>
          <a:bodyPr tIns="12700"/>
          <a:lstStyle/>
          <a:p>
            <a:pPr marL="12700" eaLnBrk="1" hangingPunct="1">
              <a:spcBef>
                <a:spcPts val="100"/>
              </a:spcBef>
            </a:pPr>
            <a:r>
              <a:rPr lang="en-US" altLang="en-US" sz="4800" dirty="0">
                <a:solidFill>
                  <a:srgbClr val="C00000"/>
                </a:solidFill>
                <a:latin typeface="Arial" panose="020B0604020202020204" pitchFamily="34" charset="0"/>
                <a:cs typeface="Arial" panose="020B0604020202020204" pitchFamily="34" charset="0"/>
              </a:rPr>
              <a:t>					</a:t>
            </a:r>
            <a:r>
              <a:rPr lang="en-US" altLang="en-US" sz="4800" dirty="0">
                <a:solidFill>
                  <a:srgbClr val="C00000"/>
                </a:solidFill>
                <a:latin typeface="Times New Roman" panose="02020603050405020304" pitchFamily="18" charset="0"/>
                <a:cs typeface="Times New Roman" panose="02020603050405020304" pitchFamily="18" charset="0"/>
              </a:rPr>
              <a:t>Continued..</a:t>
            </a:r>
          </a:p>
        </p:txBody>
      </p:sp>
      <p:pic>
        <p:nvPicPr>
          <p:cNvPr id="8" name="Picture 7">
            <a:extLst>
              <a:ext uri="{FF2B5EF4-FFF2-40B4-BE49-F238E27FC236}">
                <a16:creationId xmlns:a16="http://schemas.microsoft.com/office/drawing/2014/main" id="{0148EEAE-1E2D-6F9B-F518-40BBC55C2C63}"/>
              </a:ext>
            </a:extLst>
          </p:cNvPr>
          <p:cNvPicPr>
            <a:picLocks noChangeAspect="1"/>
          </p:cNvPicPr>
          <p:nvPr/>
        </p:nvPicPr>
        <p:blipFill rotWithShape="1">
          <a:blip r:embed="rId2"/>
          <a:srcRect t="973"/>
          <a:stretch/>
        </p:blipFill>
        <p:spPr>
          <a:xfrm>
            <a:off x="920191" y="1638300"/>
            <a:ext cx="15966128" cy="6405415"/>
          </a:xfrm>
          <a:prstGeom prst="rect">
            <a:avLst/>
          </a:prstGeom>
          <a:ln>
            <a:noFill/>
          </a:ln>
          <a:effectLst>
            <a:softEdge rad="112500"/>
          </a:effectLst>
        </p:spPr>
      </p:pic>
      <p:sp>
        <p:nvSpPr>
          <p:cNvPr id="9" name="TextBox 8">
            <a:extLst>
              <a:ext uri="{FF2B5EF4-FFF2-40B4-BE49-F238E27FC236}">
                <a16:creationId xmlns:a16="http://schemas.microsoft.com/office/drawing/2014/main" id="{5AE65386-4275-3338-2743-10135D1CA957}"/>
              </a:ext>
            </a:extLst>
          </p:cNvPr>
          <p:cNvSpPr txBox="1"/>
          <p:nvPr/>
        </p:nvSpPr>
        <p:spPr>
          <a:xfrm>
            <a:off x="1066641" y="8043715"/>
            <a:ext cx="15966128"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Fig 2. </a:t>
            </a:r>
            <a:r>
              <a:rPr lang="en-US" sz="2800" b="1" dirty="0">
                <a:latin typeface="Times New Roman" panose="02020603050405020304" pitchFamily="18" charset="0"/>
                <a:cs typeface="Times New Roman" panose="02020603050405020304" pitchFamily="18" charset="0"/>
              </a:rPr>
              <a:t>Webpage to control the Intelligent Rover. The left side shows the detection of gun. The user can switch to person or detection or live stream only section.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TotalTime>
  <Words>2197</Words>
  <Application>Microsoft Office PowerPoint</Application>
  <PresentationFormat>Custom</PresentationFormat>
  <Paragraphs>141</Paragraphs>
  <Slides>17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Calibri</vt:lpstr>
      <vt:lpstr>Monotype Corsiva</vt:lpstr>
      <vt:lpstr>Times New Roman</vt:lpstr>
      <vt:lpstr>Wingdings</vt:lpstr>
      <vt:lpstr>Office Theme</vt:lpstr>
      <vt:lpstr>PowerPoint Presentation</vt:lpstr>
      <vt:lpstr>CONTENTS</vt:lpstr>
      <vt:lpstr>1. ABSTRACT</vt:lpstr>
      <vt:lpstr>2. INTRODUCTION</vt:lpstr>
      <vt:lpstr>3. TECHNICAL BACKGROUND</vt:lpstr>
      <vt:lpstr>Continued..</vt:lpstr>
      <vt:lpstr>     Continued..</vt:lpstr>
      <vt:lpstr>     Continued..</vt:lpstr>
      <vt:lpstr>     Continued..</vt:lpstr>
      <vt:lpstr>     Continued..</vt:lpstr>
      <vt:lpstr>4. MERITS</vt:lpstr>
      <vt:lpstr>PowerPoint Presentation</vt:lpstr>
      <vt:lpstr>PowerPoint Presentation</vt:lpstr>
      <vt:lpstr>7. CONCLUSION</vt:lpstr>
      <vt:lpstr>8. FUTURE ENHANCEMENTS</vt:lpstr>
      <vt:lpstr>9. REFERENCES AND BIBILOGRAPHY</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TEST BY  THE VIDEO INTERVIEW</dc:title>
  <dc:creator>Niveditha Rao</dc:creator>
  <cp:keywords>DAFQ0Ui1B_E,BAERcGiW2zQ</cp:keywords>
  <cp:lastModifiedBy>Suryansh Kumar Srivastava</cp:lastModifiedBy>
  <cp:revision>183</cp:revision>
  <dcterms:created xsi:type="dcterms:W3CDTF">2022-11-03T05:29:00Z</dcterms:created>
  <dcterms:modified xsi:type="dcterms:W3CDTF">2024-04-15T15:31:31Z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2022-11-03T03:30:00Z</vt:filetime>
  </property>
  <property fmtid="{D5CDD505-2E9C-101B-9397-08002B2CF9AE}" pid="3" name="Creator">
    <vt:lpwstr>Canva</vt:lpwstr>
  </property>
  <property fmtid="{D5CDD505-2E9C-101B-9397-08002B2CF9AE}" pid="4" name="LastSaved">
    <vt:filetime>2022-11-04T03:30:00Z</vt:filetime>
  </property>
  <property fmtid="{D5CDD505-2E9C-101B-9397-08002B2CF9AE}" pid="5" name="ICV">
    <vt:lpwstr>6750D44D746B4D82B121A47B542783EF</vt:lpwstr>
  </property>
  <property fmtid="{D5CDD505-2E9C-101B-9397-08002B2CF9AE}" pid="6" name="KSOProductBuildVer">
    <vt:lpwstr>1033-12.2.0.13110</vt:lpwstr>
  </property>
</Properties>
</file>