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56"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794"/>
    <a:srgbClr val="B7448C"/>
    <a:srgbClr val="CF5919"/>
    <a:srgbClr val="DD9108"/>
    <a:srgbClr val="0199B0"/>
    <a:srgbClr val="CE7707"/>
    <a:srgbClr val="AD2312"/>
    <a:srgbClr val="99317F"/>
    <a:srgbClr val="3A3283"/>
    <a:srgbClr val="019A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mh mubin" userId="7cc4f23a990b24f2" providerId="LiveId" clId="{685E014E-0625-4BF1-97AD-D232D53C2D6C}"/>
    <pc:docChg chg="custSel modSld modMainMaster">
      <pc:chgData name="kmh mubin" userId="7cc4f23a990b24f2" providerId="LiveId" clId="{685E014E-0625-4BF1-97AD-D232D53C2D6C}" dt="2019-06-26T16:03:26.027" v="54"/>
      <pc:docMkLst>
        <pc:docMk/>
      </pc:docMkLst>
      <pc:sldChg chg="delSp modSp">
        <pc:chgData name="kmh mubin" userId="7cc4f23a990b24f2" providerId="LiveId" clId="{685E014E-0625-4BF1-97AD-D232D53C2D6C}" dt="2019-06-26T16:03:23.455" v="53"/>
        <pc:sldMkLst>
          <pc:docMk/>
          <pc:sldMk cId="1372066929" sldId="256"/>
        </pc:sldMkLst>
        <pc:spChg chg="mod">
          <ac:chgData name="kmh mubin" userId="7cc4f23a990b24f2" providerId="LiveId" clId="{685E014E-0625-4BF1-97AD-D232D53C2D6C}" dt="2019-06-26T16:03:23.455" v="53"/>
          <ac:spMkLst>
            <pc:docMk/>
            <pc:sldMk cId="1372066929" sldId="256"/>
            <ac:spMk id="6" creationId="{F3859FED-D58A-4CAD-8B11-1F26FDAEF3E6}"/>
          </ac:spMkLst>
        </pc:spChg>
        <pc:spChg chg="del">
          <ac:chgData name="kmh mubin" userId="7cc4f23a990b24f2" providerId="LiveId" clId="{685E014E-0625-4BF1-97AD-D232D53C2D6C}" dt="2019-06-26T16:02:47.780" v="52" actId="478"/>
          <ac:spMkLst>
            <pc:docMk/>
            <pc:sldMk cId="1372066929" sldId="256"/>
            <ac:spMk id="58" creationId="{6B388D49-0602-4229-BBAF-7D260F3A2DE8}"/>
          </ac:spMkLst>
        </pc:spChg>
        <pc:spChg chg="mod">
          <ac:chgData name="kmh mubin" userId="7cc4f23a990b24f2" providerId="LiveId" clId="{685E014E-0625-4BF1-97AD-D232D53C2D6C}" dt="2019-06-26T16:02:44.260" v="51" actId="20577"/>
          <ac:spMkLst>
            <pc:docMk/>
            <pc:sldMk cId="1372066929" sldId="256"/>
            <ac:spMk id="59" creationId="{99AE958B-7E23-4F9A-9336-1FE38F53B5F5}"/>
          </ac:spMkLst>
        </pc:spChg>
        <pc:spChg chg="mod">
          <ac:chgData name="kmh mubin" userId="7cc4f23a990b24f2" providerId="LiveId" clId="{685E014E-0625-4BF1-97AD-D232D53C2D6C}" dt="2019-06-26T16:02:39.692" v="43" actId="20577"/>
          <ac:spMkLst>
            <pc:docMk/>
            <pc:sldMk cId="1372066929" sldId="256"/>
            <ac:spMk id="60" creationId="{C71D0F1C-308F-44B7-AF62-F41E2F4CFFCE}"/>
          </ac:spMkLst>
        </pc:spChg>
        <pc:spChg chg="mod">
          <ac:chgData name="kmh mubin" userId="7cc4f23a990b24f2" providerId="LiveId" clId="{685E014E-0625-4BF1-97AD-D232D53C2D6C}" dt="2019-06-26T16:02:35.899" v="35" actId="20577"/>
          <ac:spMkLst>
            <pc:docMk/>
            <pc:sldMk cId="1372066929" sldId="256"/>
            <ac:spMk id="61" creationId="{446146C3-CA5A-40A9-A31F-6F2227D2D590}"/>
          </ac:spMkLst>
        </pc:spChg>
        <pc:spChg chg="mod">
          <ac:chgData name="kmh mubin" userId="7cc4f23a990b24f2" providerId="LiveId" clId="{685E014E-0625-4BF1-97AD-D232D53C2D6C}" dt="2019-06-26T16:02:32.347" v="28" actId="20577"/>
          <ac:spMkLst>
            <pc:docMk/>
            <pc:sldMk cId="1372066929" sldId="256"/>
            <ac:spMk id="62" creationId="{B2616131-8A9C-48CA-AE32-750EE0CBBE6F}"/>
          </ac:spMkLst>
        </pc:spChg>
        <pc:spChg chg="mod">
          <ac:chgData name="kmh mubin" userId="7cc4f23a990b24f2" providerId="LiveId" clId="{685E014E-0625-4BF1-97AD-D232D53C2D6C}" dt="2019-06-26T16:01:52.832" v="16" actId="1076"/>
          <ac:spMkLst>
            <pc:docMk/>
            <pc:sldMk cId="1372066929" sldId="256"/>
            <ac:spMk id="84" creationId="{D1567C16-B3E5-4855-BEC7-3C045A340373}"/>
          </ac:spMkLst>
        </pc:spChg>
        <pc:spChg chg="mod">
          <ac:chgData name="kmh mubin" userId="7cc4f23a990b24f2" providerId="LiveId" clId="{685E014E-0625-4BF1-97AD-D232D53C2D6C}" dt="2019-06-26T16:01:57.440" v="17" actId="1076"/>
          <ac:spMkLst>
            <pc:docMk/>
            <pc:sldMk cId="1372066929" sldId="256"/>
            <ac:spMk id="85" creationId="{C41C6FF8-1716-4F53-A940-4E591B491D33}"/>
          </ac:spMkLst>
        </pc:spChg>
        <pc:spChg chg="mod">
          <ac:chgData name="kmh mubin" userId="7cc4f23a990b24f2" providerId="LiveId" clId="{685E014E-0625-4BF1-97AD-D232D53C2D6C}" dt="2019-06-26T16:02:06.825" v="18" actId="1076"/>
          <ac:spMkLst>
            <pc:docMk/>
            <pc:sldMk cId="1372066929" sldId="256"/>
            <ac:spMk id="86" creationId="{97F79AC0-2BA3-4396-ACBE-EAEEE0DA7C8C}"/>
          </ac:spMkLst>
        </pc:spChg>
        <pc:spChg chg="mod">
          <ac:chgData name="kmh mubin" userId="7cc4f23a990b24f2" providerId="LiveId" clId="{685E014E-0625-4BF1-97AD-D232D53C2D6C}" dt="2019-06-26T16:02:11.137" v="19" actId="1076"/>
          <ac:spMkLst>
            <pc:docMk/>
            <pc:sldMk cId="1372066929" sldId="256"/>
            <ac:spMk id="87" creationId="{03CED627-21BB-4823-950B-BB7EE290B2FE}"/>
          </ac:spMkLst>
        </pc:spChg>
        <pc:spChg chg="mod">
          <ac:chgData name="kmh mubin" userId="7cc4f23a990b24f2" providerId="LiveId" clId="{685E014E-0625-4BF1-97AD-D232D53C2D6C}" dt="2019-06-26T16:02:17.529" v="20" actId="1076"/>
          <ac:spMkLst>
            <pc:docMk/>
            <pc:sldMk cId="1372066929" sldId="256"/>
            <ac:spMk id="88" creationId="{781E89B6-7221-4A1B-A217-2818F7275D58}"/>
          </ac:spMkLst>
        </pc:spChg>
      </pc:sldChg>
      <pc:sldChg chg="modSp setBg">
        <pc:chgData name="kmh mubin" userId="7cc4f23a990b24f2" providerId="LiveId" clId="{685E014E-0625-4BF1-97AD-D232D53C2D6C}" dt="2019-06-26T16:03:26.027" v="54"/>
        <pc:sldMkLst>
          <pc:docMk/>
          <pc:sldMk cId="3644836610" sldId="258"/>
        </pc:sldMkLst>
        <pc:spChg chg="mod">
          <ac:chgData name="kmh mubin" userId="7cc4f23a990b24f2" providerId="LiveId" clId="{685E014E-0625-4BF1-97AD-D232D53C2D6C}" dt="2019-06-26T16:00:51.547" v="14" actId="122"/>
          <ac:spMkLst>
            <pc:docMk/>
            <pc:sldMk cId="3644836610" sldId="258"/>
            <ac:spMk id="2" creationId="{134E1ACE-3EEC-4911-9DD7-F981735749BF}"/>
          </ac:spMkLst>
        </pc:spChg>
        <pc:spChg chg="mod">
          <ac:chgData name="kmh mubin" userId="7cc4f23a990b24f2" providerId="LiveId" clId="{685E014E-0625-4BF1-97AD-D232D53C2D6C}" dt="2019-06-26T16:01:00.063" v="15" actId="207"/>
          <ac:spMkLst>
            <pc:docMk/>
            <pc:sldMk cId="3644836610" sldId="258"/>
            <ac:spMk id="3" creationId="{2BAA7EFF-0D34-407B-82B6-BCF919FAF489}"/>
          </ac:spMkLst>
        </pc:spChg>
      </pc:sldChg>
      <pc:sldChg chg="modSp">
        <pc:chgData name="kmh mubin" userId="7cc4f23a990b24f2" providerId="LiveId" clId="{685E014E-0625-4BF1-97AD-D232D53C2D6C}" dt="2019-06-26T16:00:14.337" v="3" actId="27636"/>
        <pc:sldMkLst>
          <pc:docMk/>
          <pc:sldMk cId="2529742606" sldId="259"/>
        </pc:sldMkLst>
        <pc:spChg chg="mod">
          <ac:chgData name="kmh mubin" userId="7cc4f23a990b24f2" providerId="LiveId" clId="{685E014E-0625-4BF1-97AD-D232D53C2D6C}" dt="2019-06-26T16:00:14.337" v="3" actId="27636"/>
          <ac:spMkLst>
            <pc:docMk/>
            <pc:sldMk cId="2529742606" sldId="259"/>
            <ac:spMk id="3" creationId="{C0DC7A03-019B-4504-BCEA-9CD727B58BCE}"/>
          </ac:spMkLst>
        </pc:spChg>
      </pc:sldChg>
      <pc:sldChg chg="modSp">
        <pc:chgData name="kmh mubin" userId="7cc4f23a990b24f2" providerId="LiveId" clId="{685E014E-0625-4BF1-97AD-D232D53C2D6C}" dt="2019-06-26T16:00:14.344" v="4" actId="27636"/>
        <pc:sldMkLst>
          <pc:docMk/>
          <pc:sldMk cId="2975724968" sldId="260"/>
        </pc:sldMkLst>
        <pc:spChg chg="mod">
          <ac:chgData name="kmh mubin" userId="7cc4f23a990b24f2" providerId="LiveId" clId="{685E014E-0625-4BF1-97AD-D232D53C2D6C}" dt="2019-06-26T16:00:14.344" v="4" actId="27636"/>
          <ac:spMkLst>
            <pc:docMk/>
            <pc:sldMk cId="2975724968" sldId="260"/>
            <ac:spMk id="3" creationId="{6DED4DCF-DB08-4EC3-85B3-B1ADDE746722}"/>
          </ac:spMkLst>
        </pc:spChg>
      </pc:sldChg>
      <pc:sldChg chg="modSp">
        <pc:chgData name="kmh mubin" userId="7cc4f23a990b24f2" providerId="LiveId" clId="{685E014E-0625-4BF1-97AD-D232D53C2D6C}" dt="2019-06-26T16:00:14.354" v="5" actId="27636"/>
        <pc:sldMkLst>
          <pc:docMk/>
          <pc:sldMk cId="3114292750" sldId="261"/>
        </pc:sldMkLst>
        <pc:spChg chg="mod">
          <ac:chgData name="kmh mubin" userId="7cc4f23a990b24f2" providerId="LiveId" clId="{685E014E-0625-4BF1-97AD-D232D53C2D6C}" dt="2019-06-26T16:00:14.354" v="5" actId="27636"/>
          <ac:spMkLst>
            <pc:docMk/>
            <pc:sldMk cId="3114292750" sldId="261"/>
            <ac:spMk id="3" creationId="{D3859231-CA23-4212-95C5-F017CDB8792B}"/>
          </ac:spMkLst>
        </pc:spChg>
      </pc:sldChg>
      <pc:sldChg chg="modSp">
        <pc:chgData name="kmh mubin" userId="7cc4f23a990b24f2" providerId="LiveId" clId="{685E014E-0625-4BF1-97AD-D232D53C2D6C}" dt="2019-06-26T15:59:48.768" v="1" actId="20577"/>
        <pc:sldMkLst>
          <pc:docMk/>
          <pc:sldMk cId="274141480" sldId="262"/>
        </pc:sldMkLst>
        <pc:spChg chg="mod">
          <ac:chgData name="kmh mubin" userId="7cc4f23a990b24f2" providerId="LiveId" clId="{685E014E-0625-4BF1-97AD-D232D53C2D6C}" dt="2019-06-26T15:59:48.768" v="1" actId="20577"/>
          <ac:spMkLst>
            <pc:docMk/>
            <pc:sldMk cId="274141480" sldId="262"/>
            <ac:spMk id="3" creationId="{84B2F2FD-DBE4-446B-8B98-A9756B3207F4}"/>
          </ac:spMkLst>
        </pc:spChg>
      </pc:sldChg>
      <pc:sldMasterChg chg="setBg modSldLayout">
        <pc:chgData name="kmh mubin" userId="7cc4f23a990b24f2" providerId="LiveId" clId="{685E014E-0625-4BF1-97AD-D232D53C2D6C}" dt="2019-06-26T16:03:26.027" v="54"/>
        <pc:sldMasterMkLst>
          <pc:docMk/>
          <pc:sldMasterMk cId="1360486143" sldId="2147483660"/>
        </pc:sldMasterMkLst>
        <pc:sldLayoutChg chg="setBg">
          <pc:chgData name="kmh mubin" userId="7cc4f23a990b24f2" providerId="LiveId" clId="{685E014E-0625-4BF1-97AD-D232D53C2D6C}" dt="2019-06-26T16:03:26.027" v="54"/>
          <pc:sldLayoutMkLst>
            <pc:docMk/>
            <pc:sldMasterMk cId="1360486143" sldId="2147483660"/>
            <pc:sldLayoutMk cId="91625519" sldId="2147483661"/>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916255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1757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25955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579888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141118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995897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783385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8892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2698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5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766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4F142-1608-49E7-A375-8454AFC89D99}" type="datetimeFigureOut">
              <a:rPr lang="en-IN" smtClean="0"/>
              <a:t>27-05-2022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89077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4F142-1608-49E7-A375-8454AFC89D99}" type="datetimeFigureOut">
              <a:rPr lang="en-IN" smtClean="0"/>
              <a:t>27-05-2022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56794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4F142-1608-49E7-A375-8454AFC89D99}" type="datetimeFigureOut">
              <a:rPr lang="en-IN" smtClean="0"/>
              <a:t>27-05-2022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01952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484F142-1608-49E7-A375-8454AFC89D99}" type="datetimeFigureOut">
              <a:rPr lang="en-IN" smtClean="0"/>
              <a:t>27-05-2022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8301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0616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3193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84F142-1608-49E7-A375-8454AFC89D99}" type="datetimeFigureOut">
              <a:rPr lang="en-IN" smtClean="0"/>
              <a:t>27-05-2022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C5E8BC-2EC5-4485-ADD5-C2EEA3FB2251}" type="slidenum">
              <a:rPr lang="en-IN" smtClean="0"/>
              <a:t>‹#›</a:t>
            </a:fld>
            <a:endParaRPr lang="en-IN"/>
          </a:p>
        </p:txBody>
      </p:sp>
    </p:spTree>
    <p:extLst>
      <p:ext uri="{BB962C8B-B14F-4D97-AF65-F5344CB8AC3E}">
        <p14:creationId xmlns:p14="http://schemas.microsoft.com/office/powerpoint/2010/main" val="13604861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png"/><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1ACE-3EEC-4911-9DD7-F981735749BF}"/>
              </a:ext>
            </a:extLst>
          </p:cNvPr>
          <p:cNvSpPr>
            <a:spLocks noGrp="1"/>
          </p:cNvSpPr>
          <p:nvPr>
            <p:ph type="ctrTitle"/>
          </p:nvPr>
        </p:nvSpPr>
        <p:spPr>
          <a:xfrm>
            <a:off x="463296" y="926591"/>
            <a:ext cx="10587101" cy="2032675"/>
          </a:xfrm>
        </p:spPr>
        <p:txBody>
          <a:bodyPr/>
          <a:lstStyle/>
          <a:p>
            <a:pPr algn="ctr"/>
            <a:r>
              <a:rPr lang="en-US" dirty="0"/>
              <a:t>Human Face Recognition Attendance System</a:t>
            </a:r>
          </a:p>
        </p:txBody>
      </p:sp>
      <p:sp>
        <p:nvSpPr>
          <p:cNvPr id="3" name="Subtitle 2">
            <a:extLst>
              <a:ext uri="{FF2B5EF4-FFF2-40B4-BE49-F238E27FC236}">
                <a16:creationId xmlns:a16="http://schemas.microsoft.com/office/drawing/2014/main" id="{2BAA7EFF-0D34-407B-82B6-BCF919FAF489}"/>
              </a:ext>
            </a:extLst>
          </p:cNvPr>
          <p:cNvSpPr>
            <a:spLocks noGrp="1"/>
          </p:cNvSpPr>
          <p:nvPr>
            <p:ph type="subTitle" idx="1"/>
          </p:nvPr>
        </p:nvSpPr>
        <p:spPr>
          <a:xfrm>
            <a:off x="987972" y="4079875"/>
            <a:ext cx="7462345" cy="1655762"/>
          </a:xfrm>
        </p:spPr>
        <p:txBody>
          <a:bodyPr>
            <a:normAutofit/>
          </a:bodyPr>
          <a:lstStyle/>
          <a:p>
            <a:r>
              <a:rPr lang="en-US" dirty="0"/>
              <a:t>By</a:t>
            </a:r>
          </a:p>
          <a:p>
            <a:r>
              <a:rPr lang="en-US" dirty="0"/>
              <a:t>SURYANSH GUPTA</a:t>
            </a:r>
          </a:p>
        </p:txBody>
      </p:sp>
    </p:spTree>
    <p:extLst>
      <p:ext uri="{BB962C8B-B14F-4D97-AF65-F5344CB8AC3E}">
        <p14:creationId xmlns:p14="http://schemas.microsoft.com/office/powerpoint/2010/main" val="3644836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1098-AAEF-46E3-9257-AF3A2913C51E}"/>
              </a:ext>
            </a:extLst>
          </p:cNvPr>
          <p:cNvSpPr>
            <a:spLocks noGrp="1"/>
          </p:cNvSpPr>
          <p:nvPr>
            <p:ph type="title"/>
          </p:nvPr>
        </p:nvSpPr>
        <p:spPr/>
        <p:txBody>
          <a:bodyPr/>
          <a:lstStyle/>
          <a:p>
            <a:r>
              <a:rPr lang="en-US" dirty="0"/>
              <a:t>What Is Face Detection?</a:t>
            </a:r>
          </a:p>
        </p:txBody>
      </p:sp>
      <p:sp>
        <p:nvSpPr>
          <p:cNvPr id="3" name="Content Placeholder 2">
            <a:extLst>
              <a:ext uri="{FF2B5EF4-FFF2-40B4-BE49-F238E27FC236}">
                <a16:creationId xmlns:a16="http://schemas.microsoft.com/office/drawing/2014/main" id="{C0DC7A03-019B-4504-BCEA-9CD727B58BCE}"/>
              </a:ext>
            </a:extLst>
          </p:cNvPr>
          <p:cNvSpPr>
            <a:spLocks noGrp="1"/>
          </p:cNvSpPr>
          <p:nvPr>
            <p:ph idx="1"/>
          </p:nvPr>
        </p:nvSpPr>
        <p:spPr/>
        <p:txBody>
          <a:bodyPr>
            <a:normAutofit fontScale="92500" lnSpcReduction="10000"/>
          </a:bodyPr>
          <a:lstStyle/>
          <a:p>
            <a:r>
              <a:rPr lang="en-US" dirty="0"/>
              <a:t>Face detection is a type of computer vision technology that is able to identify people’s faces within digital images. This is very easy for humans, but computers need precise instructions. The images might contain many objects that aren’t human faces, like buildings, cars, animals, and so on.</a:t>
            </a:r>
          </a:p>
          <a:p>
            <a:r>
              <a:rPr lang="en-US" dirty="0"/>
              <a:t>It is distinct from other computer vision technologies that involve human faces, like facial recognition, analysis, and tracking.</a:t>
            </a:r>
          </a:p>
          <a:p>
            <a:r>
              <a:rPr lang="en-US" dirty="0"/>
              <a:t>Facial recognition involves identifying the face in the image as belonging to person X and not person Y. It is often used for biometric purposes, like unlocking your smartphone.</a:t>
            </a:r>
          </a:p>
          <a:p>
            <a:r>
              <a:rPr lang="en-US" dirty="0"/>
              <a:t>Facial analysis tries to understand something about people from their facial features, like determining their age, gender, or the emotion they are displaying.</a:t>
            </a:r>
          </a:p>
          <a:p>
            <a:r>
              <a:rPr lang="en-US" dirty="0"/>
              <a:t>Facial tracking is mostly present in video analysis and tries to follow a face and its features (eyes, nose, and lips) from frame to frame. The most popular applications are various filters available in mobile apps like Snapchat.</a:t>
            </a:r>
          </a:p>
        </p:txBody>
      </p:sp>
    </p:spTree>
    <p:extLst>
      <p:ext uri="{BB962C8B-B14F-4D97-AF65-F5344CB8AC3E}">
        <p14:creationId xmlns:p14="http://schemas.microsoft.com/office/powerpoint/2010/main" val="252974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2ACD-09CF-41A0-96A5-484443D49803}"/>
              </a:ext>
            </a:extLst>
          </p:cNvPr>
          <p:cNvSpPr>
            <a:spLocks noGrp="1"/>
          </p:cNvSpPr>
          <p:nvPr>
            <p:ph type="title"/>
          </p:nvPr>
        </p:nvSpPr>
        <p:spPr/>
        <p:txBody>
          <a:bodyPr/>
          <a:lstStyle/>
          <a:p>
            <a:r>
              <a:rPr lang="en-US" dirty="0"/>
              <a:t>How Do Computers “See” Images?</a:t>
            </a:r>
          </a:p>
        </p:txBody>
      </p:sp>
      <p:sp>
        <p:nvSpPr>
          <p:cNvPr id="3" name="Content Placeholder 2">
            <a:extLst>
              <a:ext uri="{FF2B5EF4-FFF2-40B4-BE49-F238E27FC236}">
                <a16:creationId xmlns:a16="http://schemas.microsoft.com/office/drawing/2014/main" id="{6DED4DCF-DB08-4EC3-85B3-B1ADDE746722}"/>
              </a:ext>
            </a:extLst>
          </p:cNvPr>
          <p:cNvSpPr>
            <a:spLocks noGrp="1"/>
          </p:cNvSpPr>
          <p:nvPr>
            <p:ph idx="1"/>
          </p:nvPr>
        </p:nvSpPr>
        <p:spPr/>
        <p:txBody>
          <a:bodyPr>
            <a:normAutofit/>
          </a:bodyPr>
          <a:lstStyle/>
          <a:p>
            <a:pPr marL="457200" lvl="1" indent="0">
              <a:buNone/>
            </a:pPr>
            <a:r>
              <a:rPr lang="en-US" dirty="0"/>
              <a:t>The smallest element of an image is called a pixel, or a picture element. It is basically a dot in the picture. An image contains multiple pixels arranged in rows and columns.</a:t>
            </a:r>
          </a:p>
          <a:p>
            <a:pPr marL="457200" lvl="1" indent="0">
              <a:buNone/>
            </a:pPr>
            <a:r>
              <a:rPr lang="en-US" dirty="0"/>
              <a:t>You will often see the number of rows and columns expressed as the image resolution. For example, an Ultra HD TV has the resolution of 3840x2160, meaning it is 3840 pixels wide and 2160 pixels high.</a:t>
            </a:r>
          </a:p>
          <a:p>
            <a:pPr marL="457200" lvl="1" indent="0">
              <a:buNone/>
            </a:pPr>
            <a:r>
              <a:rPr lang="en-US" dirty="0"/>
              <a:t>But a computer does not understand pixels as dots of color. It only understands numbers. To convert colors to numbers, the computer uses various color models.</a:t>
            </a:r>
          </a:p>
          <a:p>
            <a:pPr marL="457200" lvl="1" indent="0">
              <a:buNone/>
            </a:pPr>
            <a:r>
              <a:rPr lang="en-US" dirty="0"/>
              <a:t>In color images, pixels are often represented in the RGB color model. RGB stands for Red Green Blue. Each pixel is a mix of those three colors. RGB is great at modeling all the colors humans perceive by combining various amounts of red, green, and blue.</a:t>
            </a:r>
          </a:p>
          <a:p>
            <a:pPr marL="0" indent="0">
              <a:buNone/>
            </a:pPr>
            <a:endParaRPr lang="en-US" dirty="0"/>
          </a:p>
        </p:txBody>
      </p:sp>
    </p:spTree>
    <p:extLst>
      <p:ext uri="{BB962C8B-B14F-4D97-AF65-F5344CB8AC3E}">
        <p14:creationId xmlns:p14="http://schemas.microsoft.com/office/powerpoint/2010/main" val="297572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1146-D6AB-4061-9668-6077FCE2910B}"/>
              </a:ext>
            </a:extLst>
          </p:cNvPr>
          <p:cNvSpPr>
            <a:spLocks noGrp="1"/>
          </p:cNvSpPr>
          <p:nvPr>
            <p:ph type="title"/>
          </p:nvPr>
        </p:nvSpPr>
        <p:spPr/>
        <p:txBody>
          <a:bodyPr/>
          <a:lstStyle/>
          <a:p>
            <a:r>
              <a:rPr lang="en-US" dirty="0"/>
              <a:t>How Do Computers “See” Images?</a:t>
            </a:r>
          </a:p>
        </p:txBody>
      </p:sp>
      <p:sp>
        <p:nvSpPr>
          <p:cNvPr id="3" name="Content Placeholder 2">
            <a:extLst>
              <a:ext uri="{FF2B5EF4-FFF2-40B4-BE49-F238E27FC236}">
                <a16:creationId xmlns:a16="http://schemas.microsoft.com/office/drawing/2014/main" id="{D3859231-CA23-4212-95C5-F017CDB8792B}"/>
              </a:ext>
            </a:extLst>
          </p:cNvPr>
          <p:cNvSpPr>
            <a:spLocks noGrp="1"/>
          </p:cNvSpPr>
          <p:nvPr>
            <p:ph idx="1"/>
          </p:nvPr>
        </p:nvSpPr>
        <p:spPr/>
        <p:txBody>
          <a:bodyPr>
            <a:normAutofit fontScale="77500" lnSpcReduction="20000"/>
          </a:bodyPr>
          <a:lstStyle/>
          <a:p>
            <a:pPr marL="0" indent="0">
              <a:buNone/>
            </a:pPr>
            <a:r>
              <a:rPr lang="en-US" sz="2600" dirty="0"/>
              <a:t>Since a computer only understand numbers, every pixel is represented by three numbers, corresponding to the amounts of red, green, and blue present in that pixel. </a:t>
            </a:r>
          </a:p>
          <a:p>
            <a:pPr marL="0" indent="0">
              <a:buNone/>
            </a:pPr>
            <a:r>
              <a:rPr lang="en-US" sz="2600" dirty="0"/>
              <a:t>In grayscale (black and white) images, each pixel is a single number, representing the amount of light, or intensity, it carries. In many applications, the range of intensities is from 0 (black) to 255 (white). Everything between 0 and 255 is various shades of gray.</a:t>
            </a:r>
          </a:p>
          <a:p>
            <a:pPr marL="0" indent="0">
              <a:buNone/>
            </a:pPr>
            <a:r>
              <a:rPr lang="en-US" sz="2600" dirty="0"/>
              <a:t>If each grayscale pixel is a number, an image is nothing more than a matrix (or table) of numbers:</a:t>
            </a:r>
          </a:p>
          <a:p>
            <a:pPr marL="0" indent="0">
              <a:buNone/>
            </a:pPr>
            <a:endParaRPr lang="en-US" sz="2600" dirty="0"/>
          </a:p>
          <a:p>
            <a:pPr marL="0" indent="0">
              <a:buNone/>
            </a:pPr>
            <a:endParaRPr lang="en-US" dirty="0"/>
          </a:p>
          <a:p>
            <a:pPr marL="0" indent="0">
              <a:buNone/>
            </a:pPr>
            <a:endParaRPr lang="en-US" sz="2400" dirty="0"/>
          </a:p>
          <a:p>
            <a:pPr marL="0" indent="0">
              <a:buNone/>
            </a:pPr>
            <a:r>
              <a:rPr lang="en-US" sz="2400" dirty="0"/>
              <a:t>In color images, there are three such matrices representing the red, green, and blue channels.</a:t>
            </a:r>
          </a:p>
          <a:p>
            <a:pPr marL="0" indent="0">
              <a:buNone/>
            </a:pPr>
            <a:endParaRPr lang="en-US" dirty="0"/>
          </a:p>
        </p:txBody>
      </p:sp>
      <p:pic>
        <p:nvPicPr>
          <p:cNvPr id="4" name="Picture 3">
            <a:extLst>
              <a:ext uri="{FF2B5EF4-FFF2-40B4-BE49-F238E27FC236}">
                <a16:creationId xmlns:a16="http://schemas.microsoft.com/office/drawing/2014/main" id="{1E6B4F92-6414-4C5F-9D27-72C1ECB9EC15}"/>
              </a:ext>
            </a:extLst>
          </p:cNvPr>
          <p:cNvPicPr>
            <a:picLocks noChangeAspect="1"/>
          </p:cNvPicPr>
          <p:nvPr/>
        </p:nvPicPr>
        <p:blipFill>
          <a:blip r:embed="rId2"/>
          <a:stretch>
            <a:fillRect/>
          </a:stretch>
        </p:blipFill>
        <p:spPr>
          <a:xfrm>
            <a:off x="3685880" y="4198324"/>
            <a:ext cx="2960017" cy="948711"/>
          </a:xfrm>
          <a:prstGeom prst="rect">
            <a:avLst/>
          </a:prstGeom>
        </p:spPr>
      </p:pic>
    </p:spTree>
    <p:extLst>
      <p:ext uri="{BB962C8B-B14F-4D97-AF65-F5344CB8AC3E}">
        <p14:creationId xmlns:p14="http://schemas.microsoft.com/office/powerpoint/2010/main" val="3114292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BAD8-1F96-4787-BE55-86E4CD991C65}"/>
              </a:ext>
            </a:extLst>
          </p:cNvPr>
          <p:cNvSpPr>
            <a:spLocks noGrp="1"/>
          </p:cNvSpPr>
          <p:nvPr>
            <p:ph type="title"/>
          </p:nvPr>
        </p:nvSpPr>
        <p:spPr/>
        <p:txBody>
          <a:bodyPr/>
          <a:lstStyle/>
          <a:p>
            <a:r>
              <a:rPr lang="en-US" dirty="0"/>
              <a:t>What Are Features?</a:t>
            </a:r>
          </a:p>
        </p:txBody>
      </p:sp>
      <p:sp>
        <p:nvSpPr>
          <p:cNvPr id="3" name="Content Placeholder 2">
            <a:extLst>
              <a:ext uri="{FF2B5EF4-FFF2-40B4-BE49-F238E27FC236}">
                <a16:creationId xmlns:a16="http://schemas.microsoft.com/office/drawing/2014/main" id="{84B2F2FD-DBE4-446B-8B98-A9756B3207F4}"/>
              </a:ext>
            </a:extLst>
          </p:cNvPr>
          <p:cNvSpPr>
            <a:spLocks noGrp="1"/>
          </p:cNvSpPr>
          <p:nvPr>
            <p:ph idx="1"/>
          </p:nvPr>
        </p:nvSpPr>
        <p:spPr/>
        <p:txBody>
          <a:bodyPr/>
          <a:lstStyle/>
          <a:p>
            <a:r>
              <a:rPr lang="en-US" dirty="0"/>
              <a:t>A feature is a piece of information in an image that is relevant to solving a certain problem. It could be something as simple as a single pixel value, or more complex like edges, corners, and shapes. You can combine multiple simple features into a complex feature.</a:t>
            </a:r>
          </a:p>
          <a:p>
            <a:r>
              <a:rPr lang="en-US" dirty="0"/>
              <a:t>Applying certain operations to an image produces information that could be considered features as well. Computer vision and image processing have a large collection of useful features and feature extracting operations.</a:t>
            </a:r>
          </a:p>
          <a:p>
            <a:r>
              <a:rPr lang="en-US" dirty="0"/>
              <a:t>Basically, any inherent or derived property of an image could be used as a feature to solve tasks.</a:t>
            </a:r>
          </a:p>
        </p:txBody>
      </p:sp>
    </p:spTree>
    <p:extLst>
      <p:ext uri="{BB962C8B-B14F-4D97-AF65-F5344CB8AC3E}">
        <p14:creationId xmlns:p14="http://schemas.microsoft.com/office/powerpoint/2010/main" val="27414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470674B-4F13-4F83-94F9-0AB069DDD92A}"/>
              </a:ext>
            </a:extLst>
          </p:cNvPr>
          <p:cNvSpPr/>
          <p:nvPr/>
        </p:nvSpPr>
        <p:spPr>
          <a:xfrm>
            <a:off x="0" y="0"/>
            <a:ext cx="12192000" cy="399142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876C247-B211-4AAE-81F3-72E1847B4760}"/>
              </a:ext>
            </a:extLst>
          </p:cNvPr>
          <p:cNvSpPr/>
          <p:nvPr/>
        </p:nvSpPr>
        <p:spPr>
          <a:xfrm>
            <a:off x="0" y="0"/>
            <a:ext cx="12192000" cy="3991429"/>
          </a:xfrm>
          <a:prstGeom prst="rect">
            <a:avLst/>
          </a:prstGeom>
          <a:solidFill>
            <a:srgbClr val="7030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3859FED-D58A-4CAD-8B11-1F26FDAEF3E6}"/>
              </a:ext>
            </a:extLst>
          </p:cNvPr>
          <p:cNvSpPr/>
          <p:nvPr/>
        </p:nvSpPr>
        <p:spPr>
          <a:xfrm>
            <a:off x="0" y="3991429"/>
            <a:ext cx="12192000" cy="2866571"/>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6" name="Picture 45">
            <a:extLst>
              <a:ext uri="{FF2B5EF4-FFF2-40B4-BE49-F238E27FC236}">
                <a16:creationId xmlns:a16="http://schemas.microsoft.com/office/drawing/2014/main" id="{86B1E74C-EF64-460C-8182-52C85FC619B1}"/>
              </a:ext>
            </a:extLst>
          </p:cNvPr>
          <p:cNvPicPr>
            <a:picLocks noChangeAspect="1"/>
          </p:cNvPicPr>
          <p:nvPr/>
        </p:nvPicPr>
        <p:blipFill rotWithShape="1">
          <a:blip r:embed="rId3"/>
          <a:srcRect t="50222" b="40550"/>
          <a:stretch/>
        </p:blipFill>
        <p:spPr>
          <a:xfrm>
            <a:off x="3028532" y="4703048"/>
            <a:ext cx="6622993" cy="1199198"/>
          </a:xfrm>
          <a:prstGeom prst="rect">
            <a:avLst/>
          </a:prstGeom>
        </p:spPr>
      </p:pic>
      <p:grpSp>
        <p:nvGrpSpPr>
          <p:cNvPr id="83" name="Group 82">
            <a:extLst>
              <a:ext uri="{FF2B5EF4-FFF2-40B4-BE49-F238E27FC236}">
                <a16:creationId xmlns:a16="http://schemas.microsoft.com/office/drawing/2014/main" id="{6026CE49-4723-4841-98DA-2D066C277332}"/>
              </a:ext>
            </a:extLst>
          </p:cNvPr>
          <p:cNvGrpSpPr/>
          <p:nvPr/>
        </p:nvGrpSpPr>
        <p:grpSpPr>
          <a:xfrm>
            <a:off x="2540475" y="414082"/>
            <a:ext cx="7100675" cy="4729428"/>
            <a:chOff x="3030868" y="173452"/>
            <a:chExt cx="5918048" cy="4729428"/>
          </a:xfrm>
        </p:grpSpPr>
        <p:grpSp>
          <p:nvGrpSpPr>
            <p:cNvPr id="77" name="Group 76">
              <a:extLst>
                <a:ext uri="{FF2B5EF4-FFF2-40B4-BE49-F238E27FC236}">
                  <a16:creationId xmlns:a16="http://schemas.microsoft.com/office/drawing/2014/main" id="{A293CF98-0EFC-473F-B988-461986E1A1AB}"/>
                </a:ext>
              </a:extLst>
            </p:cNvPr>
            <p:cNvGrpSpPr/>
            <p:nvPr/>
          </p:nvGrpSpPr>
          <p:grpSpPr>
            <a:xfrm>
              <a:off x="3030868" y="2112017"/>
              <a:ext cx="893430" cy="2790863"/>
              <a:chOff x="3030868" y="2112017"/>
              <a:chExt cx="893430" cy="2790863"/>
            </a:xfrm>
          </p:grpSpPr>
          <p:sp>
            <p:nvSpPr>
              <p:cNvPr id="9" name="Cylinder 8">
                <a:extLst>
                  <a:ext uri="{FF2B5EF4-FFF2-40B4-BE49-F238E27FC236}">
                    <a16:creationId xmlns:a16="http://schemas.microsoft.com/office/drawing/2014/main" id="{793AA4C8-455F-4886-8A5B-6CF063BE98D3}"/>
                  </a:ext>
                </a:extLst>
              </p:cNvPr>
              <p:cNvSpPr/>
              <p:nvPr/>
            </p:nvSpPr>
            <p:spPr>
              <a:xfrm>
                <a:off x="3030868" y="2647131"/>
                <a:ext cx="893430" cy="2255749"/>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reeform: Shape 18">
                <a:extLst>
                  <a:ext uri="{FF2B5EF4-FFF2-40B4-BE49-F238E27FC236}">
                    <a16:creationId xmlns:a16="http://schemas.microsoft.com/office/drawing/2014/main" id="{A432FEA5-F606-48B4-B992-2F9F2C46D2DA}"/>
                  </a:ext>
                </a:extLst>
              </p:cNvPr>
              <p:cNvSpPr/>
              <p:nvPr/>
            </p:nvSpPr>
            <p:spPr>
              <a:xfrm>
                <a:off x="3030868" y="3762653"/>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05BFCD"/>
                  </a:gs>
                  <a:gs pos="57000">
                    <a:srgbClr val="0199B0"/>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Cylinder 62">
                <a:extLst>
                  <a:ext uri="{FF2B5EF4-FFF2-40B4-BE49-F238E27FC236}">
                    <a16:creationId xmlns:a16="http://schemas.microsoft.com/office/drawing/2014/main" id="{FAFB8268-EAA0-4114-8507-F3655B8C9B8C}"/>
                  </a:ext>
                </a:extLst>
              </p:cNvPr>
              <p:cNvSpPr/>
              <p:nvPr/>
            </p:nvSpPr>
            <p:spPr>
              <a:xfrm>
                <a:off x="3030868" y="2112017"/>
                <a:ext cx="893430" cy="1008000"/>
              </a:xfrm>
              <a:prstGeom prst="can">
                <a:avLst>
                  <a:gd name="adj" fmla="val 49368"/>
                </a:avLst>
              </a:prstGeom>
              <a:gradFill>
                <a:gsLst>
                  <a:gs pos="0">
                    <a:srgbClr val="05BFCD">
                      <a:alpha val="80000"/>
                    </a:srgbClr>
                  </a:gs>
                  <a:gs pos="57000">
                    <a:srgbClr val="0199B0">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49" name="Graphic 48" descr="Shopping cart">
                <a:extLst>
                  <a:ext uri="{FF2B5EF4-FFF2-40B4-BE49-F238E27FC236}">
                    <a16:creationId xmlns:a16="http://schemas.microsoft.com/office/drawing/2014/main" id="{2C9C8C89-63C0-4509-84DF-7DFEEFCF52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501813" y="4243578"/>
                <a:ext cx="360000" cy="360000"/>
              </a:xfrm>
              <a:prstGeom prst="rect">
                <a:avLst/>
              </a:prstGeom>
            </p:spPr>
          </p:pic>
        </p:grpSp>
        <p:grpSp>
          <p:nvGrpSpPr>
            <p:cNvPr id="79" name="Group 78">
              <a:extLst>
                <a:ext uri="{FF2B5EF4-FFF2-40B4-BE49-F238E27FC236}">
                  <a16:creationId xmlns:a16="http://schemas.microsoft.com/office/drawing/2014/main" id="{8B477B9B-F662-4E66-A851-729475DB8E85}"/>
                </a:ext>
              </a:extLst>
            </p:cNvPr>
            <p:cNvGrpSpPr/>
            <p:nvPr/>
          </p:nvGrpSpPr>
          <p:grpSpPr>
            <a:xfrm>
              <a:off x="4279098" y="1338935"/>
              <a:ext cx="893430" cy="3563943"/>
              <a:chOff x="4279098" y="1338935"/>
              <a:chExt cx="893430" cy="3563943"/>
            </a:xfrm>
          </p:grpSpPr>
          <p:sp>
            <p:nvSpPr>
              <p:cNvPr id="10" name="Cylinder 9">
                <a:extLst>
                  <a:ext uri="{FF2B5EF4-FFF2-40B4-BE49-F238E27FC236}">
                    <a16:creationId xmlns:a16="http://schemas.microsoft.com/office/drawing/2014/main" id="{0E21354D-7498-4663-B971-31D0C12315E7}"/>
                  </a:ext>
                </a:extLst>
              </p:cNvPr>
              <p:cNvSpPr/>
              <p:nvPr/>
            </p:nvSpPr>
            <p:spPr>
              <a:xfrm>
                <a:off x="4279098" y="1892634"/>
                <a:ext cx="893430" cy="3010244"/>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reeform: Shape 19">
                <a:extLst>
                  <a:ext uri="{FF2B5EF4-FFF2-40B4-BE49-F238E27FC236}">
                    <a16:creationId xmlns:a16="http://schemas.microsoft.com/office/drawing/2014/main" id="{818448B9-94FE-4A0C-8036-6854072FC45F}"/>
                  </a:ext>
                </a:extLst>
              </p:cNvPr>
              <p:cNvSpPr/>
              <p:nvPr/>
            </p:nvSpPr>
            <p:spPr>
              <a:xfrm>
                <a:off x="4279098"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7D6CB4"/>
                  </a:gs>
                  <a:gs pos="57000">
                    <a:srgbClr val="2B2679"/>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Cylinder 67">
                <a:extLst>
                  <a:ext uri="{FF2B5EF4-FFF2-40B4-BE49-F238E27FC236}">
                    <a16:creationId xmlns:a16="http://schemas.microsoft.com/office/drawing/2014/main" id="{DE614917-9F3B-49BA-BA1A-E71F71E1DD0D}"/>
                  </a:ext>
                </a:extLst>
              </p:cNvPr>
              <p:cNvSpPr/>
              <p:nvPr/>
            </p:nvSpPr>
            <p:spPr>
              <a:xfrm>
                <a:off x="4279098" y="1338935"/>
                <a:ext cx="893430" cy="1008000"/>
              </a:xfrm>
              <a:prstGeom prst="can">
                <a:avLst>
                  <a:gd name="adj" fmla="val 49368"/>
                </a:avLst>
              </a:prstGeom>
              <a:gradFill>
                <a:gsLst>
                  <a:gs pos="0">
                    <a:srgbClr val="7D6CB4">
                      <a:alpha val="80000"/>
                    </a:srgbClr>
                  </a:gs>
                  <a:gs pos="57000">
                    <a:srgbClr val="2B2679">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1" name="Graphic 50" descr="Circles with arrows">
                <a:extLst>
                  <a:ext uri="{FF2B5EF4-FFF2-40B4-BE49-F238E27FC236}">
                    <a16:creationId xmlns:a16="http://schemas.microsoft.com/office/drawing/2014/main" id="{0741ED07-954B-4D09-9565-0A3A9D7EC6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4756810" y="4243578"/>
                <a:ext cx="360000" cy="360000"/>
              </a:xfrm>
              <a:prstGeom prst="rect">
                <a:avLst/>
              </a:prstGeom>
            </p:spPr>
          </p:pic>
          <p:sp>
            <p:nvSpPr>
              <p:cNvPr id="59" name="TextBox 58">
                <a:extLst>
                  <a:ext uri="{FF2B5EF4-FFF2-40B4-BE49-F238E27FC236}">
                    <a16:creationId xmlns:a16="http://schemas.microsoft.com/office/drawing/2014/main" id="{99AE958B-7E23-4F9A-9336-1FE38F53B5F5}"/>
                  </a:ext>
                </a:extLst>
              </p:cNvPr>
              <p:cNvSpPr txBox="1"/>
              <p:nvPr/>
            </p:nvSpPr>
            <p:spPr>
              <a:xfrm rot="16200000">
                <a:off x="3801156" y="4153796"/>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nvGrpSpPr>
            <p:cNvPr id="80" name="Group 79">
              <a:extLst>
                <a:ext uri="{FF2B5EF4-FFF2-40B4-BE49-F238E27FC236}">
                  <a16:creationId xmlns:a16="http://schemas.microsoft.com/office/drawing/2014/main" id="{7193EB1B-8DE1-4098-B50B-0B2CA2C7D1D0}"/>
                </a:ext>
              </a:extLst>
            </p:cNvPr>
            <p:cNvGrpSpPr/>
            <p:nvPr/>
          </p:nvGrpSpPr>
          <p:grpSpPr>
            <a:xfrm>
              <a:off x="5546787" y="1010008"/>
              <a:ext cx="893430" cy="3892872"/>
              <a:chOff x="5546787" y="1010008"/>
              <a:chExt cx="893430" cy="3892872"/>
            </a:xfrm>
          </p:grpSpPr>
          <p:sp>
            <p:nvSpPr>
              <p:cNvPr id="11" name="Cylinder 10">
                <a:extLst>
                  <a:ext uri="{FF2B5EF4-FFF2-40B4-BE49-F238E27FC236}">
                    <a16:creationId xmlns:a16="http://schemas.microsoft.com/office/drawing/2014/main" id="{31707FE5-4B81-4E95-A2BB-F68837CBF49C}"/>
                  </a:ext>
                </a:extLst>
              </p:cNvPr>
              <p:cNvSpPr/>
              <p:nvPr/>
            </p:nvSpPr>
            <p:spPr>
              <a:xfrm>
                <a:off x="5546787" y="1531440"/>
                <a:ext cx="893430" cy="3371440"/>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reeform: Shape 20">
                <a:extLst>
                  <a:ext uri="{FF2B5EF4-FFF2-40B4-BE49-F238E27FC236}">
                    <a16:creationId xmlns:a16="http://schemas.microsoft.com/office/drawing/2014/main" id="{BC62ABBD-3237-4F52-8A51-588E14B043A7}"/>
                  </a:ext>
                </a:extLst>
              </p:cNvPr>
              <p:cNvSpPr/>
              <p:nvPr/>
            </p:nvSpPr>
            <p:spPr>
              <a:xfrm>
                <a:off x="5546787"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C95094"/>
                  </a:gs>
                  <a:gs pos="57000">
                    <a:srgbClr val="872677"/>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Cylinder 68">
                <a:extLst>
                  <a:ext uri="{FF2B5EF4-FFF2-40B4-BE49-F238E27FC236}">
                    <a16:creationId xmlns:a16="http://schemas.microsoft.com/office/drawing/2014/main" id="{4D639FFC-B014-4C0C-B6C5-C6F1DD8F2AC7}"/>
                  </a:ext>
                </a:extLst>
              </p:cNvPr>
              <p:cNvSpPr/>
              <p:nvPr/>
            </p:nvSpPr>
            <p:spPr>
              <a:xfrm>
                <a:off x="5546787" y="1010008"/>
                <a:ext cx="893430" cy="1008000"/>
              </a:xfrm>
              <a:prstGeom prst="can">
                <a:avLst>
                  <a:gd name="adj" fmla="val 49368"/>
                </a:avLst>
              </a:prstGeom>
              <a:gradFill>
                <a:gsLst>
                  <a:gs pos="0">
                    <a:srgbClr val="C95094">
                      <a:alpha val="80000"/>
                    </a:srgbClr>
                  </a:gs>
                  <a:gs pos="57000">
                    <a:srgbClr val="872677">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3" name="Graphic 52" descr="Web design">
                <a:extLst>
                  <a:ext uri="{FF2B5EF4-FFF2-40B4-BE49-F238E27FC236}">
                    <a16:creationId xmlns:a16="http://schemas.microsoft.com/office/drawing/2014/main" id="{41F68BC2-ED75-4B09-87FB-0F0A86F55E2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106003" y="4243578"/>
                <a:ext cx="300041" cy="360000"/>
              </a:xfrm>
              <a:prstGeom prst="rect">
                <a:avLst/>
              </a:prstGeom>
            </p:spPr>
          </p:pic>
          <p:sp>
            <p:nvSpPr>
              <p:cNvPr id="60" name="TextBox 59">
                <a:extLst>
                  <a:ext uri="{FF2B5EF4-FFF2-40B4-BE49-F238E27FC236}">
                    <a16:creationId xmlns:a16="http://schemas.microsoft.com/office/drawing/2014/main" id="{C71D0F1C-308F-44B7-AF62-F41E2F4CFFCE}"/>
                  </a:ext>
                </a:extLst>
              </p:cNvPr>
              <p:cNvSpPr txBox="1"/>
              <p:nvPr/>
            </p:nvSpPr>
            <p:spPr>
              <a:xfrm rot="16200000">
                <a:off x="5066470" y="4148948"/>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nvGrpSpPr>
            <p:cNvPr id="81" name="Group 80">
              <a:extLst>
                <a:ext uri="{FF2B5EF4-FFF2-40B4-BE49-F238E27FC236}">
                  <a16:creationId xmlns:a16="http://schemas.microsoft.com/office/drawing/2014/main" id="{BF0AB487-152D-4EFA-A257-98829AE7D907}"/>
                </a:ext>
              </a:extLst>
            </p:cNvPr>
            <p:cNvGrpSpPr/>
            <p:nvPr/>
          </p:nvGrpSpPr>
          <p:grpSpPr>
            <a:xfrm>
              <a:off x="6798455" y="759529"/>
              <a:ext cx="893430" cy="4143351"/>
              <a:chOff x="6798455" y="759529"/>
              <a:chExt cx="893430" cy="4143351"/>
            </a:xfrm>
          </p:grpSpPr>
          <p:sp>
            <p:nvSpPr>
              <p:cNvPr id="12" name="Cylinder 11">
                <a:extLst>
                  <a:ext uri="{FF2B5EF4-FFF2-40B4-BE49-F238E27FC236}">
                    <a16:creationId xmlns:a16="http://schemas.microsoft.com/office/drawing/2014/main" id="{A4C88CF8-6A17-4A37-8D3B-CDF2C917B862}"/>
                  </a:ext>
                </a:extLst>
              </p:cNvPr>
              <p:cNvSpPr/>
              <p:nvPr/>
            </p:nvSpPr>
            <p:spPr>
              <a:xfrm>
                <a:off x="6798455" y="1314723"/>
                <a:ext cx="893430" cy="3588157"/>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566878F3-7AAB-47AC-8888-DF265D8F022E}"/>
                  </a:ext>
                </a:extLst>
              </p:cNvPr>
              <p:cNvSpPr/>
              <p:nvPr/>
            </p:nvSpPr>
            <p:spPr>
              <a:xfrm>
                <a:off x="6798455"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E0721D"/>
                  </a:gs>
                  <a:gs pos="57000">
                    <a:srgbClr val="AA1E1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Cylinder 69">
                <a:extLst>
                  <a:ext uri="{FF2B5EF4-FFF2-40B4-BE49-F238E27FC236}">
                    <a16:creationId xmlns:a16="http://schemas.microsoft.com/office/drawing/2014/main" id="{2EC62415-68CF-4ADA-B8A9-9B50C9A07F56}"/>
                  </a:ext>
                </a:extLst>
              </p:cNvPr>
              <p:cNvSpPr/>
              <p:nvPr/>
            </p:nvSpPr>
            <p:spPr>
              <a:xfrm>
                <a:off x="6798455" y="759529"/>
                <a:ext cx="893430" cy="1008000"/>
              </a:xfrm>
              <a:prstGeom prst="can">
                <a:avLst>
                  <a:gd name="adj" fmla="val 49368"/>
                </a:avLst>
              </a:prstGeom>
              <a:gradFill>
                <a:gsLst>
                  <a:gs pos="0">
                    <a:srgbClr val="E0721D">
                      <a:alpha val="80000"/>
                    </a:srgbClr>
                  </a:gs>
                  <a:gs pos="58000">
                    <a:srgbClr val="AA1E11">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5" name="Graphic 54" descr="Camera">
                <a:extLst>
                  <a:ext uri="{FF2B5EF4-FFF2-40B4-BE49-F238E27FC236}">
                    <a16:creationId xmlns:a16="http://schemas.microsoft.com/office/drawing/2014/main" id="{2337A6C9-AF1F-4C26-8A00-080120DCDFD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7363692" y="4248098"/>
                <a:ext cx="300042" cy="360000"/>
              </a:xfrm>
              <a:prstGeom prst="rect">
                <a:avLst/>
              </a:prstGeom>
            </p:spPr>
          </p:pic>
          <p:sp>
            <p:nvSpPr>
              <p:cNvPr id="61" name="TextBox 60">
                <a:extLst>
                  <a:ext uri="{FF2B5EF4-FFF2-40B4-BE49-F238E27FC236}">
                    <a16:creationId xmlns:a16="http://schemas.microsoft.com/office/drawing/2014/main" id="{446146C3-CA5A-40A9-A31F-6F2227D2D590}"/>
                  </a:ext>
                </a:extLst>
              </p:cNvPr>
              <p:cNvSpPr txBox="1"/>
              <p:nvPr/>
            </p:nvSpPr>
            <p:spPr>
              <a:xfrm rot="16200000">
                <a:off x="6326539" y="4115732"/>
                <a:ext cx="1219200" cy="179561"/>
              </a:xfrm>
              <a:prstGeom prst="rect">
                <a:avLst/>
              </a:prstGeom>
              <a:noFill/>
            </p:spPr>
            <p:txBody>
              <a:bodyPr wrap="square" rtlCol="0">
                <a:spAutoFit/>
              </a:bodyPr>
              <a:lstStyle/>
              <a:p>
                <a:r>
                  <a:rPr lang="en-IN" sz="800" spc="300" dirty="0">
                    <a:solidFill>
                      <a:schemeClr val="bg1">
                        <a:alpha val="43000"/>
                      </a:schemeClr>
                    </a:solidFill>
                    <a:latin typeface="Nexa Light" panose="02000000000000000000" pitchFamily="50" charset="0"/>
                  </a:rPr>
                  <a:t>E</a:t>
                </a:r>
              </a:p>
            </p:txBody>
          </p:sp>
        </p:grpSp>
        <p:grpSp>
          <p:nvGrpSpPr>
            <p:cNvPr id="82" name="Group 81">
              <a:extLst>
                <a:ext uri="{FF2B5EF4-FFF2-40B4-BE49-F238E27FC236}">
                  <a16:creationId xmlns:a16="http://schemas.microsoft.com/office/drawing/2014/main" id="{20EFD3AE-D304-4162-B9AC-1F2E93D003E5}"/>
                </a:ext>
              </a:extLst>
            </p:cNvPr>
            <p:cNvGrpSpPr/>
            <p:nvPr/>
          </p:nvGrpSpPr>
          <p:grpSpPr>
            <a:xfrm>
              <a:off x="8055486" y="173452"/>
              <a:ext cx="893430" cy="4729428"/>
              <a:chOff x="8055486" y="173452"/>
              <a:chExt cx="893430" cy="4729428"/>
            </a:xfrm>
          </p:grpSpPr>
          <p:sp>
            <p:nvSpPr>
              <p:cNvPr id="13" name="Cylinder 12">
                <a:extLst>
                  <a:ext uri="{FF2B5EF4-FFF2-40B4-BE49-F238E27FC236}">
                    <a16:creationId xmlns:a16="http://schemas.microsoft.com/office/drawing/2014/main" id="{2980FFD2-958B-4D6D-B71F-96683FAD86F7}"/>
                  </a:ext>
                </a:extLst>
              </p:cNvPr>
              <p:cNvSpPr/>
              <p:nvPr/>
            </p:nvSpPr>
            <p:spPr>
              <a:xfrm>
                <a:off x="8055486" y="736811"/>
                <a:ext cx="893430" cy="4166069"/>
              </a:xfrm>
              <a:prstGeom prst="can">
                <a:avLst>
                  <a:gd name="adj" fmla="val 49368"/>
                </a:avLst>
              </a:prstGeom>
              <a:gradFill flip="none" rotWithShape="1">
                <a:gsLst>
                  <a:gs pos="0">
                    <a:schemeClr val="bg1">
                      <a:alpha val="90000"/>
                    </a:schemeClr>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reeform: Shape 22">
                <a:extLst>
                  <a:ext uri="{FF2B5EF4-FFF2-40B4-BE49-F238E27FC236}">
                    <a16:creationId xmlns:a16="http://schemas.microsoft.com/office/drawing/2014/main" id="{D095A8BE-97BB-4A87-BBBE-F5A615C61762}"/>
                  </a:ext>
                </a:extLst>
              </p:cNvPr>
              <p:cNvSpPr/>
              <p:nvPr/>
            </p:nvSpPr>
            <p:spPr>
              <a:xfrm>
                <a:off x="8055486" y="3762652"/>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FAC10C"/>
                  </a:gs>
                  <a:gs pos="57000">
                    <a:srgbClr val="BF5E05"/>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Cylinder 70">
                <a:extLst>
                  <a:ext uri="{FF2B5EF4-FFF2-40B4-BE49-F238E27FC236}">
                    <a16:creationId xmlns:a16="http://schemas.microsoft.com/office/drawing/2014/main" id="{604C0DDA-AEBA-429F-9698-09ED005C07BF}"/>
                  </a:ext>
                </a:extLst>
              </p:cNvPr>
              <p:cNvSpPr/>
              <p:nvPr/>
            </p:nvSpPr>
            <p:spPr>
              <a:xfrm>
                <a:off x="8055486" y="173452"/>
                <a:ext cx="893430" cy="1008000"/>
              </a:xfrm>
              <a:prstGeom prst="can">
                <a:avLst>
                  <a:gd name="adj" fmla="val 49368"/>
                </a:avLst>
              </a:prstGeom>
              <a:gradFill>
                <a:gsLst>
                  <a:gs pos="0">
                    <a:srgbClr val="FAC10C">
                      <a:alpha val="80000"/>
                    </a:srgbClr>
                  </a:gs>
                  <a:gs pos="57000">
                    <a:srgbClr val="BF5E05">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7" name="Graphic 56" descr="Puzzle pieces">
                <a:extLst>
                  <a:ext uri="{FF2B5EF4-FFF2-40B4-BE49-F238E27FC236}">
                    <a16:creationId xmlns:a16="http://schemas.microsoft.com/office/drawing/2014/main" id="{2E9DE96B-09CE-446E-B6BC-F989EBC99C3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8601551" y="4243578"/>
                <a:ext cx="300041" cy="360000"/>
              </a:xfrm>
              <a:prstGeom prst="rect">
                <a:avLst/>
              </a:prstGeom>
            </p:spPr>
          </p:pic>
          <p:sp>
            <p:nvSpPr>
              <p:cNvPr id="62" name="TextBox 61">
                <a:extLst>
                  <a:ext uri="{FF2B5EF4-FFF2-40B4-BE49-F238E27FC236}">
                    <a16:creationId xmlns:a16="http://schemas.microsoft.com/office/drawing/2014/main" id="{B2616131-8A9C-48CA-AE32-750EE0CBBE6F}"/>
                  </a:ext>
                </a:extLst>
              </p:cNvPr>
              <p:cNvSpPr txBox="1"/>
              <p:nvPr/>
            </p:nvSpPr>
            <p:spPr>
              <a:xfrm rot="16200000">
                <a:off x="7566226" y="4148947"/>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sp>
        <p:nvSpPr>
          <p:cNvPr id="84" name="TextBox 83">
            <a:extLst>
              <a:ext uri="{FF2B5EF4-FFF2-40B4-BE49-F238E27FC236}">
                <a16:creationId xmlns:a16="http://schemas.microsoft.com/office/drawing/2014/main" id="{D1567C16-B3E5-4855-BEC7-3C045A340373}"/>
              </a:ext>
            </a:extLst>
          </p:cNvPr>
          <p:cNvSpPr txBox="1"/>
          <p:nvPr/>
        </p:nvSpPr>
        <p:spPr>
          <a:xfrm>
            <a:off x="2702420" y="3563734"/>
            <a:ext cx="813776" cy="461665"/>
          </a:xfrm>
          <a:prstGeom prst="rect">
            <a:avLst/>
          </a:prstGeom>
          <a:noFill/>
        </p:spPr>
        <p:txBody>
          <a:bodyPr wrap="square" rtlCol="0">
            <a:spAutoFit/>
          </a:bodyPr>
          <a:lstStyle/>
          <a:p>
            <a:pPr algn="ctr"/>
            <a:r>
              <a:rPr lang="en-IN" sz="2400" dirty="0">
                <a:solidFill>
                  <a:srgbClr val="019AB1"/>
                </a:solidFill>
                <a:latin typeface="Nexa Bold" panose="02000000000000000000" pitchFamily="50" charset="0"/>
              </a:rPr>
              <a:t>100</a:t>
            </a:r>
            <a:r>
              <a:rPr lang="en-IN" sz="1200" dirty="0">
                <a:solidFill>
                  <a:srgbClr val="019AB1"/>
                </a:solidFill>
                <a:latin typeface="Nexa Bold" panose="02000000000000000000" pitchFamily="50" charset="0"/>
              </a:rPr>
              <a:t>%</a:t>
            </a:r>
            <a:endParaRPr lang="en-IN" sz="2400" dirty="0">
              <a:solidFill>
                <a:srgbClr val="019AB1"/>
              </a:solidFill>
              <a:latin typeface="Nexa Bold" panose="02000000000000000000" pitchFamily="50" charset="0"/>
            </a:endParaRPr>
          </a:p>
        </p:txBody>
      </p:sp>
      <p:sp>
        <p:nvSpPr>
          <p:cNvPr id="85" name="TextBox 84">
            <a:extLst>
              <a:ext uri="{FF2B5EF4-FFF2-40B4-BE49-F238E27FC236}">
                <a16:creationId xmlns:a16="http://schemas.microsoft.com/office/drawing/2014/main" id="{C41C6FF8-1716-4F53-A940-4E591B491D33}"/>
              </a:ext>
            </a:extLst>
          </p:cNvPr>
          <p:cNvSpPr txBox="1"/>
          <p:nvPr/>
        </p:nvSpPr>
        <p:spPr>
          <a:xfrm>
            <a:off x="4184245" y="3138764"/>
            <a:ext cx="813776" cy="461665"/>
          </a:xfrm>
          <a:prstGeom prst="rect">
            <a:avLst/>
          </a:prstGeom>
          <a:noFill/>
        </p:spPr>
        <p:txBody>
          <a:bodyPr wrap="square" rtlCol="0">
            <a:spAutoFit/>
          </a:bodyPr>
          <a:lstStyle/>
          <a:p>
            <a:pPr algn="ctr"/>
            <a:r>
              <a:rPr lang="en-IN" sz="2400" dirty="0">
                <a:solidFill>
                  <a:srgbClr val="3A3283"/>
                </a:solidFill>
                <a:latin typeface="Nexa Bold" panose="02000000000000000000" pitchFamily="50" charset="0"/>
              </a:rPr>
              <a:t>15</a:t>
            </a:r>
            <a:r>
              <a:rPr lang="en-IN" sz="1200" dirty="0">
                <a:solidFill>
                  <a:srgbClr val="3A3283"/>
                </a:solidFill>
                <a:latin typeface="Nexa Bold" panose="02000000000000000000" pitchFamily="50" charset="0"/>
              </a:rPr>
              <a:t>%</a:t>
            </a:r>
            <a:endParaRPr lang="en-IN" sz="2400" dirty="0">
              <a:solidFill>
                <a:srgbClr val="3A3283"/>
              </a:solidFill>
              <a:latin typeface="Nexa Bold" panose="02000000000000000000" pitchFamily="50" charset="0"/>
            </a:endParaRPr>
          </a:p>
        </p:txBody>
      </p:sp>
      <p:sp>
        <p:nvSpPr>
          <p:cNvPr id="86" name="TextBox 85">
            <a:extLst>
              <a:ext uri="{FF2B5EF4-FFF2-40B4-BE49-F238E27FC236}">
                <a16:creationId xmlns:a16="http://schemas.microsoft.com/office/drawing/2014/main" id="{97F79AC0-2BA3-4396-ACBE-EAEEE0DA7C8C}"/>
              </a:ext>
            </a:extLst>
          </p:cNvPr>
          <p:cNvSpPr txBox="1"/>
          <p:nvPr/>
        </p:nvSpPr>
        <p:spPr>
          <a:xfrm>
            <a:off x="5688256" y="2757408"/>
            <a:ext cx="813776" cy="461665"/>
          </a:xfrm>
          <a:prstGeom prst="rect">
            <a:avLst/>
          </a:prstGeom>
          <a:noFill/>
        </p:spPr>
        <p:txBody>
          <a:bodyPr wrap="square" rtlCol="0">
            <a:spAutoFit/>
          </a:bodyPr>
          <a:lstStyle/>
          <a:p>
            <a:pPr algn="ctr"/>
            <a:r>
              <a:rPr lang="en-IN" sz="2400" dirty="0">
                <a:solidFill>
                  <a:srgbClr val="99317F"/>
                </a:solidFill>
                <a:latin typeface="Nexa Bold" panose="02000000000000000000" pitchFamily="50" charset="0"/>
              </a:rPr>
              <a:t>0</a:t>
            </a:r>
            <a:r>
              <a:rPr lang="en-IN" sz="1200" dirty="0">
                <a:solidFill>
                  <a:srgbClr val="99317F"/>
                </a:solidFill>
                <a:latin typeface="Nexa Bold" panose="02000000000000000000" pitchFamily="50" charset="0"/>
              </a:rPr>
              <a:t>%</a:t>
            </a:r>
            <a:endParaRPr lang="en-IN" sz="2400" dirty="0">
              <a:solidFill>
                <a:srgbClr val="99317F"/>
              </a:solidFill>
              <a:latin typeface="Nexa Bold" panose="02000000000000000000" pitchFamily="50" charset="0"/>
            </a:endParaRPr>
          </a:p>
        </p:txBody>
      </p:sp>
      <p:sp>
        <p:nvSpPr>
          <p:cNvPr id="87" name="TextBox 86">
            <a:extLst>
              <a:ext uri="{FF2B5EF4-FFF2-40B4-BE49-F238E27FC236}">
                <a16:creationId xmlns:a16="http://schemas.microsoft.com/office/drawing/2014/main" id="{03CED627-21BB-4823-950B-BB7EE290B2FE}"/>
              </a:ext>
            </a:extLst>
          </p:cNvPr>
          <p:cNvSpPr txBox="1"/>
          <p:nvPr/>
        </p:nvSpPr>
        <p:spPr>
          <a:xfrm>
            <a:off x="7205393" y="2649067"/>
            <a:ext cx="813776" cy="461665"/>
          </a:xfrm>
          <a:prstGeom prst="rect">
            <a:avLst/>
          </a:prstGeom>
          <a:noFill/>
        </p:spPr>
        <p:txBody>
          <a:bodyPr wrap="square" rtlCol="0">
            <a:spAutoFit/>
          </a:bodyPr>
          <a:lstStyle/>
          <a:p>
            <a:pPr algn="ctr"/>
            <a:r>
              <a:rPr lang="en-IN" sz="2400" dirty="0">
                <a:solidFill>
                  <a:srgbClr val="AD2312"/>
                </a:solidFill>
                <a:latin typeface="Nexa Bold" panose="02000000000000000000" pitchFamily="50" charset="0"/>
              </a:rPr>
              <a:t>0</a:t>
            </a:r>
            <a:r>
              <a:rPr lang="en-IN" sz="1200" dirty="0">
                <a:solidFill>
                  <a:srgbClr val="AD2312"/>
                </a:solidFill>
                <a:latin typeface="Nexa Bold" panose="02000000000000000000" pitchFamily="50" charset="0"/>
              </a:rPr>
              <a:t>%</a:t>
            </a:r>
            <a:endParaRPr lang="en-IN" sz="2400" dirty="0">
              <a:solidFill>
                <a:srgbClr val="AD2312"/>
              </a:solidFill>
              <a:latin typeface="Nexa Bold" panose="02000000000000000000" pitchFamily="50" charset="0"/>
            </a:endParaRPr>
          </a:p>
        </p:txBody>
      </p:sp>
      <p:sp>
        <p:nvSpPr>
          <p:cNvPr id="88" name="TextBox 87">
            <a:extLst>
              <a:ext uri="{FF2B5EF4-FFF2-40B4-BE49-F238E27FC236}">
                <a16:creationId xmlns:a16="http://schemas.microsoft.com/office/drawing/2014/main" id="{781E89B6-7221-4A1B-A217-2818F7275D58}"/>
              </a:ext>
            </a:extLst>
          </p:cNvPr>
          <p:cNvSpPr txBox="1"/>
          <p:nvPr/>
        </p:nvSpPr>
        <p:spPr>
          <a:xfrm>
            <a:off x="8713570" y="2544404"/>
            <a:ext cx="813776" cy="461665"/>
          </a:xfrm>
          <a:prstGeom prst="rect">
            <a:avLst/>
          </a:prstGeom>
          <a:noFill/>
        </p:spPr>
        <p:txBody>
          <a:bodyPr wrap="square" rtlCol="0">
            <a:spAutoFit/>
          </a:bodyPr>
          <a:lstStyle/>
          <a:p>
            <a:pPr algn="ctr"/>
            <a:r>
              <a:rPr lang="en-IN" sz="2400" dirty="0">
                <a:solidFill>
                  <a:srgbClr val="CE7707"/>
                </a:solidFill>
                <a:latin typeface="Nexa Bold" panose="02000000000000000000" pitchFamily="50" charset="0"/>
              </a:rPr>
              <a:t>0</a:t>
            </a:r>
            <a:r>
              <a:rPr lang="en-IN" sz="1200" dirty="0">
                <a:solidFill>
                  <a:srgbClr val="CE7707"/>
                </a:solidFill>
                <a:latin typeface="Nexa Bold" panose="02000000000000000000" pitchFamily="50" charset="0"/>
              </a:rPr>
              <a:t>%</a:t>
            </a:r>
            <a:endParaRPr lang="en-IN" sz="2400" dirty="0">
              <a:solidFill>
                <a:srgbClr val="CE7707"/>
              </a:solidFill>
              <a:latin typeface="Nexa Bold" panose="02000000000000000000" pitchFamily="50" charset="0"/>
            </a:endParaRPr>
          </a:p>
        </p:txBody>
      </p:sp>
      <p:sp>
        <p:nvSpPr>
          <p:cNvPr id="89" name="TextBox 88">
            <a:extLst>
              <a:ext uri="{FF2B5EF4-FFF2-40B4-BE49-F238E27FC236}">
                <a16:creationId xmlns:a16="http://schemas.microsoft.com/office/drawing/2014/main" id="{B1A796D7-FF81-4E72-AC00-DB2608676141}"/>
              </a:ext>
            </a:extLst>
          </p:cNvPr>
          <p:cNvSpPr txBox="1"/>
          <p:nvPr/>
        </p:nvSpPr>
        <p:spPr>
          <a:xfrm>
            <a:off x="2336733" y="5247866"/>
            <a:ext cx="1588168" cy="523220"/>
          </a:xfrm>
          <a:prstGeom prst="rect">
            <a:avLst/>
          </a:prstGeom>
          <a:noFill/>
        </p:spPr>
        <p:txBody>
          <a:bodyPr wrap="square" rtlCol="0">
            <a:spAutoFit/>
          </a:bodyPr>
          <a:lstStyle/>
          <a:p>
            <a:pPr algn="ctr"/>
            <a:r>
              <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Installing</a:t>
            </a:r>
          </a:p>
          <a:p>
            <a:pPr algn="ctr"/>
            <a:r>
              <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products</a:t>
            </a:r>
          </a:p>
        </p:txBody>
      </p:sp>
      <p:sp>
        <p:nvSpPr>
          <p:cNvPr id="90" name="TextBox 89">
            <a:extLst>
              <a:ext uri="{FF2B5EF4-FFF2-40B4-BE49-F238E27FC236}">
                <a16:creationId xmlns:a16="http://schemas.microsoft.com/office/drawing/2014/main" id="{37ED234D-61B2-4F5B-84CE-D73A4218BB54}"/>
              </a:ext>
            </a:extLst>
          </p:cNvPr>
          <p:cNvSpPr txBox="1"/>
          <p:nvPr/>
        </p:nvSpPr>
        <p:spPr>
          <a:xfrm>
            <a:off x="3831214" y="5260330"/>
            <a:ext cx="1588168" cy="738664"/>
          </a:xfrm>
          <a:prstGeom prst="rect">
            <a:avLst/>
          </a:prstGeom>
          <a:noFill/>
        </p:spPr>
        <p:txBody>
          <a:bodyPr wrap="square" rtlCol="0">
            <a:spAutoFit/>
          </a:bodyPr>
          <a:lstStyle/>
          <a:p>
            <a:pPr algn="ctr"/>
            <a:r>
              <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Image Processing</a:t>
            </a:r>
          </a:p>
          <a:p>
            <a:pPr algn="ctr"/>
            <a:r>
              <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&amp; apply</a:t>
            </a:r>
          </a:p>
        </p:txBody>
      </p:sp>
      <p:sp>
        <p:nvSpPr>
          <p:cNvPr id="91" name="TextBox 90">
            <a:extLst>
              <a:ext uri="{FF2B5EF4-FFF2-40B4-BE49-F238E27FC236}">
                <a16:creationId xmlns:a16="http://schemas.microsoft.com/office/drawing/2014/main" id="{E3CB80D6-9617-4254-918C-1B2C8EC3EB97}"/>
              </a:ext>
            </a:extLst>
          </p:cNvPr>
          <p:cNvSpPr txBox="1"/>
          <p:nvPr/>
        </p:nvSpPr>
        <p:spPr>
          <a:xfrm>
            <a:off x="5394044" y="5243338"/>
            <a:ext cx="1588168" cy="738664"/>
          </a:xfrm>
          <a:prstGeom prst="rect">
            <a:avLst/>
          </a:prstGeom>
          <a:noFill/>
        </p:spPr>
        <p:txBody>
          <a:bodyPr wrap="square" rtlCol="0">
            <a:spAutoFit/>
          </a:bodyPr>
          <a:lstStyle/>
          <a:p>
            <a:pPr algn="ctr"/>
            <a:r>
              <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Write System</a:t>
            </a:r>
          </a:p>
          <a:p>
            <a:pPr algn="ctr"/>
            <a:r>
              <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code</a:t>
            </a:r>
          </a:p>
        </p:txBody>
      </p:sp>
      <p:sp>
        <p:nvSpPr>
          <p:cNvPr id="92" name="TextBox 91">
            <a:extLst>
              <a:ext uri="{FF2B5EF4-FFF2-40B4-BE49-F238E27FC236}">
                <a16:creationId xmlns:a16="http://schemas.microsoft.com/office/drawing/2014/main" id="{2A96724C-38B9-407A-9353-2A4E514B5243}"/>
              </a:ext>
            </a:extLst>
          </p:cNvPr>
          <p:cNvSpPr txBox="1"/>
          <p:nvPr/>
        </p:nvSpPr>
        <p:spPr>
          <a:xfrm>
            <a:off x="6908222" y="5280404"/>
            <a:ext cx="1588168" cy="738664"/>
          </a:xfrm>
          <a:prstGeom prst="rect">
            <a:avLst/>
          </a:prstGeom>
          <a:noFill/>
        </p:spPr>
        <p:txBody>
          <a:bodyPr wrap="square" rtlCol="0">
            <a:spAutoFit/>
          </a:bodyPr>
          <a:lstStyle/>
          <a:p>
            <a:pPr algn="ctr"/>
            <a:r>
              <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Use camera for Image </a:t>
            </a:r>
          </a:p>
          <a:p>
            <a:pPr algn="ctr"/>
            <a:r>
              <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Processing </a:t>
            </a:r>
          </a:p>
        </p:txBody>
      </p:sp>
      <p:sp>
        <p:nvSpPr>
          <p:cNvPr id="93" name="TextBox 92">
            <a:extLst>
              <a:ext uri="{FF2B5EF4-FFF2-40B4-BE49-F238E27FC236}">
                <a16:creationId xmlns:a16="http://schemas.microsoft.com/office/drawing/2014/main" id="{A54B2A1E-F067-46CA-A82F-96482330BC79}"/>
              </a:ext>
            </a:extLst>
          </p:cNvPr>
          <p:cNvSpPr txBox="1"/>
          <p:nvPr/>
        </p:nvSpPr>
        <p:spPr>
          <a:xfrm>
            <a:off x="8348099" y="5325134"/>
            <a:ext cx="1588168" cy="523220"/>
          </a:xfrm>
          <a:prstGeom prst="rect">
            <a:avLst/>
          </a:prstGeom>
          <a:noFill/>
        </p:spPr>
        <p:txBody>
          <a:bodyPr wrap="square" rtlCol="0">
            <a:spAutoFit/>
          </a:bodyPr>
          <a:lstStyle/>
          <a:p>
            <a:pPr algn="ctr"/>
            <a:r>
              <a:rPr lang="en-IN" sz="1400" spc="300" dirty="0">
                <a:solidFill>
                  <a:srgbClr val="DD9108"/>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Assembling Everything</a:t>
            </a:r>
          </a:p>
        </p:txBody>
      </p:sp>
      <p:sp>
        <p:nvSpPr>
          <p:cNvPr id="94" name="TextBox 93">
            <a:extLst>
              <a:ext uri="{FF2B5EF4-FFF2-40B4-BE49-F238E27FC236}">
                <a16:creationId xmlns:a16="http://schemas.microsoft.com/office/drawing/2014/main" id="{98EED843-C4AB-4EDC-82FB-454EE18CD13B}"/>
              </a:ext>
            </a:extLst>
          </p:cNvPr>
          <p:cNvSpPr txBox="1"/>
          <p:nvPr/>
        </p:nvSpPr>
        <p:spPr>
          <a:xfrm>
            <a:off x="317508" y="74793"/>
            <a:ext cx="4439302" cy="830997"/>
          </a:xfrm>
          <a:prstGeom prst="rect">
            <a:avLst/>
          </a:prstGeom>
          <a:noFill/>
        </p:spPr>
        <p:txBody>
          <a:bodyPr wrap="square" rtlCol="0">
            <a:spAutoFit/>
          </a:bodyPr>
          <a:lstStyle/>
          <a:p>
            <a:r>
              <a:rPr lang="en-IN" sz="2400" spc="600" dirty="0">
                <a:solidFill>
                  <a:schemeClr val="bg1">
                    <a:alpha val="59000"/>
                  </a:schemeClr>
                </a:solidFill>
                <a:latin typeface="Nexa Bold" panose="02000000000000000000" pitchFamily="50" charset="0"/>
              </a:rPr>
              <a:t>Milestone &amp; TIME FRAME</a:t>
            </a:r>
          </a:p>
        </p:txBody>
      </p:sp>
    </p:spTree>
    <p:extLst>
      <p:ext uri="{BB962C8B-B14F-4D97-AF65-F5344CB8AC3E}">
        <p14:creationId xmlns:p14="http://schemas.microsoft.com/office/powerpoint/2010/main" val="13720669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75</TotalTime>
  <Words>641</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Nexa Bold</vt:lpstr>
      <vt:lpstr>Nexa Light</vt:lpstr>
      <vt:lpstr>Open Sans Condensed Light</vt:lpstr>
      <vt:lpstr>Celestial</vt:lpstr>
      <vt:lpstr>Human Face Recognition Attendance System</vt:lpstr>
      <vt:lpstr>What Is Face Detection?</vt:lpstr>
      <vt:lpstr>How Do Computers “See” Images?</vt:lpstr>
      <vt:lpstr>How Do Computers “See” Images?</vt:lpstr>
      <vt:lpstr>What Are Features?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Suryansh Gupta</cp:lastModifiedBy>
  <cp:revision>16</cp:revision>
  <dcterms:created xsi:type="dcterms:W3CDTF">2017-07-02T12:04:46Z</dcterms:created>
  <dcterms:modified xsi:type="dcterms:W3CDTF">2022-05-27T04:01:12Z</dcterms:modified>
</cp:coreProperties>
</file>