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59" r:id="rId4"/>
    <p:sldId id="266" r:id="rId5"/>
    <p:sldId id="264" r:id="rId6"/>
    <p:sldId id="265" r:id="rId7"/>
    <p:sldId id="262" r:id="rId8"/>
    <p:sldId id="270" r:id="rId9"/>
    <p:sldId id="271" r:id="rId10"/>
    <p:sldId id="272" r:id="rId11"/>
    <p:sldId id="273" r:id="rId12"/>
    <p:sldId id="25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27-05-2022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27-05-2022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27-05-2022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27-05-2022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462345" cy="1655762"/>
          </a:xfrm>
        </p:spPr>
        <p:txBody>
          <a:bodyPr>
            <a:normAutofit/>
          </a:bodyPr>
          <a:lstStyle/>
          <a:p>
            <a:r>
              <a:rPr lang="en-US" dirty="0"/>
              <a:t>BY </a:t>
            </a:r>
          </a:p>
          <a:p>
            <a:r>
              <a:rPr lang="en-US" dirty="0"/>
              <a:t>SURYANSH GUPTA</a:t>
            </a:r>
          </a:p>
        </p:txBody>
      </p:sp>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C986-CE53-4463-8151-9E4809A7B8B8}"/>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2402A819-C823-4D98-9502-EC617135BAAB}"/>
              </a:ext>
            </a:extLst>
          </p:cNvPr>
          <p:cNvSpPr>
            <a:spLocks noGrp="1"/>
          </p:cNvSpPr>
          <p:nvPr>
            <p:ph idx="1"/>
          </p:nvPr>
        </p:nvSpPr>
        <p:spPr/>
        <p:txBody>
          <a:bodyPr>
            <a:normAutofit/>
          </a:bodyPr>
          <a:lstStyle/>
          <a:p>
            <a:r>
              <a:rPr lang="en-US" sz="2800" dirty="0"/>
              <a:t>In future, I am going to make the project online. So that this project can be use in bigger area like University, work place , factory etc. And also add the neural network or deep learning. If we use the neural network we can have more accuracy around 99.9% with big datasets.</a:t>
            </a:r>
          </a:p>
        </p:txBody>
      </p:sp>
    </p:spTree>
    <p:extLst>
      <p:ext uri="{BB962C8B-B14F-4D97-AF65-F5344CB8AC3E}">
        <p14:creationId xmlns:p14="http://schemas.microsoft.com/office/powerpoint/2010/main" val="151816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577C-18EC-4E42-A089-C82EA7444B58}"/>
              </a:ext>
            </a:extLst>
          </p:cNvPr>
          <p:cNvSpPr>
            <a:spLocks noGrp="1"/>
          </p:cNvSpPr>
          <p:nvPr>
            <p:ph type="title"/>
          </p:nvPr>
        </p:nvSpPr>
        <p:spPr>
          <a:xfrm>
            <a:off x="685801" y="609601"/>
            <a:ext cx="10131425" cy="668694"/>
          </a:xfrm>
        </p:spPr>
        <p:txBody>
          <a:bodyPr/>
          <a:lstStyle/>
          <a:p>
            <a:r>
              <a:rPr lang="en-US" dirty="0"/>
              <a:t>FRAS Interface</a:t>
            </a:r>
          </a:p>
        </p:txBody>
      </p:sp>
      <p:pic>
        <p:nvPicPr>
          <p:cNvPr id="5" name="Content Placeholder 4">
            <a:extLst>
              <a:ext uri="{FF2B5EF4-FFF2-40B4-BE49-F238E27FC236}">
                <a16:creationId xmlns:a16="http://schemas.microsoft.com/office/drawing/2014/main" id="{21E09A03-52E4-4A86-B9A8-928D07BEBF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883" y="1830552"/>
            <a:ext cx="7940350" cy="4631871"/>
          </a:xfrm>
        </p:spPr>
      </p:pic>
    </p:spTree>
    <p:extLst>
      <p:ext uri="{BB962C8B-B14F-4D97-AF65-F5344CB8AC3E}">
        <p14:creationId xmlns:p14="http://schemas.microsoft.com/office/powerpoint/2010/main" val="48769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70674B-4F13-4F83-94F9-0AB069DDD92A}"/>
              </a:ext>
            </a:extLst>
          </p:cNvPr>
          <p:cNvSpPr/>
          <p:nvPr/>
        </p:nvSpPr>
        <p:spPr>
          <a:xfrm>
            <a:off x="0" y="0"/>
            <a:ext cx="12192000" cy="399142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876C247-B211-4AAE-81F3-72E1847B4760}"/>
              </a:ext>
            </a:extLst>
          </p:cNvPr>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859FED-D58A-4CAD-8B11-1F26FDAEF3E6}"/>
              </a:ext>
            </a:extLst>
          </p:cNvPr>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86B1E74C-EF64-460C-8182-52C85FC619B1}"/>
              </a:ext>
            </a:extLst>
          </p:cNvPr>
          <p:cNvPicPr>
            <a:picLocks noChangeAspect="1"/>
          </p:cNvPicPr>
          <p:nvPr/>
        </p:nvPicPr>
        <p:blipFill rotWithShape="1">
          <a:blip r:embed="rId3"/>
          <a:srcRect t="50222" b="40550"/>
          <a:stretch/>
        </p:blipFill>
        <p:spPr>
          <a:xfrm>
            <a:off x="3028532" y="4703048"/>
            <a:ext cx="6622993" cy="1199198"/>
          </a:xfrm>
          <a:prstGeom prst="rect">
            <a:avLst/>
          </a:prstGeom>
        </p:spPr>
      </p:pic>
      <p:grpSp>
        <p:nvGrpSpPr>
          <p:cNvPr id="83" name="Group 82">
            <a:extLst>
              <a:ext uri="{FF2B5EF4-FFF2-40B4-BE49-F238E27FC236}">
                <a16:creationId xmlns:a16="http://schemas.microsoft.com/office/drawing/2014/main" id="{6026CE49-4723-4841-98DA-2D066C277332}"/>
              </a:ext>
            </a:extLst>
          </p:cNvPr>
          <p:cNvGrpSpPr/>
          <p:nvPr/>
        </p:nvGrpSpPr>
        <p:grpSpPr>
          <a:xfrm>
            <a:off x="2540475" y="414082"/>
            <a:ext cx="7100675" cy="4729428"/>
            <a:chOff x="3030868" y="173452"/>
            <a:chExt cx="5918048" cy="4729428"/>
          </a:xfrm>
        </p:grpSpPr>
        <p:grpSp>
          <p:nvGrpSpPr>
            <p:cNvPr id="77" name="Group 76">
              <a:extLst>
                <a:ext uri="{FF2B5EF4-FFF2-40B4-BE49-F238E27FC236}">
                  <a16:creationId xmlns:a16="http://schemas.microsoft.com/office/drawing/2014/main" id="{A293CF98-0EFC-473F-B988-461986E1A1AB}"/>
                </a:ext>
              </a:extLst>
            </p:cNvPr>
            <p:cNvGrpSpPr/>
            <p:nvPr/>
          </p:nvGrpSpPr>
          <p:grpSpPr>
            <a:xfrm>
              <a:off x="3030868" y="2112017"/>
              <a:ext cx="893430" cy="2790863"/>
              <a:chOff x="3030868" y="2112017"/>
              <a:chExt cx="893430" cy="2790863"/>
            </a:xfrm>
          </p:grpSpPr>
          <p:sp>
            <p:nvSpPr>
              <p:cNvPr id="9" name="Cylinder 8">
                <a:extLst>
                  <a:ext uri="{FF2B5EF4-FFF2-40B4-BE49-F238E27FC236}">
                    <a16:creationId xmlns:a16="http://schemas.microsoft.com/office/drawing/2014/main" id="{793AA4C8-455F-4886-8A5B-6CF063BE98D3}"/>
                  </a:ext>
                </a:extLst>
              </p:cNvPr>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A432FEA5-F606-48B4-B992-2F9F2C46D2DA}"/>
                  </a:ext>
                </a:extLst>
              </p:cNvPr>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FAFB8268-EAA0-4114-8507-F3655B8C9B8C}"/>
                  </a:ext>
                </a:extLst>
              </p:cNvPr>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9" name="Graphic 48" descr="Shopping cart">
                <a:extLst>
                  <a:ext uri="{FF2B5EF4-FFF2-40B4-BE49-F238E27FC236}">
                    <a16:creationId xmlns:a16="http://schemas.microsoft.com/office/drawing/2014/main" id="{2C9C8C89-63C0-4509-84DF-7DFEEFCF5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501813" y="4243578"/>
                <a:ext cx="360000" cy="360000"/>
              </a:xfrm>
              <a:prstGeom prst="rect">
                <a:avLst/>
              </a:prstGeom>
            </p:spPr>
          </p:pic>
        </p:grpSp>
        <p:grpSp>
          <p:nvGrpSpPr>
            <p:cNvPr id="79" name="Group 78">
              <a:extLst>
                <a:ext uri="{FF2B5EF4-FFF2-40B4-BE49-F238E27FC236}">
                  <a16:creationId xmlns:a16="http://schemas.microsoft.com/office/drawing/2014/main" id="{8B477B9B-F662-4E66-A851-729475DB8E85}"/>
                </a:ext>
              </a:extLst>
            </p:cNvPr>
            <p:cNvGrpSpPr/>
            <p:nvPr/>
          </p:nvGrpSpPr>
          <p:grpSpPr>
            <a:xfrm>
              <a:off x="4279098" y="1338935"/>
              <a:ext cx="893430" cy="3563943"/>
              <a:chOff x="4279098" y="1338935"/>
              <a:chExt cx="893430" cy="3563943"/>
            </a:xfrm>
          </p:grpSpPr>
          <p:sp>
            <p:nvSpPr>
              <p:cNvPr id="10" name="Cylinder 9">
                <a:extLst>
                  <a:ext uri="{FF2B5EF4-FFF2-40B4-BE49-F238E27FC236}">
                    <a16:creationId xmlns:a16="http://schemas.microsoft.com/office/drawing/2014/main" id="{0E21354D-7498-4663-B971-31D0C12315E7}"/>
                  </a:ext>
                </a:extLst>
              </p:cNvPr>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818448B9-94FE-4A0C-8036-6854072FC45F}"/>
                  </a:ext>
                </a:extLst>
              </p:cNvPr>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DE614917-9F3B-49BA-BA1A-E71F71E1DD0D}"/>
                  </a:ext>
                </a:extLst>
              </p:cNvPr>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1" name="Graphic 50" descr="Circles with arrows">
                <a:extLst>
                  <a:ext uri="{FF2B5EF4-FFF2-40B4-BE49-F238E27FC236}">
                    <a16:creationId xmlns:a16="http://schemas.microsoft.com/office/drawing/2014/main" id="{0741ED07-954B-4D09-9565-0A3A9D7EC6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756810" y="4243578"/>
                <a:ext cx="360000" cy="360000"/>
              </a:xfrm>
              <a:prstGeom prst="rect">
                <a:avLst/>
              </a:prstGeom>
            </p:spPr>
          </p:pic>
          <p:sp>
            <p:nvSpPr>
              <p:cNvPr id="59" name="TextBox 58">
                <a:extLst>
                  <a:ext uri="{FF2B5EF4-FFF2-40B4-BE49-F238E27FC236}">
                    <a16:creationId xmlns:a16="http://schemas.microsoft.com/office/drawing/2014/main" id="{99AE958B-7E23-4F9A-9336-1FE38F53B5F5}"/>
                  </a:ext>
                </a:extLst>
              </p:cNvPr>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a:extLst>
                <a:ext uri="{FF2B5EF4-FFF2-40B4-BE49-F238E27FC236}">
                  <a16:creationId xmlns:a16="http://schemas.microsoft.com/office/drawing/2014/main" id="{7193EB1B-8DE1-4098-B50B-0B2CA2C7D1D0}"/>
                </a:ext>
              </a:extLst>
            </p:cNvPr>
            <p:cNvGrpSpPr/>
            <p:nvPr/>
          </p:nvGrpSpPr>
          <p:grpSpPr>
            <a:xfrm>
              <a:off x="5546787" y="1010008"/>
              <a:ext cx="893430" cy="3892872"/>
              <a:chOff x="5546787" y="1010008"/>
              <a:chExt cx="893430" cy="3892872"/>
            </a:xfrm>
          </p:grpSpPr>
          <p:sp>
            <p:nvSpPr>
              <p:cNvPr id="11" name="Cylinder 10">
                <a:extLst>
                  <a:ext uri="{FF2B5EF4-FFF2-40B4-BE49-F238E27FC236}">
                    <a16:creationId xmlns:a16="http://schemas.microsoft.com/office/drawing/2014/main" id="{31707FE5-4B81-4E95-A2BB-F68837CBF49C}"/>
                  </a:ext>
                </a:extLst>
              </p:cNvPr>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C62ABBD-3237-4F52-8A51-588E14B043A7}"/>
                  </a:ext>
                </a:extLst>
              </p:cNvPr>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a:extLst>
                  <a:ext uri="{FF2B5EF4-FFF2-40B4-BE49-F238E27FC236}">
                    <a16:creationId xmlns:a16="http://schemas.microsoft.com/office/drawing/2014/main" id="{4D639FFC-B014-4C0C-B6C5-C6F1DD8F2AC7}"/>
                  </a:ext>
                </a:extLst>
              </p:cNvPr>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3" name="Graphic 52" descr="Web design">
                <a:extLst>
                  <a:ext uri="{FF2B5EF4-FFF2-40B4-BE49-F238E27FC236}">
                    <a16:creationId xmlns:a16="http://schemas.microsoft.com/office/drawing/2014/main" id="{41F68BC2-ED75-4B09-87FB-0F0A86F55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06003" y="4243578"/>
                <a:ext cx="300041" cy="360000"/>
              </a:xfrm>
              <a:prstGeom prst="rect">
                <a:avLst/>
              </a:prstGeom>
            </p:spPr>
          </p:pic>
          <p:sp>
            <p:nvSpPr>
              <p:cNvPr id="60" name="TextBox 59">
                <a:extLst>
                  <a:ext uri="{FF2B5EF4-FFF2-40B4-BE49-F238E27FC236}">
                    <a16:creationId xmlns:a16="http://schemas.microsoft.com/office/drawing/2014/main" id="{C71D0F1C-308F-44B7-AF62-F41E2F4CFFCE}"/>
                  </a:ext>
                </a:extLst>
              </p:cNvPr>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a:extLst>
                <a:ext uri="{FF2B5EF4-FFF2-40B4-BE49-F238E27FC236}">
                  <a16:creationId xmlns:a16="http://schemas.microsoft.com/office/drawing/2014/main" id="{BF0AB487-152D-4EFA-A257-98829AE7D907}"/>
                </a:ext>
              </a:extLst>
            </p:cNvPr>
            <p:cNvGrpSpPr/>
            <p:nvPr/>
          </p:nvGrpSpPr>
          <p:grpSpPr>
            <a:xfrm>
              <a:off x="6798455" y="759529"/>
              <a:ext cx="893430" cy="4143351"/>
              <a:chOff x="6798455" y="759529"/>
              <a:chExt cx="893430" cy="4143351"/>
            </a:xfrm>
          </p:grpSpPr>
          <p:sp>
            <p:nvSpPr>
              <p:cNvPr id="12" name="Cylinder 11">
                <a:extLst>
                  <a:ext uri="{FF2B5EF4-FFF2-40B4-BE49-F238E27FC236}">
                    <a16:creationId xmlns:a16="http://schemas.microsoft.com/office/drawing/2014/main" id="{A4C88CF8-6A17-4A37-8D3B-CDF2C917B862}"/>
                  </a:ext>
                </a:extLst>
              </p:cNvPr>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566878F3-7AAB-47AC-8888-DF265D8F022E}"/>
                  </a:ext>
                </a:extLst>
              </p:cNvPr>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a:extLst>
                  <a:ext uri="{FF2B5EF4-FFF2-40B4-BE49-F238E27FC236}">
                    <a16:creationId xmlns:a16="http://schemas.microsoft.com/office/drawing/2014/main" id="{2EC62415-68CF-4ADA-B8A9-9B50C9A07F56}"/>
                  </a:ext>
                </a:extLst>
              </p:cNvPr>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5" name="Graphic 54" descr="Camera">
                <a:extLst>
                  <a:ext uri="{FF2B5EF4-FFF2-40B4-BE49-F238E27FC236}">
                    <a16:creationId xmlns:a16="http://schemas.microsoft.com/office/drawing/2014/main" id="{2337A6C9-AF1F-4C26-8A00-080120DCDF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363692" y="4248098"/>
                <a:ext cx="300042" cy="360000"/>
              </a:xfrm>
              <a:prstGeom prst="rect">
                <a:avLst/>
              </a:prstGeom>
            </p:spPr>
          </p:pic>
          <p:sp>
            <p:nvSpPr>
              <p:cNvPr id="61" name="TextBox 60">
                <a:extLst>
                  <a:ext uri="{FF2B5EF4-FFF2-40B4-BE49-F238E27FC236}">
                    <a16:creationId xmlns:a16="http://schemas.microsoft.com/office/drawing/2014/main" id="{446146C3-CA5A-40A9-A31F-6F2227D2D590}"/>
                  </a:ext>
                </a:extLst>
              </p:cNvPr>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p>
            </p:txBody>
          </p:sp>
        </p:grpSp>
        <p:grpSp>
          <p:nvGrpSpPr>
            <p:cNvPr id="82" name="Group 81">
              <a:extLst>
                <a:ext uri="{FF2B5EF4-FFF2-40B4-BE49-F238E27FC236}">
                  <a16:creationId xmlns:a16="http://schemas.microsoft.com/office/drawing/2014/main" id="{20EFD3AE-D304-4162-B9AC-1F2E93D003E5}"/>
                </a:ext>
              </a:extLst>
            </p:cNvPr>
            <p:cNvGrpSpPr/>
            <p:nvPr/>
          </p:nvGrpSpPr>
          <p:grpSpPr>
            <a:xfrm>
              <a:off x="8055486" y="173452"/>
              <a:ext cx="893430" cy="4729428"/>
              <a:chOff x="8055486" y="173452"/>
              <a:chExt cx="893430" cy="4729428"/>
            </a:xfrm>
          </p:grpSpPr>
          <p:sp>
            <p:nvSpPr>
              <p:cNvPr id="13" name="Cylinder 12">
                <a:extLst>
                  <a:ext uri="{FF2B5EF4-FFF2-40B4-BE49-F238E27FC236}">
                    <a16:creationId xmlns:a16="http://schemas.microsoft.com/office/drawing/2014/main" id="{2980FFD2-958B-4D6D-B71F-96683FAD86F7}"/>
                  </a:ext>
                </a:extLst>
              </p:cNvPr>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D095A8BE-97BB-4A87-BBBE-F5A615C61762}"/>
                  </a:ext>
                </a:extLst>
              </p:cNvPr>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a:extLst>
                  <a:ext uri="{FF2B5EF4-FFF2-40B4-BE49-F238E27FC236}">
                    <a16:creationId xmlns:a16="http://schemas.microsoft.com/office/drawing/2014/main" id="{604C0DDA-AEBA-429F-9698-09ED005C07BF}"/>
                  </a:ext>
                </a:extLst>
              </p:cNvPr>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7" name="Graphic 56" descr="Puzzle pieces">
                <a:extLst>
                  <a:ext uri="{FF2B5EF4-FFF2-40B4-BE49-F238E27FC236}">
                    <a16:creationId xmlns:a16="http://schemas.microsoft.com/office/drawing/2014/main" id="{2E9DE96B-09CE-446E-B6BC-F989EBC99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601551" y="4243578"/>
                <a:ext cx="300041" cy="360000"/>
              </a:xfrm>
              <a:prstGeom prst="rect">
                <a:avLst/>
              </a:prstGeom>
            </p:spPr>
          </p:pic>
          <p:sp>
            <p:nvSpPr>
              <p:cNvPr id="62" name="TextBox 61">
                <a:extLst>
                  <a:ext uri="{FF2B5EF4-FFF2-40B4-BE49-F238E27FC236}">
                    <a16:creationId xmlns:a16="http://schemas.microsoft.com/office/drawing/2014/main" id="{B2616131-8A9C-48CA-AE32-750EE0CBBE6F}"/>
                  </a:ext>
                </a:extLst>
              </p:cNvPr>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a:extLst>
              <a:ext uri="{FF2B5EF4-FFF2-40B4-BE49-F238E27FC236}">
                <a16:creationId xmlns:a16="http://schemas.microsoft.com/office/drawing/2014/main" id="{D1567C16-B3E5-4855-BEC7-3C045A340373}"/>
              </a:ext>
            </a:extLst>
          </p:cNvPr>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a:extLst>
              <a:ext uri="{FF2B5EF4-FFF2-40B4-BE49-F238E27FC236}">
                <a16:creationId xmlns:a16="http://schemas.microsoft.com/office/drawing/2014/main" id="{C41C6FF8-1716-4F53-A940-4E591B491D33}"/>
              </a:ext>
            </a:extLst>
          </p:cNvPr>
          <p:cNvSpPr txBox="1"/>
          <p:nvPr/>
        </p:nvSpPr>
        <p:spPr>
          <a:xfrm>
            <a:off x="4184245" y="3138764"/>
            <a:ext cx="813776" cy="461665"/>
          </a:xfrm>
          <a:prstGeom prst="rect">
            <a:avLst/>
          </a:prstGeom>
          <a:noFill/>
        </p:spPr>
        <p:txBody>
          <a:bodyPr wrap="square" rtlCol="0">
            <a:spAutoFit/>
          </a:bodyPr>
          <a:lstStyle/>
          <a:p>
            <a:pPr algn="ctr"/>
            <a:r>
              <a:rPr lang="en-IN" sz="2400" dirty="0">
                <a:solidFill>
                  <a:srgbClr val="3A3283"/>
                </a:solidFill>
                <a:latin typeface="Nexa Bold" panose="02000000000000000000" pitchFamily="50" charset="0"/>
              </a:rPr>
              <a:t>100</a:t>
            </a:r>
            <a:r>
              <a:rPr lang="en-IN" sz="1200" dirty="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a:extLst>
              <a:ext uri="{FF2B5EF4-FFF2-40B4-BE49-F238E27FC236}">
                <a16:creationId xmlns:a16="http://schemas.microsoft.com/office/drawing/2014/main" id="{97F79AC0-2BA3-4396-ACBE-EAEEE0DA7C8C}"/>
              </a:ext>
            </a:extLst>
          </p:cNvPr>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100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a:extLst>
              <a:ext uri="{FF2B5EF4-FFF2-40B4-BE49-F238E27FC236}">
                <a16:creationId xmlns:a16="http://schemas.microsoft.com/office/drawing/2014/main" id="{03CED627-21BB-4823-950B-BB7EE290B2FE}"/>
              </a:ext>
            </a:extLst>
          </p:cNvPr>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100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a:extLst>
              <a:ext uri="{FF2B5EF4-FFF2-40B4-BE49-F238E27FC236}">
                <a16:creationId xmlns:a16="http://schemas.microsoft.com/office/drawing/2014/main" id="{781E89B6-7221-4A1B-A217-2818F7275D58}"/>
              </a:ext>
            </a:extLst>
          </p:cNvPr>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100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a:extLst>
              <a:ext uri="{FF2B5EF4-FFF2-40B4-BE49-F238E27FC236}">
                <a16:creationId xmlns:a16="http://schemas.microsoft.com/office/drawing/2014/main" id="{B1A796D7-FF81-4E72-AC00-DB2608676141}"/>
              </a:ext>
            </a:extLst>
          </p:cNvPr>
          <p:cNvSpPr txBox="1"/>
          <p:nvPr/>
        </p:nvSpPr>
        <p:spPr>
          <a:xfrm>
            <a:off x="2336733" y="5247866"/>
            <a:ext cx="1588168" cy="523220"/>
          </a:xfrm>
          <a:prstGeom prst="rect">
            <a:avLst/>
          </a:prstGeom>
          <a:noFill/>
        </p:spPr>
        <p:txBody>
          <a:bodyPr wrap="square" rtlCol="0">
            <a:spAutoFit/>
          </a:bodyPr>
          <a:lstStyle/>
          <a:p>
            <a:pPr algn="ctr"/>
            <a:r>
              <a:rPr lang="en-IN" sz="1400" spc="30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Installing</a:t>
            </a:r>
          </a:p>
          <a:p>
            <a:pPr algn="ctr"/>
            <a:r>
              <a:rPr lang="en-IN" sz="1400" spc="30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endPar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90" name="TextBox 89">
            <a:extLst>
              <a:ext uri="{FF2B5EF4-FFF2-40B4-BE49-F238E27FC236}">
                <a16:creationId xmlns:a16="http://schemas.microsoft.com/office/drawing/2014/main" id="{37ED234D-61B2-4F5B-84CE-D73A4218BB54}"/>
              </a:ext>
            </a:extLst>
          </p:cNvPr>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p>
        </p:txBody>
      </p:sp>
      <p:sp>
        <p:nvSpPr>
          <p:cNvPr id="91" name="TextBox 90">
            <a:extLst>
              <a:ext uri="{FF2B5EF4-FFF2-40B4-BE49-F238E27FC236}">
                <a16:creationId xmlns:a16="http://schemas.microsoft.com/office/drawing/2014/main" id="{E3CB80D6-9617-4254-918C-1B2C8EC3EB97}"/>
              </a:ext>
            </a:extLst>
          </p:cNvPr>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p>
        </p:txBody>
      </p:sp>
      <p:sp>
        <p:nvSpPr>
          <p:cNvPr id="92" name="TextBox 91">
            <a:extLst>
              <a:ext uri="{FF2B5EF4-FFF2-40B4-BE49-F238E27FC236}">
                <a16:creationId xmlns:a16="http://schemas.microsoft.com/office/drawing/2014/main" id="{2A96724C-38B9-407A-9353-2A4E514B5243}"/>
              </a:ext>
            </a:extLst>
          </p:cNvPr>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p>
        </p:txBody>
      </p:sp>
      <p:sp>
        <p:nvSpPr>
          <p:cNvPr id="93" name="TextBox 92">
            <a:extLst>
              <a:ext uri="{FF2B5EF4-FFF2-40B4-BE49-F238E27FC236}">
                <a16:creationId xmlns:a16="http://schemas.microsoft.com/office/drawing/2014/main" id="{A54B2A1E-F067-46CA-A82F-96482330BC79}"/>
              </a:ext>
            </a:extLst>
          </p:cNvPr>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p>
        </p:txBody>
      </p:sp>
      <p:sp>
        <p:nvSpPr>
          <p:cNvPr id="94" name="TextBox 93">
            <a:extLst>
              <a:ext uri="{FF2B5EF4-FFF2-40B4-BE49-F238E27FC236}">
                <a16:creationId xmlns:a16="http://schemas.microsoft.com/office/drawing/2014/main" id="{98EED843-C4AB-4EDC-82FB-454EE18CD13B}"/>
              </a:ext>
            </a:extLst>
          </p:cNvPr>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p>
        </p:txBody>
      </p:sp>
    </p:spTree>
    <p:extLst>
      <p:ext uri="{BB962C8B-B14F-4D97-AF65-F5344CB8AC3E}">
        <p14:creationId xmlns:p14="http://schemas.microsoft.com/office/powerpoint/2010/main" val="137206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987133" y="381174"/>
            <a:ext cx="10217733" cy="685627"/>
          </a:xfrm>
        </p:spPr>
        <p:txBody>
          <a:bodyPr>
            <a:normAutofit fontScale="90000"/>
          </a:bodyPr>
          <a:lstStyle/>
          <a:p>
            <a:pPr algn="l"/>
            <a:r>
              <a:rPr lang="en-US" dirty="0" err="1"/>
              <a:t>IntroDuction</a:t>
            </a:r>
            <a:endParaRPr lang="en-US" dirty="0"/>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algn="l"/>
            <a:r>
              <a:rPr lang="en-GB" sz="3200" dirty="0"/>
              <a:t>As I AM making a system which can recognize face and match with its own database. It will make the attendance system more authentic. Our primary goal is to help the lecturers, improve and organize the process of track and manage student attendance and absenteeism.</a:t>
            </a:r>
            <a:endParaRPr lang="en-US" sz="3200" dirty="0"/>
          </a:p>
          <a:p>
            <a:pPr algn="l"/>
            <a:endParaRPr lang="en-US" sz="3200" dirty="0"/>
          </a:p>
        </p:txBody>
      </p:sp>
    </p:spTree>
    <p:extLst>
      <p:ext uri="{BB962C8B-B14F-4D97-AF65-F5344CB8AC3E}">
        <p14:creationId xmlns:p14="http://schemas.microsoft.com/office/powerpoint/2010/main" val="57489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dirty="0"/>
              <a:t>What Is Face Detection?</a:t>
            </a:r>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a:bodyPr>
          <a:lstStyle/>
          <a:p>
            <a:pPr marL="0" indent="0">
              <a:buNone/>
            </a:pPr>
            <a:r>
              <a:rPr lang="en-US" sz="2800" dirty="0"/>
              <a:t>Face detection is a type of computer vision technology that is able to identify people’s faces within digital images. This is very easy for humans, but computers need precise instructions. The images might contain many objects that aren’t human faces, like buildings, cars, animals, and so on.</a:t>
            </a:r>
          </a:p>
        </p:txBody>
      </p:sp>
    </p:spTree>
    <p:extLst>
      <p:ext uri="{BB962C8B-B14F-4D97-AF65-F5344CB8AC3E}">
        <p14:creationId xmlns:p14="http://schemas.microsoft.com/office/powerpoint/2010/main" val="252974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7C47-E924-482E-9830-10AE59AD7954}"/>
              </a:ext>
            </a:extLst>
          </p:cNvPr>
          <p:cNvSpPr>
            <a:spLocks noGrp="1"/>
          </p:cNvSpPr>
          <p:nvPr>
            <p:ph type="title"/>
          </p:nvPr>
        </p:nvSpPr>
        <p:spPr/>
        <p:txBody>
          <a:bodyPr/>
          <a:lstStyle/>
          <a:p>
            <a:r>
              <a:rPr lang="en-US" dirty="0"/>
              <a:t>Plan of works</a:t>
            </a:r>
          </a:p>
        </p:txBody>
      </p:sp>
      <p:pic>
        <p:nvPicPr>
          <p:cNvPr id="4" name="Content Placeholder 3">
            <a:extLst>
              <a:ext uri="{FF2B5EF4-FFF2-40B4-BE49-F238E27FC236}">
                <a16:creationId xmlns:a16="http://schemas.microsoft.com/office/drawing/2014/main" id="{D839968F-339C-4819-A639-515AC4E3BA7B}"/>
              </a:ext>
            </a:extLst>
          </p:cNvPr>
          <p:cNvPicPr>
            <a:picLocks noGrp="1"/>
          </p:cNvPicPr>
          <p:nvPr>
            <p:ph idx="1"/>
          </p:nvPr>
        </p:nvPicPr>
        <p:blipFill>
          <a:blip r:embed="rId2"/>
          <a:stretch>
            <a:fillRect/>
          </a:stretch>
        </p:blipFill>
        <p:spPr>
          <a:xfrm>
            <a:off x="1240971" y="1968759"/>
            <a:ext cx="9442580" cy="4086808"/>
          </a:xfrm>
          <a:prstGeom prst="rect">
            <a:avLst/>
          </a:prstGeom>
        </p:spPr>
      </p:pic>
    </p:spTree>
    <p:extLst>
      <p:ext uri="{BB962C8B-B14F-4D97-AF65-F5344CB8AC3E}">
        <p14:creationId xmlns:p14="http://schemas.microsoft.com/office/powerpoint/2010/main" val="259440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A529-C71A-457F-870C-06978182F894}"/>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8C51176-1B95-4652-A686-1E2E3CB1E5F4}"/>
              </a:ext>
            </a:extLst>
          </p:cNvPr>
          <p:cNvSpPr>
            <a:spLocks noGrp="1"/>
          </p:cNvSpPr>
          <p:nvPr>
            <p:ph idx="1"/>
          </p:nvPr>
        </p:nvSpPr>
        <p:spPr/>
        <p:txBody>
          <a:bodyPr>
            <a:normAutofit/>
          </a:bodyPr>
          <a:lstStyle/>
          <a:p>
            <a:r>
              <a:rPr lang="en-US" sz="2400" dirty="0"/>
              <a:t>The system stores the faces that are detected and automatically marks attendance.</a:t>
            </a:r>
          </a:p>
          <a:p>
            <a:r>
              <a:rPr lang="en-US" sz="2400" dirty="0"/>
              <a:t>Ease of use is manipulate and recognize the faces in real time using. Multiple face detection. Multipurpose software Can be used in different places.</a:t>
            </a:r>
          </a:p>
          <a:p>
            <a:endParaRPr lang="en-US" sz="2400" dirty="0"/>
          </a:p>
        </p:txBody>
      </p:sp>
    </p:spTree>
    <p:extLst>
      <p:ext uri="{BB962C8B-B14F-4D97-AF65-F5344CB8AC3E}">
        <p14:creationId xmlns:p14="http://schemas.microsoft.com/office/powerpoint/2010/main" val="359806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CB76-E7E9-45F4-84DD-FBA81370F546}"/>
              </a:ext>
            </a:extLst>
          </p:cNvPr>
          <p:cNvSpPr>
            <a:spLocks noGrp="1"/>
          </p:cNvSpPr>
          <p:nvPr>
            <p:ph type="title"/>
          </p:nvPr>
        </p:nvSpPr>
        <p:spPr/>
        <p:txBody>
          <a:bodyPr/>
          <a:lstStyle/>
          <a:p>
            <a:r>
              <a:rPr lang="en-US" dirty="0" err="1"/>
              <a:t>DisAdvantages</a:t>
            </a:r>
            <a:endParaRPr lang="en-US" dirty="0"/>
          </a:p>
        </p:txBody>
      </p:sp>
      <p:sp>
        <p:nvSpPr>
          <p:cNvPr id="3" name="Content Placeholder 2">
            <a:extLst>
              <a:ext uri="{FF2B5EF4-FFF2-40B4-BE49-F238E27FC236}">
                <a16:creationId xmlns:a16="http://schemas.microsoft.com/office/drawing/2014/main" id="{1B9E3D7B-5D35-4C0B-A200-3AC0C8D2588B}"/>
              </a:ext>
            </a:extLst>
          </p:cNvPr>
          <p:cNvSpPr>
            <a:spLocks noGrp="1"/>
          </p:cNvSpPr>
          <p:nvPr>
            <p:ph idx="1"/>
          </p:nvPr>
        </p:nvSpPr>
        <p:spPr/>
        <p:txBody>
          <a:bodyPr>
            <a:normAutofit/>
          </a:bodyPr>
          <a:lstStyle/>
          <a:p>
            <a:r>
              <a:rPr lang="en-US" sz="2800" dirty="0"/>
              <a:t>The accuracy of the system is not 100%. It can only detect face from a limited distance.</a:t>
            </a:r>
          </a:p>
          <a:p>
            <a:endParaRPr lang="en-US" sz="2800" dirty="0"/>
          </a:p>
        </p:txBody>
      </p:sp>
    </p:spTree>
    <p:extLst>
      <p:ext uri="{BB962C8B-B14F-4D97-AF65-F5344CB8AC3E}">
        <p14:creationId xmlns:p14="http://schemas.microsoft.com/office/powerpoint/2010/main" val="81161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dirty="0"/>
              <a:t>What Are Features?</a:t>
            </a:r>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A feature is a piece of information in an image that is relevant to solving a certain problem. It could be something as simple as a single pixel value, or more complex like edges, corners, and shapes. You can combine multiple simple features into a complex feature.</a:t>
            </a:r>
          </a:p>
          <a:p>
            <a:r>
              <a:rPr lang="en-US" dirty="0"/>
              <a:t>Applying certain operations to an image produces information that could be considered features as well. Computer vision and image processing have a large collection of useful features and feature extracting operations.</a:t>
            </a:r>
          </a:p>
          <a:p>
            <a:r>
              <a:rPr lang="en-US" dirty="0"/>
              <a:t>Basically, any inherent or derived property of an image could be used as a feature to solve tasks.</a:t>
            </a:r>
          </a:p>
        </p:txBody>
      </p:sp>
    </p:spTree>
    <p:extLst>
      <p:ext uri="{BB962C8B-B14F-4D97-AF65-F5344CB8AC3E}">
        <p14:creationId xmlns:p14="http://schemas.microsoft.com/office/powerpoint/2010/main" val="2741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513F-70B7-4ABA-9904-6641B816644E}"/>
              </a:ext>
            </a:extLst>
          </p:cNvPr>
          <p:cNvSpPr>
            <a:spLocks noGrp="1"/>
          </p:cNvSpPr>
          <p:nvPr>
            <p:ph type="title"/>
          </p:nvPr>
        </p:nvSpPr>
        <p:spPr/>
        <p:txBody>
          <a:bodyPr/>
          <a:lstStyle/>
          <a:p>
            <a:r>
              <a:rPr lang="en-US" dirty="0"/>
              <a:t>Result Analysis</a:t>
            </a:r>
          </a:p>
        </p:txBody>
      </p:sp>
      <p:sp>
        <p:nvSpPr>
          <p:cNvPr id="3" name="Content Placeholder 2">
            <a:extLst>
              <a:ext uri="{FF2B5EF4-FFF2-40B4-BE49-F238E27FC236}">
                <a16:creationId xmlns:a16="http://schemas.microsoft.com/office/drawing/2014/main" id="{0B093E9A-D4A8-4A9B-A5F2-5A0E6E17A441}"/>
              </a:ext>
            </a:extLst>
          </p:cNvPr>
          <p:cNvSpPr>
            <a:spLocks noGrp="1"/>
          </p:cNvSpPr>
          <p:nvPr>
            <p:ph idx="1"/>
          </p:nvPr>
        </p:nvSpPr>
        <p:spPr/>
        <p:txBody>
          <a:bodyPr>
            <a:normAutofit/>
          </a:bodyPr>
          <a:lstStyle/>
          <a:p>
            <a:r>
              <a:rPr lang="en-US" sz="3200" dirty="0"/>
              <a:t>In my project I have been working more the 2000 pictures. The result of project percentages is almost 85-90%. Though it is not enough for this little dataset. To make almost 98%  accuracy we need to use more powerful hardware and also need more resources.</a:t>
            </a:r>
          </a:p>
        </p:txBody>
      </p:sp>
    </p:spTree>
    <p:extLst>
      <p:ext uri="{BB962C8B-B14F-4D97-AF65-F5344CB8AC3E}">
        <p14:creationId xmlns:p14="http://schemas.microsoft.com/office/powerpoint/2010/main" val="88200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AA06-DCBA-4F28-A623-346BE1342DEF}"/>
              </a:ext>
            </a:extLst>
          </p:cNvPr>
          <p:cNvSpPr>
            <a:spLocks noGrp="1"/>
          </p:cNvSpPr>
          <p:nvPr>
            <p:ph type="title"/>
          </p:nvPr>
        </p:nvSpPr>
        <p:spPr/>
        <p:txBody>
          <a:bodyPr/>
          <a:lstStyle/>
          <a:p>
            <a:r>
              <a:rPr lang="en-US" dirty="0"/>
              <a:t>Why we don’t use Neural Network.</a:t>
            </a:r>
          </a:p>
        </p:txBody>
      </p:sp>
      <p:sp>
        <p:nvSpPr>
          <p:cNvPr id="3" name="Content Placeholder 2">
            <a:extLst>
              <a:ext uri="{FF2B5EF4-FFF2-40B4-BE49-F238E27FC236}">
                <a16:creationId xmlns:a16="http://schemas.microsoft.com/office/drawing/2014/main" id="{1589C0E8-64AD-4F81-B296-E82FF32666C8}"/>
              </a:ext>
            </a:extLst>
          </p:cNvPr>
          <p:cNvSpPr>
            <a:spLocks noGrp="1"/>
          </p:cNvSpPr>
          <p:nvPr>
            <p:ph idx="1"/>
          </p:nvPr>
        </p:nvSpPr>
        <p:spPr/>
        <p:txBody>
          <a:bodyPr>
            <a:normAutofit/>
          </a:bodyPr>
          <a:lstStyle/>
          <a:p>
            <a:pPr marL="0" indent="0">
              <a:buNone/>
            </a:pPr>
            <a:r>
              <a:rPr lang="en-US" sz="2400" dirty="0"/>
              <a:t>Raspberry Pi isn’t powerful enough to compute the images using neural or deep learning.</a:t>
            </a:r>
          </a:p>
          <a:p>
            <a:pPr marL="0" indent="0">
              <a:buNone/>
            </a:pPr>
            <a:r>
              <a:rPr lang="en-US" sz="2400" dirty="0"/>
              <a:t>The problem are:</a:t>
            </a:r>
          </a:p>
          <a:p>
            <a:r>
              <a:rPr lang="en-US" sz="2400" dirty="0"/>
              <a:t> not enough ram</a:t>
            </a:r>
          </a:p>
          <a:p>
            <a:r>
              <a:rPr lang="en-US" sz="2400" dirty="0"/>
              <a:t>Processor is slow</a:t>
            </a:r>
          </a:p>
          <a:p>
            <a:r>
              <a:rPr lang="en-US" sz="2400" dirty="0"/>
              <a:t>not the right hardware for heavy computational processes</a:t>
            </a:r>
          </a:p>
        </p:txBody>
      </p:sp>
    </p:spTree>
    <p:extLst>
      <p:ext uri="{BB962C8B-B14F-4D97-AF65-F5344CB8AC3E}">
        <p14:creationId xmlns:p14="http://schemas.microsoft.com/office/powerpoint/2010/main" val="2999960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156</TotalTime>
  <Words>480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Nexa Bold</vt:lpstr>
      <vt:lpstr>Nexa Light</vt:lpstr>
      <vt:lpstr>Open Sans Condensed Light</vt:lpstr>
      <vt:lpstr>Celestial</vt:lpstr>
      <vt:lpstr>Human Face Recognition Attendance System</vt:lpstr>
      <vt:lpstr>IntroDuction</vt:lpstr>
      <vt:lpstr>What Is Face Detection?</vt:lpstr>
      <vt:lpstr>Plan of works</vt:lpstr>
      <vt:lpstr>Advantages</vt:lpstr>
      <vt:lpstr>DisAdvantages</vt:lpstr>
      <vt:lpstr>What Are Features?</vt:lpstr>
      <vt:lpstr>Result Analysis</vt:lpstr>
      <vt:lpstr>Why we don’t use Neural Network.</vt:lpstr>
      <vt:lpstr>Future works</vt:lpstr>
      <vt:lpstr>FRAS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Suryansh Gupta</cp:lastModifiedBy>
  <cp:revision>28</cp:revision>
  <dcterms:created xsi:type="dcterms:W3CDTF">2017-07-02T12:04:46Z</dcterms:created>
  <dcterms:modified xsi:type="dcterms:W3CDTF">2022-05-27T04:59:37Z</dcterms:modified>
</cp:coreProperties>
</file>