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265" r:id="rId4"/>
    <p:sldId id="266" r:id="rId5"/>
    <p:sldId id="267" r:id="rId6"/>
    <p:sldId id="276" r:id="rId7"/>
    <p:sldId id="277" r:id="rId8"/>
    <p:sldId id="278" r:id="rId9"/>
    <p:sldId id="279" r:id="rId10"/>
    <p:sldId id="269" r:id="rId11"/>
    <p:sldId id="271" r:id="rId12"/>
    <p:sldId id="272" r:id="rId13"/>
    <p:sldId id="274" r:id="rId14"/>
    <p:sldId id="275" r:id="rId15"/>
    <p:sldId id="286" r:id="rId16"/>
    <p:sldId id="287" r:id="rId17"/>
    <p:sldId id="301" r:id="rId18"/>
    <p:sldId id="302" r:id="rId19"/>
    <p:sldId id="270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PROJECT ON MOVIE RECOMMENDATION SYSTEM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761" y="4037955"/>
            <a:ext cx="6632618" cy="2246936"/>
          </a:xfrm>
        </p:spPr>
        <p:txBody>
          <a:bodyPr>
            <a:normAutofit/>
          </a:bodyPr>
          <a:lstStyle/>
          <a:p>
            <a:r>
              <a:rPr lang="en-US" sz="2000" dirty="0"/>
              <a:t>Presented By : </a:t>
            </a:r>
            <a:r>
              <a:rPr lang="en-US" sz="2000" dirty="0" err="1"/>
              <a:t>Suryansh</a:t>
            </a:r>
            <a:r>
              <a:rPr lang="en-US" sz="2000" dirty="0"/>
              <a:t> Chaturvedi</a:t>
            </a:r>
          </a:p>
          <a:p>
            <a:r>
              <a:rPr lang="en-US" sz="2000" dirty="0"/>
              <a:t>Univ. Roll No – 171500349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Department of Computer Engineering &amp; Applications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Institute of Engineering &amp; Technology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/>
              <a:t>GLA University, Mathura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68662"/>
              </p:ext>
            </p:extLst>
          </p:nvPr>
        </p:nvGraphicFramePr>
        <p:xfrm>
          <a:off x="2031998" y="719666"/>
          <a:ext cx="71290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315" y="1285861"/>
            <a:ext cx="121444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53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8" y="1799981"/>
            <a:ext cx="8596668" cy="1535648"/>
          </a:xfrm>
        </p:spPr>
        <p:txBody>
          <a:bodyPr>
            <a:noAutofit/>
          </a:bodyPr>
          <a:lstStyle/>
          <a:p>
            <a:r>
              <a:rPr lang="en-US" sz="2000" b="1" dirty="0"/>
              <a:t>SVD(Single Value Decomposition)</a:t>
            </a:r>
          </a:p>
          <a:p>
            <a:pPr lvl="1"/>
            <a:r>
              <a:rPr lang="en-US" sz="2000" dirty="0"/>
              <a:t>Collaborative filtering algorithm</a:t>
            </a:r>
          </a:p>
          <a:p>
            <a:pPr lvl="1"/>
            <a:r>
              <a:rPr lang="en-US" sz="2000" dirty="0"/>
              <a:t>Uses Matrix factorization technique.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72" y="3438658"/>
            <a:ext cx="3082346" cy="2243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3655" y="5778252"/>
            <a:ext cx="43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User-movie rating matrix</a:t>
            </a:r>
          </a:p>
        </p:txBody>
      </p:sp>
    </p:spTree>
    <p:extLst>
      <p:ext uri="{BB962C8B-B14F-4D97-AF65-F5344CB8AC3E}">
        <p14:creationId xmlns:p14="http://schemas.microsoft.com/office/powerpoint/2010/main" val="50462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92" y="1748465"/>
            <a:ext cx="8596668" cy="144549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Matrix Factorization</a:t>
            </a:r>
          </a:p>
          <a:p>
            <a:pPr lvl="1"/>
            <a:r>
              <a:rPr lang="en-US" sz="2000" dirty="0"/>
              <a:t>Decomposing the user-movie interaction matrix into the product of two lower dimensionality rectangular matrices.</a:t>
            </a:r>
          </a:p>
          <a:p>
            <a:pPr lvl="1"/>
            <a:r>
              <a:rPr lang="en-US" sz="2000" dirty="0"/>
              <a:t>Latent features are used to calculate estimate rating.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10484" r="7218"/>
          <a:stretch/>
        </p:blipFill>
        <p:spPr bwMode="auto">
          <a:xfrm>
            <a:off x="5375319" y="3703466"/>
            <a:ext cx="3639892" cy="1924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1"/>
          <a:stretch/>
        </p:blipFill>
        <p:spPr bwMode="auto">
          <a:xfrm>
            <a:off x="2036739" y="3489096"/>
            <a:ext cx="2552219" cy="2670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2434" y="6133915"/>
            <a:ext cx="755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Two matrices User and Movies with two latent features</a:t>
            </a:r>
          </a:p>
        </p:txBody>
      </p:sp>
    </p:spTree>
    <p:extLst>
      <p:ext uri="{BB962C8B-B14F-4D97-AF65-F5344CB8AC3E}">
        <p14:creationId xmlns:p14="http://schemas.microsoft.com/office/powerpoint/2010/main" val="246393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97011"/>
          </a:xfrm>
        </p:spPr>
        <p:txBody>
          <a:bodyPr>
            <a:noAutofit/>
          </a:bodyPr>
          <a:lstStyle/>
          <a:p>
            <a:r>
              <a:rPr lang="en-US" sz="2000" b="1" dirty="0"/>
              <a:t>Dataset module</a:t>
            </a:r>
          </a:p>
          <a:p>
            <a:pPr lvl="1"/>
            <a:r>
              <a:rPr lang="en-US" sz="2000" dirty="0"/>
              <a:t>Present in surprise package.</a:t>
            </a:r>
          </a:p>
          <a:p>
            <a:pPr lvl="1"/>
            <a:r>
              <a:rPr lang="en-US" sz="2000" dirty="0"/>
              <a:t>Use reader class to read dataset from file.</a:t>
            </a:r>
          </a:p>
          <a:p>
            <a:pPr lvl="1"/>
            <a:r>
              <a:rPr lang="en-US" sz="2000" dirty="0"/>
              <a:t>Use to build </a:t>
            </a:r>
            <a:r>
              <a:rPr lang="en-US" sz="2000" dirty="0" err="1"/>
              <a:t>trainset</a:t>
            </a:r>
            <a:r>
              <a:rPr lang="en-US" sz="2000" dirty="0"/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36549" y="4077410"/>
            <a:ext cx="8596668" cy="149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Reader class</a:t>
            </a:r>
          </a:p>
          <a:p>
            <a:pPr lvl="1"/>
            <a:r>
              <a:rPr lang="en-US" sz="2000" dirty="0"/>
              <a:t>Present in surprise package.</a:t>
            </a:r>
          </a:p>
          <a:p>
            <a:pPr lvl="1"/>
            <a:r>
              <a:rPr lang="en-US" sz="2000" dirty="0"/>
              <a:t>It’s object passed in dataset module function to read.</a:t>
            </a:r>
          </a:p>
        </p:txBody>
      </p:sp>
    </p:spTree>
    <p:extLst>
      <p:ext uri="{BB962C8B-B14F-4D97-AF65-F5344CB8AC3E}">
        <p14:creationId xmlns:p14="http://schemas.microsoft.com/office/powerpoint/2010/main" val="28257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Tkinter</a:t>
            </a:r>
          </a:p>
          <a:p>
            <a:pPr lvl="1"/>
            <a:r>
              <a:rPr lang="en-US" sz="2000" dirty="0"/>
              <a:t>Used for developing GUI.</a:t>
            </a:r>
          </a:p>
          <a:p>
            <a:endParaRPr lang="en-US" sz="2000" dirty="0"/>
          </a:p>
          <a:p>
            <a:r>
              <a:rPr lang="en-US" sz="2000" b="1" dirty="0"/>
              <a:t>Steps to create a </a:t>
            </a:r>
            <a:r>
              <a:rPr lang="en-US" sz="2000" b="1" dirty="0" err="1"/>
              <a:t>tkinter</a:t>
            </a:r>
            <a:r>
              <a:rPr lang="en-US" sz="2000" b="1" dirty="0"/>
              <a:t>:</a:t>
            </a:r>
          </a:p>
          <a:p>
            <a:pPr lvl="1"/>
            <a:r>
              <a:rPr lang="en-US" sz="2000" dirty="0"/>
              <a:t>Importing the module – </a:t>
            </a:r>
            <a:r>
              <a:rPr lang="en-US" sz="2000" dirty="0" err="1"/>
              <a:t>tkinter</a:t>
            </a:r>
            <a:endParaRPr lang="en-US" sz="2000" dirty="0"/>
          </a:p>
          <a:p>
            <a:pPr lvl="1"/>
            <a:r>
              <a:rPr lang="en-US" sz="2000" dirty="0"/>
              <a:t>Create the main window (container)</a:t>
            </a:r>
          </a:p>
          <a:p>
            <a:pPr lvl="1"/>
            <a:r>
              <a:rPr lang="en-US" sz="2000" dirty="0"/>
              <a:t>Add any number of widgets to the main window</a:t>
            </a:r>
          </a:p>
          <a:p>
            <a:pPr lvl="1"/>
            <a:r>
              <a:rPr lang="en-US" sz="2000" dirty="0"/>
              <a:t>Apply the event Trigger on the widgets.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Tkinter Widgets</a:t>
            </a:r>
          </a:p>
          <a:p>
            <a:pPr lvl="1"/>
            <a:r>
              <a:rPr lang="en-US" sz="2000" dirty="0"/>
              <a:t>Label</a:t>
            </a:r>
          </a:p>
          <a:p>
            <a:pPr lvl="1"/>
            <a:r>
              <a:rPr lang="en-US" sz="2000" dirty="0"/>
              <a:t>Entry</a:t>
            </a:r>
          </a:p>
          <a:p>
            <a:pPr lvl="1"/>
            <a:r>
              <a:rPr lang="en-US" sz="2000" dirty="0"/>
              <a:t>Button</a:t>
            </a:r>
          </a:p>
          <a:p>
            <a:pPr lvl="1"/>
            <a:r>
              <a:rPr lang="en-US" sz="2000" dirty="0"/>
              <a:t>Text</a:t>
            </a:r>
          </a:p>
          <a:p>
            <a:pPr lvl="1"/>
            <a:r>
              <a:rPr lang="en-US" sz="2000" dirty="0"/>
              <a:t>Listbox</a:t>
            </a:r>
          </a:p>
          <a:p>
            <a:r>
              <a:rPr lang="en-US" sz="2000" b="1" dirty="0"/>
              <a:t>Tkinter messagebox</a:t>
            </a:r>
          </a:p>
          <a:p>
            <a:pPr lvl="1"/>
            <a:r>
              <a:rPr lang="en-US" sz="2000" dirty="0"/>
              <a:t>Used to show error,info or warning.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3" t="17278" r="55954" b="39451"/>
          <a:stretch/>
        </p:blipFill>
        <p:spPr>
          <a:xfrm>
            <a:off x="5937160" y="1455313"/>
            <a:ext cx="2728152" cy="301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4620596"/>
            <a:ext cx="1488933" cy="13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5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77334" y="609600"/>
            <a:ext cx="8596668" cy="80707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77334" y="1661375"/>
            <a:ext cx="8596668" cy="33871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are using movielens dataset in this project which contains:-</a:t>
            </a:r>
          </a:p>
          <a:p>
            <a:pPr lvl="0"/>
            <a:r>
              <a:rPr lang="en-US" sz="2000" b="1" dirty="0"/>
              <a:t>ratings.csv:-</a:t>
            </a:r>
          </a:p>
          <a:p>
            <a:pPr lvl="1"/>
            <a:r>
              <a:rPr lang="en-US" sz="2000" dirty="0"/>
              <a:t>Contains ratings of 610 users for different movies they rated.</a:t>
            </a:r>
          </a:p>
          <a:p>
            <a:pPr lvl="1"/>
            <a:r>
              <a:rPr lang="en-US" sz="2000" dirty="0"/>
              <a:t>It’s structure is userid,movieid,ratings(0.5-5),timestamp.</a:t>
            </a:r>
          </a:p>
          <a:p>
            <a:pPr lvl="1"/>
            <a:r>
              <a:rPr lang="en-US" sz="2000" dirty="0"/>
              <a:t>Use ratings data for collaborative filtering.</a:t>
            </a:r>
          </a:p>
          <a:p>
            <a:pPr lvl="0"/>
            <a:r>
              <a:rPr lang="en-US" sz="2000" b="1" dirty="0"/>
              <a:t>movies.csv:-</a:t>
            </a:r>
          </a:p>
          <a:p>
            <a:pPr lvl="1"/>
            <a:r>
              <a:rPr lang="en-US" sz="2000" dirty="0"/>
              <a:t>Contains the info of 9742 movies.</a:t>
            </a:r>
          </a:p>
          <a:p>
            <a:pPr lvl="1"/>
            <a:r>
              <a:rPr lang="en-US" sz="2000" dirty="0"/>
              <a:t>Contains movieId,title,genres of the movie.</a:t>
            </a:r>
          </a:p>
          <a:p>
            <a:pPr lvl="1"/>
            <a:r>
              <a:rPr lang="en-US" sz="2000" dirty="0"/>
              <a:t>Can be used to get moviename from movieid or movieid from moviename.</a:t>
            </a:r>
          </a:p>
        </p:txBody>
      </p:sp>
    </p:spTree>
    <p:extLst>
      <p:ext uri="{BB962C8B-B14F-4D97-AF65-F5344CB8AC3E}">
        <p14:creationId xmlns:p14="http://schemas.microsoft.com/office/powerpoint/2010/main" val="20091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Implementation and UI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0514"/>
            <a:ext cx="4836102" cy="50020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67520" y="1370514"/>
            <a:ext cx="4126485" cy="44947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When we run our </a:t>
            </a:r>
            <a:r>
              <a:rPr lang="en-US" dirty="0" err="1"/>
              <a:t>project,this</a:t>
            </a:r>
            <a:r>
              <a:rPr lang="en-US" dirty="0"/>
              <a:t> screen appears.</a:t>
            </a:r>
          </a:p>
          <a:p>
            <a:pPr lvl="0"/>
            <a:r>
              <a:rPr lang="en-US" dirty="0"/>
              <a:t>First two entry’s in this labeled ratings.csv and movies.csv depicts where the data is stored in system.</a:t>
            </a:r>
          </a:p>
          <a:p>
            <a:pPr lvl="0"/>
            <a:r>
              <a:rPr lang="en-US" dirty="0"/>
              <a:t>We have two empty fields UserId and No. of Recommendations which are filled by user.</a:t>
            </a:r>
          </a:p>
          <a:p>
            <a:pPr lvl="0"/>
            <a:r>
              <a:rPr lang="en-US" dirty="0" err="1"/>
              <a:t>Then,there</a:t>
            </a:r>
            <a:r>
              <a:rPr lang="en-US" dirty="0"/>
              <a:t> is Recommend button when we click it the recommendations are shown below the label We Recommend in the Listbox.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9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Implementation and 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7520" y="1370514"/>
            <a:ext cx="4126485" cy="44947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In </a:t>
            </a:r>
            <a:r>
              <a:rPr lang="en-US" dirty="0" err="1"/>
              <a:t>this,user</a:t>
            </a:r>
            <a:r>
              <a:rPr lang="en-US" dirty="0"/>
              <a:t> filled </a:t>
            </a:r>
            <a:r>
              <a:rPr lang="en-US" dirty="0" err="1"/>
              <a:t>UserId</a:t>
            </a:r>
            <a:r>
              <a:rPr lang="en-US" dirty="0"/>
              <a:t>=85 and </a:t>
            </a:r>
            <a:r>
              <a:rPr lang="en-US" dirty="0" err="1"/>
              <a:t>No.of</a:t>
            </a:r>
            <a:r>
              <a:rPr lang="en-US" dirty="0"/>
              <a:t> recommendations=10</a:t>
            </a:r>
          </a:p>
          <a:p>
            <a:pPr lvl="0"/>
            <a:r>
              <a:rPr lang="en-US" dirty="0"/>
              <a:t>When we click on Recommend </a:t>
            </a:r>
            <a:r>
              <a:rPr lang="en-US" dirty="0" err="1"/>
              <a:t>button,then</a:t>
            </a:r>
            <a:r>
              <a:rPr lang="en-US" dirty="0"/>
              <a:t> 10 recommendations are shown below to the user with their estimated ratings.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08825"/>
            <a:ext cx="4796187" cy="51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Implementation and UI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7520" y="1370514"/>
            <a:ext cx="4126485" cy="44947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If we click,on the Recommend button,without entering the UserId or No. of recommendations field,then this message box appears.</a:t>
            </a:r>
          </a:p>
          <a:p>
            <a:pPr lvl="0"/>
            <a:r>
              <a:rPr lang="en-US" dirty="0"/>
              <a:t>This shows an “Error” and also tells you to Fill above fields.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5" y="1270000"/>
            <a:ext cx="4602222" cy="50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0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"</a:t>
            </a:r>
            <a:r>
              <a:rPr lang="en-US" dirty="0"/>
              <a:t>Movie Recommender systems are a powerful new technology for extracting additional value for movie websites like Netflix and </a:t>
            </a:r>
            <a:r>
              <a:rPr lang="en-US" dirty="0" err="1"/>
              <a:t>Youtube</a:t>
            </a:r>
            <a:r>
              <a:rPr lang="en-US" dirty="0"/>
              <a:t> from its user databases. </a:t>
            </a:r>
          </a:p>
          <a:p>
            <a:r>
              <a:rPr lang="en-US" dirty="0"/>
              <a:t>These systems help users find movies they want to watch from a website. </a:t>
            </a:r>
          </a:p>
          <a:p>
            <a:r>
              <a:rPr lang="en-US" dirty="0"/>
              <a:t>Movie Recommender systems benefit users by enabling them to find movies they like. </a:t>
            </a:r>
          </a:p>
          <a:p>
            <a:r>
              <a:rPr lang="en-US" dirty="0"/>
              <a:t>Conversely, they help the websites by generating more users.</a:t>
            </a:r>
          </a:p>
          <a:p>
            <a:r>
              <a:rPr lang="en-US" dirty="0"/>
              <a:t>Movie Recommender systems are rapidly becoming a crucial tool on the Web.</a:t>
            </a:r>
          </a:p>
        </p:txBody>
      </p:sp>
    </p:spTree>
    <p:extLst>
      <p:ext uri="{BB962C8B-B14F-4D97-AF65-F5344CB8AC3E}">
        <p14:creationId xmlns:p14="http://schemas.microsoft.com/office/powerpoint/2010/main" val="21327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98" y="1987114"/>
            <a:ext cx="8685607" cy="17348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the movies to the user using Collaborative filtering.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the use of Surprise package in python.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262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9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Recommender systems are being stressed by the huge volume of user ratings data.</a:t>
            </a:r>
          </a:p>
          <a:p>
            <a:r>
              <a:rPr lang="en-US" dirty="0"/>
              <a:t>Our approach can be further extended to other domains to recommend songs, video, venue, news, books, tourism and e-commerce sites, etc.</a:t>
            </a:r>
          </a:p>
          <a:p>
            <a:r>
              <a:rPr lang="en-US" dirty="0"/>
              <a:t>These systems help users find items they want to buy from a business.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4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5" y="1606798"/>
            <a:ext cx="8596668" cy="1445495"/>
          </a:xfrm>
        </p:spPr>
        <p:txBody>
          <a:bodyPr>
            <a:normAutofit/>
          </a:bodyPr>
          <a:lstStyle/>
          <a:p>
            <a:r>
              <a:rPr lang="en-US" dirty="0"/>
              <a:t>In future, we can improve the effectiveness and performance by exploring a     hybrid system.</a:t>
            </a:r>
          </a:p>
          <a:p>
            <a:r>
              <a:rPr lang="en-US" dirty="0"/>
              <a:t>Hybrid System uses Content and Collaborative filtering.</a:t>
            </a:r>
            <a:r>
              <a:rPr lang="en-US" b="1" dirty="0"/>
              <a:t>                </a:t>
            </a:r>
            <a:endParaRPr lang="en-US" dirty="0"/>
          </a:p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15149" y="2915012"/>
            <a:ext cx="10315977" cy="2831275"/>
            <a:chOff x="1146220" y="3526733"/>
            <a:chExt cx="10315977" cy="2831275"/>
          </a:xfrm>
        </p:grpSpPr>
        <p:grpSp>
          <p:nvGrpSpPr>
            <p:cNvPr id="8" name="Group 7"/>
            <p:cNvGrpSpPr/>
            <p:nvPr/>
          </p:nvGrpSpPr>
          <p:grpSpPr>
            <a:xfrm>
              <a:off x="1146220" y="3526733"/>
              <a:ext cx="734095" cy="682581"/>
              <a:chOff x="1146220" y="3526733"/>
              <a:chExt cx="734095" cy="68258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6220" y="3526733"/>
                <a:ext cx="734095" cy="68258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46220" y="3683358"/>
                <a:ext cx="734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Input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46220" y="4956287"/>
              <a:ext cx="734095" cy="682581"/>
              <a:chOff x="1146220" y="3526733"/>
              <a:chExt cx="734095" cy="68258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6220" y="3526733"/>
                <a:ext cx="734095" cy="682581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perspectiveFront" fov="2700000">
                  <a:rot lat="19086000" lon="19067999" rev="310800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 prst="softRound"/>
                <a:bevelB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46220" y="3683358"/>
                <a:ext cx="734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Input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17442" y="3670481"/>
              <a:ext cx="2923504" cy="712658"/>
              <a:chOff x="2717442" y="3683358"/>
              <a:chExt cx="2923504" cy="52595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717442" y="3683358"/>
                <a:ext cx="2768958" cy="52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07594" y="3683358"/>
                <a:ext cx="2833352" cy="47700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   CF Based </a:t>
                </a:r>
              </a:p>
              <a:p>
                <a:r>
                  <a:rPr lang="en-US" dirty="0"/>
                  <a:t>       Recommender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78806" y="5114996"/>
              <a:ext cx="2962140" cy="721444"/>
              <a:chOff x="2717442" y="3683358"/>
              <a:chExt cx="2923504" cy="52595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717442" y="3683358"/>
                <a:ext cx="2768958" cy="5259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07594" y="3683358"/>
                <a:ext cx="2833352" cy="47119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 Content Based</a:t>
                </a:r>
              </a:p>
              <a:p>
                <a:r>
                  <a:rPr lang="en-US" dirty="0"/>
                  <a:t>       Recommender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465195" y="4486177"/>
              <a:ext cx="3116687" cy="525795"/>
              <a:chOff x="6465195" y="4546093"/>
              <a:chExt cx="3116687" cy="219997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722769" y="4546093"/>
                <a:ext cx="1326523" cy="21999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65195" y="4574846"/>
                <a:ext cx="3116687" cy="154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Combiner</a:t>
                </a: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8886423" y="4438986"/>
              <a:ext cx="2575774" cy="5580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44009" y="4529132"/>
              <a:ext cx="2150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Recommendations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06073" y="3906661"/>
              <a:ext cx="798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06071" y="5387724"/>
              <a:ext cx="798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486400" y="4026810"/>
              <a:ext cx="1236369" cy="6869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484358" y="4749074"/>
              <a:ext cx="1238411" cy="7331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087932" y="4739563"/>
              <a:ext cx="798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986015" y="5988676"/>
              <a:ext cx="4037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A Hybrid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42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Tkinter                                                                      geeksforgeeks.org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Surprise package                                                        surprise.readthedocs.io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CF and Content based filtering                                   towardsdatascience.com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Python functions                                                        javatpoint.com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Tkinter messagebox                                                   pythonspot.com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4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accent1"/>
                </a:solidFill>
              </a:rPr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733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/>
          <a:lstStyle/>
          <a:p>
            <a:r>
              <a:rPr lang="en-IN" sz="2000" dirty="0"/>
              <a:t>Introduction to Machine Learning</a:t>
            </a:r>
          </a:p>
          <a:p>
            <a:r>
              <a:rPr lang="en-IN" sz="2000" dirty="0"/>
              <a:t>Supervised and Unsupervised learning</a:t>
            </a:r>
          </a:p>
          <a:p>
            <a:r>
              <a:rPr lang="en-IN" sz="2000" dirty="0"/>
              <a:t>Introduction to Recommender System</a:t>
            </a:r>
          </a:p>
          <a:p>
            <a:r>
              <a:rPr lang="en-IN" sz="2000" dirty="0"/>
              <a:t>Movie Recommender System</a:t>
            </a:r>
          </a:p>
          <a:p>
            <a:r>
              <a:rPr lang="en-IN" sz="2000" dirty="0"/>
              <a:t>Tools and technique used</a:t>
            </a:r>
          </a:p>
          <a:p>
            <a:r>
              <a:rPr lang="en-IN" sz="2000" dirty="0"/>
              <a:t>Dataset</a:t>
            </a:r>
          </a:p>
          <a:p>
            <a:r>
              <a:rPr lang="en-IN" sz="2000" dirty="0"/>
              <a:t>Implementation and UI</a:t>
            </a:r>
          </a:p>
          <a:p>
            <a:r>
              <a:rPr lang="en-IN" sz="2000" dirty="0"/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ability of computer to learn automatically.</a:t>
            </a:r>
          </a:p>
          <a:p>
            <a:r>
              <a:rPr lang="en-US" sz="2000" dirty="0"/>
              <a:t>Improve from experience without being explicitly programmed.</a:t>
            </a:r>
          </a:p>
          <a:p>
            <a:r>
              <a:rPr lang="en-IN" sz="2000" dirty="0"/>
              <a:t>Give computer power to predict something.</a:t>
            </a:r>
          </a:p>
          <a:p>
            <a:r>
              <a:rPr lang="en-IN" sz="2000" dirty="0"/>
              <a:t>It is of 2 types:-</a:t>
            </a:r>
          </a:p>
          <a:p>
            <a:pPr lvl="1"/>
            <a:r>
              <a:rPr lang="en-IN" sz="2000" dirty="0"/>
              <a:t>Supervised Learning</a:t>
            </a:r>
          </a:p>
          <a:p>
            <a:pPr lvl="1"/>
            <a:r>
              <a:rPr lang="en-IN" sz="2000" dirty="0"/>
              <a:t>Unsupervised Learning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4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Input and output variables will be given.</a:t>
            </a:r>
          </a:p>
          <a:p>
            <a:r>
              <a:rPr lang="en-US" sz="2000" dirty="0"/>
              <a:t>When new input set given predict the output.</a:t>
            </a:r>
          </a:p>
          <a:p>
            <a:r>
              <a:rPr lang="en-US" sz="2000" dirty="0"/>
              <a:t>It includes:-</a:t>
            </a:r>
          </a:p>
          <a:p>
            <a:pPr lvl="1"/>
            <a:r>
              <a:rPr lang="en-US" sz="2000" dirty="0"/>
              <a:t>Classification</a:t>
            </a:r>
            <a:endParaRPr lang="en-US" sz="1800" dirty="0"/>
          </a:p>
          <a:p>
            <a:pPr lvl="1"/>
            <a:r>
              <a:rPr lang="en-US" sz="2000" dirty="0"/>
              <a:t>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3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Only input data will be given.</a:t>
            </a:r>
          </a:p>
          <a:p>
            <a:r>
              <a:rPr lang="en-US" sz="2000" dirty="0"/>
              <a:t>Model the hidden patterns in the given input data in order to learn about the data.</a:t>
            </a:r>
          </a:p>
          <a:p>
            <a:r>
              <a:rPr lang="en-US" sz="2000" dirty="0"/>
              <a:t>It includes:-</a:t>
            </a:r>
          </a:p>
          <a:p>
            <a:pPr lvl="1"/>
            <a:r>
              <a:rPr lang="en-US" sz="2000" dirty="0"/>
              <a:t>Clustering</a:t>
            </a:r>
          </a:p>
          <a:p>
            <a:pPr lvl="1"/>
            <a:r>
              <a:rPr lang="en-US" sz="2000" dirty="0"/>
              <a:t>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Produce a ranked list of items in which user interested in.</a:t>
            </a:r>
          </a:p>
          <a:p>
            <a:r>
              <a:rPr lang="en-US" sz="2000" dirty="0"/>
              <a:t>Use filtering systems to predict the rating.</a:t>
            </a:r>
          </a:p>
          <a:p>
            <a:r>
              <a:rPr lang="en-US" sz="2000" dirty="0"/>
              <a:t>Helps in deciding what to wear , what to buy etc.</a:t>
            </a:r>
          </a:p>
          <a:p>
            <a:r>
              <a:rPr lang="en-US" sz="2000" dirty="0"/>
              <a:t>Applied in variety of applications like movies , books etc.</a:t>
            </a:r>
          </a:p>
          <a:p>
            <a:r>
              <a:rPr lang="en-US" sz="2000" dirty="0"/>
              <a:t>It is of 2 Types:-</a:t>
            </a:r>
          </a:p>
          <a:p>
            <a:pPr lvl="1"/>
            <a:r>
              <a:rPr lang="en-US" sz="2000" dirty="0"/>
              <a:t>Content-based filtering</a:t>
            </a:r>
          </a:p>
          <a:p>
            <a:pPr lvl="1"/>
            <a:r>
              <a:rPr lang="en-US" sz="2000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57168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Recommender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Content-Based:-</a:t>
            </a:r>
            <a:r>
              <a:rPr lang="en-US" dirty="0"/>
              <a:t>The recommendation system recommends the movies that are similar to the selected movie.</a:t>
            </a:r>
          </a:p>
          <a:p>
            <a:pPr marL="0" indent="0">
              <a:buNone/>
            </a:pPr>
            <a:r>
              <a:rPr lang="en-US" dirty="0"/>
              <a:t>	Ex:-f(movie)</a:t>
            </a:r>
            <a:r>
              <a:rPr lang="en-US" dirty="0">
                <a:sym typeface="Wingdings" pitchFamily="2" charset="2"/>
              </a:rPr>
              <a:t>{movies}</a:t>
            </a:r>
          </a:p>
          <a:p>
            <a:endParaRPr lang="en-US" sz="2000" b="1" dirty="0">
              <a:sym typeface="Wingdings" pitchFamily="2" charset="2"/>
            </a:endParaRPr>
          </a:p>
          <a:p>
            <a:r>
              <a:rPr lang="en-US" sz="2000" b="1" dirty="0">
                <a:sym typeface="Wingdings" pitchFamily="2" charset="2"/>
              </a:rPr>
              <a:t>Collaborative:-</a:t>
            </a:r>
            <a:r>
              <a:rPr lang="en-US" dirty="0">
                <a:sym typeface="Wingdings" pitchFamily="2" charset="2"/>
              </a:rPr>
              <a:t>The recommendation system recommends the movies that are highly rated by the similar users.</a:t>
            </a:r>
          </a:p>
          <a:p>
            <a:pPr marL="457200" lvl="1" indent="0">
              <a:buNone/>
            </a:pPr>
            <a:r>
              <a:rPr lang="en-US" sz="1800" dirty="0">
                <a:sym typeface="Wingdings" pitchFamily="2" charset="2"/>
              </a:rPr>
              <a:t>Ex:-f(movie , user){movies}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518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Used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Surprise package</a:t>
            </a:r>
          </a:p>
          <a:p>
            <a:pPr lvl="1"/>
            <a:r>
              <a:rPr lang="en-US" sz="2000" i="1" dirty="0" err="1"/>
              <a:t>SurPRISE</a:t>
            </a:r>
            <a:r>
              <a:rPr lang="en-US" sz="2000" i="1" dirty="0"/>
              <a:t> </a:t>
            </a:r>
            <a:r>
              <a:rPr lang="en-US" sz="2000" dirty="0"/>
              <a:t> roughly stands for Simple Python </a:t>
            </a:r>
            <a:r>
              <a:rPr lang="en-US" sz="2000" dirty="0" err="1"/>
              <a:t>RecommendatIon</a:t>
            </a:r>
            <a:r>
              <a:rPr lang="en-US" sz="2000" dirty="0"/>
              <a:t> System Engine.</a:t>
            </a:r>
          </a:p>
          <a:p>
            <a:pPr lvl="1"/>
            <a:r>
              <a:rPr lang="en-US" sz="2000" dirty="0"/>
              <a:t>It is a python </a:t>
            </a:r>
            <a:r>
              <a:rPr lang="en-US" sz="2000" dirty="0" err="1"/>
              <a:t>scikit</a:t>
            </a:r>
            <a:r>
              <a:rPr lang="en-US" sz="2000" dirty="0"/>
              <a:t> building and analyzing recommender systems.</a:t>
            </a:r>
          </a:p>
          <a:p>
            <a:pPr lvl="1"/>
            <a:r>
              <a:rPr lang="en-US" sz="2000" dirty="0"/>
              <a:t>Alleviate the pain of Dataset handling as it has </a:t>
            </a:r>
            <a:r>
              <a:rPr lang="en-US" sz="2000" dirty="0" err="1"/>
              <a:t>builtin</a:t>
            </a:r>
            <a:r>
              <a:rPr lang="en-US" sz="2000" dirty="0"/>
              <a:t> datasets.</a:t>
            </a:r>
          </a:p>
          <a:p>
            <a:pPr lvl="1"/>
            <a:r>
              <a:rPr lang="en-US" sz="2000" dirty="0"/>
              <a:t>Provide various </a:t>
            </a:r>
            <a:r>
              <a:rPr lang="en-US" sz="2000" dirty="0" err="1"/>
              <a:t>builtin</a:t>
            </a:r>
            <a:r>
              <a:rPr lang="en-US" sz="2000" dirty="0"/>
              <a:t> algorithms(SVD,KNN)</a:t>
            </a:r>
          </a:p>
          <a:p>
            <a:pPr lvl="1"/>
            <a:r>
              <a:rPr lang="en-US" sz="2000" dirty="0"/>
              <a:t>Provide various similarity measures(</a:t>
            </a:r>
            <a:r>
              <a:rPr lang="en-US" sz="2000" dirty="0" err="1"/>
              <a:t>cosine,pearson</a:t>
            </a:r>
            <a:r>
              <a:rPr lang="en-US" sz="2000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63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995</TotalTime>
  <Words>824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MACHINE LEARNING PROJECT ON MOVIE RECOMMENDATION SYSTEM  </vt:lpstr>
      <vt:lpstr>OBJECTIVE</vt:lpstr>
      <vt:lpstr>Content</vt:lpstr>
      <vt:lpstr>Machine Learning</vt:lpstr>
      <vt:lpstr>Supervised Learning</vt:lpstr>
      <vt:lpstr>Unsupervised Learning</vt:lpstr>
      <vt:lpstr>Recommender System </vt:lpstr>
      <vt:lpstr>Movie Recommender System</vt:lpstr>
      <vt:lpstr>Tools and techniques Used </vt:lpstr>
      <vt:lpstr>Tools and techniques Used</vt:lpstr>
      <vt:lpstr>Tools and techniques Used</vt:lpstr>
      <vt:lpstr>Tools and techniques Used</vt:lpstr>
      <vt:lpstr>Tools and techniques Used</vt:lpstr>
      <vt:lpstr>Tools and techniques Used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FUTURE SCOPE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movie recommendation system</dc:title>
  <dc:creator>Himanshu Pathak</dc:creator>
  <cp:lastModifiedBy>Ricardo Messi</cp:lastModifiedBy>
  <cp:revision>56</cp:revision>
  <dcterms:created xsi:type="dcterms:W3CDTF">2019-08-28T17:38:00Z</dcterms:created>
  <dcterms:modified xsi:type="dcterms:W3CDTF">2019-10-18T21:16:40Z</dcterms:modified>
</cp:coreProperties>
</file>