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0" r:id="rId1"/>
  </p:sldMasterIdLst>
  <p:sldIdLst>
    <p:sldId id="256" r:id="rId2"/>
    <p:sldId id="257" r:id="rId3"/>
    <p:sldId id="258" r:id="rId4"/>
    <p:sldId id="273" r:id="rId5"/>
    <p:sldId id="274" r:id="rId6"/>
    <p:sldId id="275" r:id="rId7"/>
    <p:sldId id="268" r:id="rId8"/>
    <p:sldId id="269" r:id="rId9"/>
    <p:sldId id="270" r:id="rId10"/>
    <p:sldId id="271" r:id="rId11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–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99"/>
    <p:restoredTop sz="94658"/>
  </p:normalViewPr>
  <p:slideViewPr>
    <p:cSldViewPr>
      <p:cViewPr varScale="1">
        <p:scale>
          <a:sx n="80" d="100"/>
          <a:sy n="80" d="100"/>
        </p:scale>
        <p:origin x="440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3457577" cy="10287002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4636" y="1683544"/>
            <a:ext cx="13187363" cy="35814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14636" y="5403057"/>
            <a:ext cx="13187363" cy="2483643"/>
          </a:xfrm>
        </p:spPr>
        <p:txBody>
          <a:bodyPr>
            <a:normAutofit/>
          </a:bodyPr>
          <a:lstStyle>
            <a:lvl1pPr marL="0" indent="0" algn="l">
              <a:buNone/>
              <a:defRPr sz="3000" cap="all" baseline="0">
                <a:solidFill>
                  <a:schemeClr val="tx2"/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16267" y="8115302"/>
            <a:ext cx="41148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14636" y="8115302"/>
            <a:ext cx="7687329" cy="547688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845367" y="8115299"/>
            <a:ext cx="1156634" cy="547688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5" y="6456997"/>
            <a:ext cx="14868533" cy="1229033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2116" y="909639"/>
            <a:ext cx="14868531" cy="4949667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48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6" y="7686030"/>
            <a:ext cx="14866289" cy="102370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90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84" y="914400"/>
            <a:ext cx="14858933" cy="5143500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5" y="6629399"/>
            <a:ext cx="14856689" cy="2057399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41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399"/>
            <a:ext cx="13954128" cy="4122644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6" y="5048336"/>
            <a:ext cx="13128449" cy="823452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6464879"/>
            <a:ext cx="14859003" cy="2234244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1355268" y="1098591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5806055" y="4147458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975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6" y="3201062"/>
            <a:ext cx="14859002" cy="376775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046" y="6986483"/>
            <a:ext cx="14856758" cy="1710966"/>
          </a:xfrm>
        </p:spPr>
        <p:txBody>
          <a:bodyPr anchor="t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367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712119" y="914400"/>
            <a:ext cx="14858997" cy="2857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712116" y="4011695"/>
            <a:ext cx="4795349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691878" y="5040395"/>
            <a:ext cx="4813103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72150" y="4016453"/>
            <a:ext cx="4776578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756319" y="5045153"/>
            <a:ext cx="4793745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663" y="4011695"/>
            <a:ext cx="4792452" cy="10287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778663" y="5040395"/>
            <a:ext cx="4792452" cy="364640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42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712117" y="914400"/>
            <a:ext cx="14858999" cy="2857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712119" y="6606894"/>
            <a:ext cx="479286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712119" y="4000497"/>
            <a:ext cx="479286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712119" y="7471288"/>
            <a:ext cx="4792860" cy="1226765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33580" y="6606894"/>
            <a:ext cx="4800600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733580" y="4000497"/>
            <a:ext cx="4798410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731390" y="7471286"/>
            <a:ext cx="4800600" cy="1215513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778851" y="6606893"/>
            <a:ext cx="4786112" cy="864393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0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1778664" y="4000497"/>
            <a:ext cx="4792454" cy="2286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778663" y="7471281"/>
            <a:ext cx="4792452" cy="1215518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3531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79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63601" y="914399"/>
            <a:ext cx="3007517" cy="77724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5" y="914399"/>
            <a:ext cx="11622885" cy="77724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011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7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128840"/>
            <a:ext cx="14859000" cy="4279106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636543"/>
            <a:ext cx="14859000" cy="2062164"/>
          </a:xfrm>
        </p:spPr>
        <p:txBody>
          <a:bodyPr>
            <a:normAutofit/>
          </a:bodyPr>
          <a:lstStyle>
            <a:lvl1pPr marL="0" indent="0">
              <a:buNone/>
              <a:defRPr sz="27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63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6" y="3374229"/>
            <a:ext cx="7317584" cy="531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1" y="3374229"/>
            <a:ext cx="7312817" cy="53125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34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928689"/>
            <a:ext cx="14859000" cy="221694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5029" y="3374229"/>
            <a:ext cx="6974675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6" y="4610096"/>
            <a:ext cx="7317587" cy="40767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01212" y="3374228"/>
            <a:ext cx="6969903" cy="1235868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3600" b="0" cap="all" baseline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610096"/>
            <a:ext cx="7312815" cy="40767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1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6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95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058" y="914402"/>
            <a:ext cx="5784056" cy="245982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4301" y="888999"/>
            <a:ext cx="8836814" cy="779780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0058" y="3374229"/>
            <a:ext cx="5784056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76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20" y="914400"/>
            <a:ext cx="8901762" cy="245982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071082" y="914402"/>
            <a:ext cx="5500035" cy="77723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6" y="3374229"/>
            <a:ext cx="8901767" cy="531257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4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8288005" cy="102870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21432" y="0"/>
            <a:ext cx="18080832" cy="1028700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19" y="927777"/>
            <a:ext cx="14858997" cy="2217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8" y="3374230"/>
            <a:ext cx="14858999" cy="5312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85382" y="8824915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7" y="8824913"/>
            <a:ext cx="935896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14482" y="8824912"/>
            <a:ext cx="1156634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0955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20000"/>
        </a:lnSpc>
        <a:spcBef>
          <a:spcPts val="15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104557" y="1125182"/>
            <a:ext cx="15346760" cy="2351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600" b="1" spc="45" dirty="0">
                <a:solidFill>
                  <a:srgbClr val="0F0E0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Simulation</a:t>
            </a:r>
            <a:r>
              <a:rPr lang="en-US" sz="7600" b="1" spc="45" dirty="0">
                <a:solidFill>
                  <a:srgbClr val="0F0E0D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of a 3 D.O.F Delta Robot</a:t>
            </a:r>
            <a:endParaRPr sz="7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04557" y="5032406"/>
            <a:ext cx="13578881" cy="1778000"/>
          </a:xfrm>
          <a:custGeom>
            <a:avLst/>
            <a:gdLst/>
            <a:ahLst/>
            <a:cxnLst/>
            <a:rect l="l" t="t" r="r" b="b"/>
            <a:pathLst>
              <a:path w="12484735" h="1778000">
                <a:moveTo>
                  <a:pt x="11596749" y="1777559"/>
                </a:moveTo>
                <a:lnTo>
                  <a:pt x="888779" y="1777559"/>
                </a:lnTo>
                <a:lnTo>
                  <a:pt x="838434" y="1776134"/>
                </a:lnTo>
                <a:lnTo>
                  <a:pt x="788493" y="1771886"/>
                </a:lnTo>
                <a:lnTo>
                  <a:pt x="739065" y="1764863"/>
                </a:lnTo>
                <a:lnTo>
                  <a:pt x="690259" y="1755108"/>
                </a:lnTo>
                <a:lnTo>
                  <a:pt x="642183" y="1742667"/>
                </a:lnTo>
                <a:lnTo>
                  <a:pt x="594947" y="1727584"/>
                </a:lnTo>
                <a:lnTo>
                  <a:pt x="548658" y="1709905"/>
                </a:lnTo>
                <a:lnTo>
                  <a:pt x="503426" y="1689675"/>
                </a:lnTo>
                <a:lnTo>
                  <a:pt x="459360" y="1666939"/>
                </a:lnTo>
                <a:lnTo>
                  <a:pt x="416568" y="1641742"/>
                </a:lnTo>
                <a:lnTo>
                  <a:pt x="375159" y="1614128"/>
                </a:lnTo>
                <a:lnTo>
                  <a:pt x="335242" y="1584144"/>
                </a:lnTo>
                <a:lnTo>
                  <a:pt x="296925" y="1551833"/>
                </a:lnTo>
                <a:lnTo>
                  <a:pt x="260317" y="1517242"/>
                </a:lnTo>
                <a:lnTo>
                  <a:pt x="225726" y="1480634"/>
                </a:lnTo>
                <a:lnTo>
                  <a:pt x="193415" y="1442317"/>
                </a:lnTo>
                <a:lnTo>
                  <a:pt x="163431" y="1402400"/>
                </a:lnTo>
                <a:lnTo>
                  <a:pt x="135817" y="1360991"/>
                </a:lnTo>
                <a:lnTo>
                  <a:pt x="110620" y="1318199"/>
                </a:lnTo>
                <a:lnTo>
                  <a:pt x="87884" y="1274133"/>
                </a:lnTo>
                <a:lnTo>
                  <a:pt x="67654" y="1228901"/>
                </a:lnTo>
                <a:lnTo>
                  <a:pt x="49975" y="1182613"/>
                </a:lnTo>
                <a:lnTo>
                  <a:pt x="34892" y="1135376"/>
                </a:lnTo>
                <a:lnTo>
                  <a:pt x="22451" y="1087300"/>
                </a:lnTo>
                <a:lnTo>
                  <a:pt x="12696" y="1038494"/>
                </a:lnTo>
                <a:lnTo>
                  <a:pt x="5672" y="989066"/>
                </a:lnTo>
                <a:lnTo>
                  <a:pt x="1425" y="939125"/>
                </a:lnTo>
                <a:lnTo>
                  <a:pt x="0" y="888780"/>
                </a:lnTo>
                <a:lnTo>
                  <a:pt x="1425" y="838434"/>
                </a:lnTo>
                <a:lnTo>
                  <a:pt x="5672" y="788493"/>
                </a:lnTo>
                <a:lnTo>
                  <a:pt x="12696" y="739065"/>
                </a:lnTo>
                <a:lnTo>
                  <a:pt x="22451" y="690259"/>
                </a:lnTo>
                <a:lnTo>
                  <a:pt x="34892" y="642183"/>
                </a:lnTo>
                <a:lnTo>
                  <a:pt x="49975" y="594947"/>
                </a:lnTo>
                <a:lnTo>
                  <a:pt x="67654" y="548658"/>
                </a:lnTo>
                <a:lnTo>
                  <a:pt x="87884" y="503426"/>
                </a:lnTo>
                <a:lnTo>
                  <a:pt x="110620" y="459360"/>
                </a:lnTo>
                <a:lnTo>
                  <a:pt x="135817" y="416568"/>
                </a:lnTo>
                <a:lnTo>
                  <a:pt x="163431" y="375159"/>
                </a:lnTo>
                <a:lnTo>
                  <a:pt x="193415" y="335242"/>
                </a:lnTo>
                <a:lnTo>
                  <a:pt x="225726" y="296925"/>
                </a:lnTo>
                <a:lnTo>
                  <a:pt x="260317" y="260317"/>
                </a:lnTo>
                <a:lnTo>
                  <a:pt x="296925" y="225726"/>
                </a:lnTo>
                <a:lnTo>
                  <a:pt x="335242" y="193415"/>
                </a:lnTo>
                <a:lnTo>
                  <a:pt x="375159" y="163431"/>
                </a:lnTo>
                <a:lnTo>
                  <a:pt x="416568" y="135817"/>
                </a:lnTo>
                <a:lnTo>
                  <a:pt x="459360" y="110620"/>
                </a:lnTo>
                <a:lnTo>
                  <a:pt x="503426" y="87884"/>
                </a:lnTo>
                <a:lnTo>
                  <a:pt x="548658" y="67654"/>
                </a:lnTo>
                <a:lnTo>
                  <a:pt x="594947" y="49975"/>
                </a:lnTo>
                <a:lnTo>
                  <a:pt x="642183" y="34892"/>
                </a:lnTo>
                <a:lnTo>
                  <a:pt x="690259" y="22451"/>
                </a:lnTo>
                <a:lnTo>
                  <a:pt x="739065" y="12696"/>
                </a:lnTo>
                <a:lnTo>
                  <a:pt x="788493" y="5673"/>
                </a:lnTo>
                <a:lnTo>
                  <a:pt x="838434" y="1425"/>
                </a:lnTo>
                <a:lnTo>
                  <a:pt x="888779" y="0"/>
                </a:lnTo>
                <a:lnTo>
                  <a:pt x="11596749" y="0"/>
                </a:lnTo>
                <a:lnTo>
                  <a:pt x="11647094" y="1425"/>
                </a:lnTo>
                <a:lnTo>
                  <a:pt x="11697035" y="5673"/>
                </a:lnTo>
                <a:lnTo>
                  <a:pt x="11746463" y="12696"/>
                </a:lnTo>
                <a:lnTo>
                  <a:pt x="11795270" y="22451"/>
                </a:lnTo>
                <a:lnTo>
                  <a:pt x="11843345" y="34892"/>
                </a:lnTo>
                <a:lnTo>
                  <a:pt x="11890582" y="49975"/>
                </a:lnTo>
                <a:lnTo>
                  <a:pt x="11936870" y="67654"/>
                </a:lnTo>
                <a:lnTo>
                  <a:pt x="11982102" y="87884"/>
                </a:lnTo>
                <a:lnTo>
                  <a:pt x="12026168" y="110620"/>
                </a:lnTo>
                <a:lnTo>
                  <a:pt x="12068961" y="135817"/>
                </a:lnTo>
                <a:lnTo>
                  <a:pt x="12110370" y="163431"/>
                </a:lnTo>
                <a:lnTo>
                  <a:pt x="12150287" y="193415"/>
                </a:lnTo>
                <a:lnTo>
                  <a:pt x="12188604" y="225726"/>
                </a:lnTo>
                <a:lnTo>
                  <a:pt x="12225212" y="260317"/>
                </a:lnTo>
                <a:lnTo>
                  <a:pt x="12259803" y="296925"/>
                </a:lnTo>
                <a:lnTo>
                  <a:pt x="12292113" y="335242"/>
                </a:lnTo>
                <a:lnTo>
                  <a:pt x="12322098" y="375159"/>
                </a:lnTo>
                <a:lnTo>
                  <a:pt x="12349711" y="416568"/>
                </a:lnTo>
                <a:lnTo>
                  <a:pt x="12374908" y="459360"/>
                </a:lnTo>
                <a:lnTo>
                  <a:pt x="12397644" y="503426"/>
                </a:lnTo>
                <a:lnTo>
                  <a:pt x="12417874" y="548658"/>
                </a:lnTo>
                <a:lnTo>
                  <a:pt x="12435553" y="594947"/>
                </a:lnTo>
                <a:lnTo>
                  <a:pt x="12450636" y="642183"/>
                </a:lnTo>
                <a:lnTo>
                  <a:pt x="12463077" y="690259"/>
                </a:lnTo>
                <a:lnTo>
                  <a:pt x="12472832" y="739065"/>
                </a:lnTo>
                <a:lnTo>
                  <a:pt x="12479855" y="788493"/>
                </a:lnTo>
                <a:lnTo>
                  <a:pt x="12484102" y="838434"/>
                </a:lnTo>
                <a:lnTo>
                  <a:pt x="12484580" y="855307"/>
                </a:lnTo>
                <a:lnTo>
                  <a:pt x="12484580" y="922252"/>
                </a:lnTo>
                <a:lnTo>
                  <a:pt x="12479855" y="989066"/>
                </a:lnTo>
                <a:lnTo>
                  <a:pt x="12472832" y="1038494"/>
                </a:lnTo>
                <a:lnTo>
                  <a:pt x="12463077" y="1087300"/>
                </a:lnTo>
                <a:lnTo>
                  <a:pt x="12450636" y="1135376"/>
                </a:lnTo>
                <a:lnTo>
                  <a:pt x="12435553" y="1182613"/>
                </a:lnTo>
                <a:lnTo>
                  <a:pt x="12417874" y="1228901"/>
                </a:lnTo>
                <a:lnTo>
                  <a:pt x="12397644" y="1274133"/>
                </a:lnTo>
                <a:lnTo>
                  <a:pt x="12374908" y="1318199"/>
                </a:lnTo>
                <a:lnTo>
                  <a:pt x="12349711" y="1360991"/>
                </a:lnTo>
                <a:lnTo>
                  <a:pt x="12322098" y="1402400"/>
                </a:lnTo>
                <a:lnTo>
                  <a:pt x="12292113" y="1442317"/>
                </a:lnTo>
                <a:lnTo>
                  <a:pt x="12259803" y="1480634"/>
                </a:lnTo>
                <a:lnTo>
                  <a:pt x="12225212" y="1517242"/>
                </a:lnTo>
                <a:lnTo>
                  <a:pt x="12188604" y="1551833"/>
                </a:lnTo>
                <a:lnTo>
                  <a:pt x="12150287" y="1584144"/>
                </a:lnTo>
                <a:lnTo>
                  <a:pt x="12110370" y="1614128"/>
                </a:lnTo>
                <a:lnTo>
                  <a:pt x="12068961" y="1641742"/>
                </a:lnTo>
                <a:lnTo>
                  <a:pt x="12026168" y="1666939"/>
                </a:lnTo>
                <a:lnTo>
                  <a:pt x="11982102" y="1689675"/>
                </a:lnTo>
                <a:lnTo>
                  <a:pt x="11936870" y="1709905"/>
                </a:lnTo>
                <a:lnTo>
                  <a:pt x="11890582" y="1727584"/>
                </a:lnTo>
                <a:lnTo>
                  <a:pt x="11843345" y="1742667"/>
                </a:lnTo>
                <a:lnTo>
                  <a:pt x="11795270" y="1755108"/>
                </a:lnTo>
                <a:lnTo>
                  <a:pt x="11746463" y="1764863"/>
                </a:lnTo>
                <a:lnTo>
                  <a:pt x="11697035" y="1771886"/>
                </a:lnTo>
                <a:lnTo>
                  <a:pt x="11647094" y="1776134"/>
                </a:lnTo>
                <a:lnTo>
                  <a:pt x="11596749" y="1777559"/>
                </a:lnTo>
                <a:close/>
              </a:path>
            </a:pathLst>
          </a:custGeom>
          <a:solidFill>
            <a:srgbClr val="37AB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432519" y="5487479"/>
            <a:ext cx="13578881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160" dirty="0">
                <a:solidFill>
                  <a:srgbClr val="0F0E0D"/>
                </a:solidFill>
                <a:latin typeface="Verdana"/>
                <a:cs typeface="Verdana"/>
              </a:rPr>
              <a:t>Introduction</a:t>
            </a:r>
            <a:r>
              <a:rPr sz="3500" b="1" spc="-204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3500" b="1" spc="-110" dirty="0">
                <a:solidFill>
                  <a:srgbClr val="0F0E0D"/>
                </a:solidFill>
                <a:latin typeface="Verdana"/>
                <a:cs typeface="Verdana"/>
              </a:rPr>
              <a:t>to</a:t>
            </a:r>
            <a:r>
              <a:rPr sz="3500" b="1" spc="-200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3500" b="1" spc="-415" dirty="0">
                <a:solidFill>
                  <a:srgbClr val="0F0E0D"/>
                </a:solidFill>
                <a:latin typeface="Verdana"/>
                <a:cs typeface="Verdana"/>
              </a:rPr>
              <a:t>AI</a:t>
            </a:r>
            <a:r>
              <a:rPr sz="3500" b="1" spc="-204" dirty="0">
                <a:solidFill>
                  <a:srgbClr val="0F0E0D"/>
                </a:solidFill>
                <a:latin typeface="Verdana"/>
                <a:cs typeface="Verdana"/>
              </a:rPr>
              <a:t> </a:t>
            </a:r>
            <a:r>
              <a:rPr sz="3500" b="1" spc="-80" dirty="0">
                <a:solidFill>
                  <a:srgbClr val="0F0E0D"/>
                </a:solidFill>
                <a:latin typeface="Verdana"/>
                <a:cs typeface="Verdana"/>
              </a:rPr>
              <a:t>Robotics</a:t>
            </a:r>
            <a:r>
              <a:rPr lang="en-US" sz="3500" b="1" spc="-80" dirty="0">
                <a:solidFill>
                  <a:srgbClr val="0F0E0D"/>
                </a:solidFill>
                <a:latin typeface="Verdana"/>
                <a:cs typeface="Verdana"/>
              </a:rPr>
              <a:t> + Math for Computing - 4</a:t>
            </a:r>
            <a:endParaRPr sz="3500" dirty="0">
              <a:latin typeface="Verdana"/>
              <a:cs typeface="Verdan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9C481D-751A-88ED-73AE-56E3B26EA461}"/>
              </a:ext>
            </a:extLst>
          </p:cNvPr>
          <p:cNvSpPr txBox="1"/>
          <p:nvPr/>
        </p:nvSpPr>
        <p:spPr>
          <a:xfrm>
            <a:off x="2362200" y="7581900"/>
            <a:ext cx="109148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Suryansh</a:t>
            </a:r>
            <a:r>
              <a:rPr lang="en-US" sz="4800" dirty="0"/>
              <a:t> Ram Menon – CB.SC.U4AIE23255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397" y="3971925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1397" y="4867274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381522" y="2404497"/>
            <a:ext cx="11455400" cy="4949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2245" indent="201295">
              <a:lnSpc>
                <a:spcPct val="115199"/>
              </a:lnSpc>
              <a:spcBef>
                <a:spcPts val="100"/>
              </a:spcBef>
              <a:buChar char="-"/>
              <a:tabLst>
                <a:tab pos="213995" algn="l"/>
              </a:tabLst>
            </a:pPr>
            <a:r>
              <a:rPr sz="2550" spc="125" dirty="0">
                <a:latin typeface="Arial MT"/>
                <a:cs typeface="Arial MT"/>
              </a:rPr>
              <a:t>Iteration: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Uses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90" dirty="0">
                <a:latin typeface="Arial MT"/>
                <a:cs typeface="Arial MT"/>
              </a:rPr>
              <a:t>Levenberg-</a:t>
            </a:r>
            <a:r>
              <a:rPr sz="2550" spc="155" dirty="0">
                <a:latin typeface="Arial MT"/>
                <a:cs typeface="Arial MT"/>
              </a:rPr>
              <a:t>Marquardt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algorithm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235" dirty="0">
                <a:latin typeface="Arial MT"/>
                <a:cs typeface="Arial MT"/>
              </a:rPr>
              <a:t>to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45" dirty="0">
                <a:latin typeface="Arial MT"/>
                <a:cs typeface="Arial MT"/>
              </a:rPr>
              <a:t>iteratively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adjust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parameters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235" dirty="0">
                <a:latin typeface="Arial MT"/>
                <a:cs typeface="Arial MT"/>
              </a:rPr>
              <a:t>to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95" dirty="0">
                <a:latin typeface="Arial MT"/>
                <a:cs typeface="Arial MT"/>
              </a:rPr>
              <a:t>minimize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this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error.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This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85" dirty="0">
                <a:latin typeface="Arial MT"/>
                <a:cs typeface="Arial MT"/>
              </a:rPr>
              <a:t>involves: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0"/>
              </a:spcBef>
              <a:buFont typeface="Arial MT"/>
              <a:buChar char="-"/>
            </a:pPr>
            <a:endParaRPr sz="2550">
              <a:latin typeface="Arial MT"/>
              <a:cs typeface="Arial MT"/>
            </a:endParaRPr>
          </a:p>
          <a:p>
            <a:pPr marL="560705" marR="679450">
              <a:lnSpc>
                <a:spcPct val="115199"/>
              </a:lnSpc>
              <a:spcBef>
                <a:spcPts val="5"/>
              </a:spcBef>
            </a:pPr>
            <a:r>
              <a:rPr sz="2550" spc="95" dirty="0">
                <a:latin typeface="Arial MT"/>
                <a:cs typeface="Arial MT"/>
              </a:rPr>
              <a:t>Calculating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Jacobian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matrix,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35" dirty="0">
                <a:latin typeface="Arial MT"/>
                <a:cs typeface="Arial MT"/>
              </a:rPr>
              <a:t>which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represents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45" dirty="0">
                <a:latin typeface="Arial MT"/>
                <a:cs typeface="Arial MT"/>
              </a:rPr>
              <a:t>how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60" dirty="0">
                <a:latin typeface="Arial MT"/>
                <a:cs typeface="Arial MT"/>
              </a:rPr>
              <a:t>changes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in </a:t>
            </a:r>
            <a:r>
              <a:rPr sz="2550" spc="114" dirty="0">
                <a:latin typeface="Arial MT"/>
                <a:cs typeface="Arial MT"/>
              </a:rPr>
              <a:t>parameters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60" dirty="0">
                <a:latin typeface="Arial MT"/>
                <a:cs typeface="Arial MT"/>
              </a:rPr>
              <a:t>affect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55" dirty="0">
                <a:latin typeface="Arial MT"/>
                <a:cs typeface="Arial MT"/>
              </a:rPr>
              <a:t>position/orientation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200" dirty="0">
                <a:latin typeface="Arial MT"/>
                <a:cs typeface="Arial MT"/>
              </a:rPr>
              <a:t>of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end-</a:t>
            </a:r>
            <a:r>
              <a:rPr sz="2550" spc="135" dirty="0">
                <a:latin typeface="Arial MT"/>
                <a:cs typeface="Arial MT"/>
              </a:rPr>
              <a:t>effector.</a:t>
            </a:r>
            <a:endParaRPr sz="2550">
              <a:latin typeface="Arial MT"/>
              <a:cs typeface="Arial MT"/>
            </a:endParaRPr>
          </a:p>
          <a:p>
            <a:pPr marL="560705" marR="5080">
              <a:lnSpc>
                <a:spcPct val="115199"/>
              </a:lnSpc>
            </a:pPr>
            <a:r>
              <a:rPr sz="2550" spc="120" dirty="0">
                <a:latin typeface="Arial MT"/>
                <a:cs typeface="Arial MT"/>
              </a:rPr>
              <a:t>Updating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parameters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70" dirty="0">
                <a:latin typeface="Arial MT"/>
                <a:cs typeface="Arial MT"/>
              </a:rPr>
              <a:t>using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a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50" dirty="0">
                <a:latin typeface="Arial MT"/>
                <a:cs typeface="Arial MT"/>
              </a:rPr>
              <a:t>combination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200" dirty="0">
                <a:latin typeface="Arial MT"/>
                <a:cs typeface="Arial MT"/>
              </a:rPr>
              <a:t>of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gradient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descent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90" dirty="0">
                <a:latin typeface="Arial MT"/>
                <a:cs typeface="Arial MT"/>
              </a:rPr>
              <a:t>and </a:t>
            </a:r>
            <a:r>
              <a:rPr sz="2550" dirty="0">
                <a:latin typeface="Arial MT"/>
                <a:cs typeface="Arial MT"/>
              </a:rPr>
              <a:t>Gauss-</a:t>
            </a:r>
            <a:r>
              <a:rPr sz="2550" spc="145" dirty="0">
                <a:latin typeface="Arial MT"/>
                <a:cs typeface="Arial MT"/>
              </a:rPr>
              <a:t>Newton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80" dirty="0">
                <a:latin typeface="Arial MT"/>
                <a:cs typeface="Arial MT"/>
              </a:rPr>
              <a:t>steps,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65" dirty="0">
                <a:latin typeface="Arial MT"/>
                <a:cs typeface="Arial MT"/>
              </a:rPr>
              <a:t>controlled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85" dirty="0">
                <a:latin typeface="Arial MT"/>
                <a:cs typeface="Arial MT"/>
              </a:rPr>
              <a:t>by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-145" dirty="0">
                <a:latin typeface="Lucida Sans Unicode"/>
                <a:cs typeface="Lucida Sans Unicode"/>
              </a:rPr>
              <a:t>λ</a:t>
            </a:r>
            <a:r>
              <a:rPr sz="2550" spc="-155" dirty="0">
                <a:latin typeface="Lucida Sans Unicode"/>
                <a:cs typeface="Lucida Sans Unicode"/>
              </a:rPr>
              <a:t> </a:t>
            </a:r>
            <a:r>
              <a:rPr sz="2550" spc="100" dirty="0">
                <a:latin typeface="Arial MT"/>
                <a:cs typeface="Arial MT"/>
              </a:rPr>
              <a:t>parameter.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550">
              <a:latin typeface="Arial MT"/>
              <a:cs typeface="Arial MT"/>
            </a:endParaRPr>
          </a:p>
          <a:p>
            <a:pPr marL="12700" marR="711200" indent="201295">
              <a:lnSpc>
                <a:spcPct val="115199"/>
              </a:lnSpc>
              <a:buChar char="-"/>
              <a:tabLst>
                <a:tab pos="213995" algn="l"/>
              </a:tabLst>
            </a:pPr>
            <a:r>
              <a:rPr sz="2550" spc="70" dirty="0">
                <a:latin typeface="Arial MT"/>
                <a:cs typeface="Arial MT"/>
              </a:rPr>
              <a:t>Convergence: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The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algorithm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90" dirty="0">
                <a:latin typeface="Arial MT"/>
                <a:cs typeface="Arial MT"/>
              </a:rPr>
              <a:t>converges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when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155" dirty="0">
                <a:latin typeface="Arial MT"/>
                <a:cs typeface="Arial MT"/>
              </a:rPr>
              <a:t>error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is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85" dirty="0">
                <a:latin typeface="Arial MT"/>
                <a:cs typeface="Arial MT"/>
              </a:rPr>
              <a:t>minimized, </a:t>
            </a:r>
            <a:r>
              <a:rPr sz="2550" spc="140" dirty="0">
                <a:latin typeface="Arial MT"/>
                <a:cs typeface="Arial MT"/>
              </a:rPr>
              <a:t>providing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parameters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95" dirty="0">
                <a:latin typeface="Arial MT"/>
                <a:cs typeface="Arial MT"/>
              </a:rPr>
              <a:t>that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85" dirty="0">
                <a:latin typeface="Arial MT"/>
                <a:cs typeface="Arial MT"/>
              </a:rPr>
              <a:t>achieve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10" dirty="0">
                <a:latin typeface="Arial MT"/>
                <a:cs typeface="Arial MT"/>
              </a:rPr>
              <a:t>desired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end-</a:t>
            </a:r>
            <a:r>
              <a:rPr sz="2550" spc="160" dirty="0">
                <a:latin typeface="Arial MT"/>
                <a:cs typeface="Arial MT"/>
              </a:rPr>
              <a:t>effector </a:t>
            </a:r>
            <a:r>
              <a:rPr sz="2550" spc="135" dirty="0">
                <a:latin typeface="Arial MT"/>
                <a:cs typeface="Arial MT"/>
              </a:rPr>
              <a:t>position/orientation.</a:t>
            </a:r>
            <a:endParaRPr sz="25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4695">
              <a:lnSpc>
                <a:spcPct val="100000"/>
              </a:lnSpc>
              <a:spcBef>
                <a:spcPts val="100"/>
              </a:spcBef>
            </a:pPr>
            <a:r>
              <a:rPr sz="9200" spc="-550" dirty="0">
                <a:solidFill>
                  <a:srgbClr val="BCB5FF"/>
                </a:solidFill>
                <a:latin typeface="Arial Black"/>
                <a:cs typeface="Arial Black"/>
              </a:rPr>
              <a:t>Objective</a:t>
            </a:r>
            <a:endParaRPr sz="92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8203" y="3391528"/>
            <a:ext cx="12311380" cy="372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6599"/>
              </a:lnSpc>
              <a:spcBef>
                <a:spcPts val="100"/>
              </a:spcBef>
            </a:pPr>
            <a:r>
              <a:rPr sz="5200" b="1" spc="-225" dirty="0">
                <a:latin typeface="Verdana"/>
                <a:cs typeface="Verdana"/>
              </a:rPr>
              <a:t>The</a:t>
            </a:r>
            <a:r>
              <a:rPr sz="5200" b="1" spc="-285" dirty="0">
                <a:latin typeface="Verdana"/>
                <a:cs typeface="Verdana"/>
              </a:rPr>
              <a:t> </a:t>
            </a:r>
            <a:r>
              <a:rPr sz="5200" b="1" spc="-200" dirty="0">
                <a:latin typeface="Verdana"/>
                <a:cs typeface="Verdana"/>
              </a:rPr>
              <a:t>objective</a:t>
            </a:r>
            <a:r>
              <a:rPr sz="5200" b="1" spc="-285" dirty="0">
                <a:latin typeface="Verdana"/>
                <a:cs typeface="Verdana"/>
              </a:rPr>
              <a:t> </a:t>
            </a:r>
            <a:r>
              <a:rPr sz="5200" b="1" spc="-200" dirty="0">
                <a:latin typeface="Verdana"/>
                <a:cs typeface="Verdana"/>
              </a:rPr>
              <a:t>of</a:t>
            </a:r>
            <a:r>
              <a:rPr sz="5200" b="1" spc="-280" dirty="0">
                <a:latin typeface="Verdana"/>
                <a:cs typeface="Verdana"/>
              </a:rPr>
              <a:t> </a:t>
            </a:r>
            <a:r>
              <a:rPr sz="5200" b="1" spc="-140" dirty="0">
                <a:latin typeface="Verdana"/>
                <a:cs typeface="Verdana"/>
              </a:rPr>
              <a:t>the</a:t>
            </a:r>
            <a:r>
              <a:rPr sz="5200" b="1" spc="-285" dirty="0">
                <a:latin typeface="Verdana"/>
                <a:cs typeface="Verdana"/>
              </a:rPr>
              <a:t> </a:t>
            </a:r>
            <a:r>
              <a:rPr sz="5200" b="1" spc="-210" dirty="0">
                <a:latin typeface="Verdana"/>
                <a:cs typeface="Verdana"/>
              </a:rPr>
              <a:t>project</a:t>
            </a:r>
            <a:r>
              <a:rPr sz="5200" b="1" spc="-280" dirty="0">
                <a:latin typeface="Verdana"/>
                <a:cs typeface="Verdana"/>
              </a:rPr>
              <a:t> is</a:t>
            </a:r>
            <a:r>
              <a:rPr sz="5200" b="1" spc="-285" dirty="0">
                <a:latin typeface="Verdana"/>
                <a:cs typeface="Verdana"/>
              </a:rPr>
              <a:t> </a:t>
            </a:r>
            <a:r>
              <a:rPr sz="5200" b="1" spc="-25" dirty="0">
                <a:latin typeface="Verdana"/>
                <a:cs typeface="Verdana"/>
              </a:rPr>
              <a:t>to </a:t>
            </a:r>
            <a:r>
              <a:rPr sz="5200" b="1" spc="-204" dirty="0">
                <a:latin typeface="Verdana"/>
                <a:cs typeface="Verdana"/>
              </a:rPr>
              <a:t>simulate</a:t>
            </a:r>
            <a:r>
              <a:rPr sz="5200" b="1" spc="-275" dirty="0">
                <a:latin typeface="Verdana"/>
                <a:cs typeface="Verdana"/>
              </a:rPr>
              <a:t> </a:t>
            </a:r>
            <a:r>
              <a:rPr sz="5200" b="1" spc="-140" dirty="0">
                <a:latin typeface="Verdana"/>
                <a:cs typeface="Verdana"/>
              </a:rPr>
              <a:t>the</a:t>
            </a:r>
            <a:r>
              <a:rPr sz="5200" b="1" spc="-275" dirty="0">
                <a:latin typeface="Verdana"/>
                <a:cs typeface="Verdana"/>
              </a:rPr>
              <a:t> </a:t>
            </a:r>
            <a:r>
              <a:rPr sz="5200" b="1" spc="-204" dirty="0">
                <a:latin typeface="Verdana"/>
                <a:cs typeface="Verdana"/>
              </a:rPr>
              <a:t>3DOF</a:t>
            </a:r>
            <a:r>
              <a:rPr sz="5200" b="1" spc="-275" dirty="0">
                <a:latin typeface="Verdana"/>
                <a:cs typeface="Verdana"/>
              </a:rPr>
              <a:t> </a:t>
            </a:r>
            <a:r>
              <a:rPr sz="5200" b="1" spc="-175" dirty="0">
                <a:latin typeface="Verdana"/>
                <a:cs typeface="Verdana"/>
              </a:rPr>
              <a:t>Delta</a:t>
            </a:r>
            <a:r>
              <a:rPr sz="5200" b="1" spc="-275" dirty="0">
                <a:latin typeface="Verdana"/>
                <a:cs typeface="Verdana"/>
              </a:rPr>
              <a:t> </a:t>
            </a:r>
            <a:r>
              <a:rPr sz="5200" b="1" spc="-170" dirty="0">
                <a:latin typeface="Verdana"/>
                <a:cs typeface="Verdana"/>
              </a:rPr>
              <a:t>Robot</a:t>
            </a:r>
            <a:r>
              <a:rPr sz="5200" b="1" spc="-275" dirty="0">
                <a:latin typeface="Verdana"/>
                <a:cs typeface="Verdana"/>
              </a:rPr>
              <a:t> </a:t>
            </a:r>
            <a:r>
              <a:rPr sz="5200" b="1" spc="-175" dirty="0">
                <a:latin typeface="Verdana"/>
                <a:cs typeface="Verdana"/>
              </a:rPr>
              <a:t>using</a:t>
            </a:r>
            <a:r>
              <a:rPr lang="en-US" sz="5200" b="1" spc="-175" dirty="0">
                <a:latin typeface="Verdana"/>
                <a:cs typeface="Verdana"/>
              </a:rPr>
              <a:t> the</a:t>
            </a:r>
            <a:r>
              <a:rPr sz="5200" b="1" spc="-260" dirty="0">
                <a:latin typeface="Verdana"/>
                <a:cs typeface="Verdana"/>
              </a:rPr>
              <a:t> </a:t>
            </a:r>
            <a:r>
              <a:rPr lang="en-IN" sz="5400" spc="-285" dirty="0">
                <a:solidFill>
                  <a:srgbClr val="000000"/>
                </a:solidFill>
                <a:latin typeface="Arial Black"/>
                <a:cs typeface="Arial Black"/>
              </a:rPr>
              <a:t>Levenberg-</a:t>
            </a:r>
            <a:r>
              <a:rPr lang="en-IN" sz="5400" spc="-295" dirty="0">
                <a:solidFill>
                  <a:srgbClr val="000000"/>
                </a:solidFill>
                <a:latin typeface="Arial Black"/>
                <a:cs typeface="Arial Black"/>
              </a:rPr>
              <a:t>Marquardt</a:t>
            </a:r>
            <a:r>
              <a:rPr sz="5200" b="1" spc="-25" dirty="0">
                <a:latin typeface="Verdana"/>
                <a:cs typeface="Verdana"/>
              </a:rPr>
              <a:t> </a:t>
            </a:r>
            <a:r>
              <a:rPr sz="5200" b="1" spc="-35" dirty="0">
                <a:latin typeface="Verdana"/>
                <a:cs typeface="Verdana"/>
              </a:rPr>
              <a:t>theorem</a:t>
            </a:r>
            <a:endParaRPr sz="5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712119" y="816111"/>
            <a:ext cx="27635962" cy="14285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6015">
              <a:lnSpc>
                <a:spcPct val="100000"/>
              </a:lnSpc>
              <a:spcBef>
                <a:spcPts val="100"/>
              </a:spcBef>
            </a:pPr>
            <a:r>
              <a:rPr lang="en-IN" sz="9200" spc="-430" dirty="0">
                <a:solidFill>
                  <a:schemeClr val="bg1"/>
                </a:solidFill>
                <a:latin typeface="Arial Black"/>
                <a:cs typeface="Arial Black"/>
              </a:rPr>
              <a:t>Introduction</a:t>
            </a:r>
            <a:endParaRPr sz="920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38400" y="2933700"/>
            <a:ext cx="11734800" cy="6426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14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300" spc="105" dirty="0">
                <a:latin typeface="Arial MT"/>
                <a:cs typeface="Arial MT"/>
              </a:rPr>
              <a:t>Delta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50" dirty="0">
                <a:latin typeface="Arial MT"/>
                <a:cs typeface="Arial MT"/>
              </a:rPr>
              <a:t>robots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are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65" dirty="0">
                <a:latin typeface="Arial MT"/>
                <a:cs typeface="Arial MT"/>
              </a:rPr>
              <a:t>type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of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parallel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robot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60" dirty="0">
                <a:latin typeface="Arial MT"/>
                <a:cs typeface="Arial MT"/>
              </a:rPr>
              <a:t>with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three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arms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80" dirty="0">
                <a:latin typeface="Arial MT"/>
                <a:cs typeface="Arial MT"/>
              </a:rPr>
              <a:t>that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are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30" dirty="0">
                <a:latin typeface="Arial MT"/>
                <a:cs typeface="Arial MT"/>
              </a:rPr>
              <a:t>connected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215" dirty="0">
                <a:latin typeface="Arial MT"/>
                <a:cs typeface="Arial MT"/>
              </a:rPr>
              <a:t>to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universal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joints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at </a:t>
            </a:r>
            <a:r>
              <a:rPr sz="2300" spc="155" dirty="0">
                <a:latin typeface="Arial MT"/>
                <a:cs typeface="Arial MT"/>
              </a:rPr>
              <a:t>the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base.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60" dirty="0">
                <a:latin typeface="Arial MT"/>
                <a:cs typeface="Arial MT"/>
              </a:rPr>
              <a:t>They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are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known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for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45" dirty="0">
                <a:latin typeface="Arial MT"/>
                <a:cs typeface="Arial MT"/>
              </a:rPr>
              <a:t>their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parallel-</a:t>
            </a:r>
            <a:r>
              <a:rPr sz="2300" spc="95" dirty="0">
                <a:latin typeface="Arial MT"/>
                <a:cs typeface="Arial MT"/>
              </a:rPr>
              <a:t>link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arm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design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high-speed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90" dirty="0">
                <a:latin typeface="Arial MT"/>
                <a:cs typeface="Arial MT"/>
              </a:rPr>
              <a:t>capabilities.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Delta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40" dirty="0">
                <a:latin typeface="Arial MT"/>
                <a:cs typeface="Arial MT"/>
              </a:rPr>
              <a:t>robots </a:t>
            </a:r>
            <a:r>
              <a:rPr sz="2300" spc="70" dirty="0">
                <a:latin typeface="Arial MT"/>
                <a:cs typeface="Arial MT"/>
              </a:rPr>
              <a:t>are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used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in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variety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of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00" dirty="0">
                <a:latin typeface="Arial MT"/>
                <a:cs typeface="Arial MT"/>
              </a:rPr>
              <a:t>applications,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including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00" dirty="0">
                <a:latin typeface="Arial MT"/>
                <a:cs typeface="Arial MT"/>
              </a:rPr>
              <a:t>pick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place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tasks,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inspection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50" dirty="0">
                <a:latin typeface="Arial MT"/>
                <a:cs typeface="Arial MT"/>
              </a:rPr>
              <a:t> </a:t>
            </a:r>
            <a:r>
              <a:rPr sz="2300" spc="65" dirty="0">
                <a:latin typeface="Arial MT"/>
                <a:cs typeface="Arial MT"/>
              </a:rPr>
              <a:t>reconnaissance </a:t>
            </a:r>
            <a:r>
              <a:rPr sz="2300" spc="60" dirty="0">
                <a:latin typeface="Arial MT"/>
                <a:cs typeface="Arial MT"/>
              </a:rPr>
              <a:t>missions,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factory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automation.</a:t>
            </a:r>
            <a:endParaRPr sz="2300" dirty="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  <a:spcBef>
                <a:spcPts val="390"/>
              </a:spcBef>
            </a:pPr>
            <a:r>
              <a:rPr sz="2300" spc="65" dirty="0">
                <a:latin typeface="Arial MT"/>
                <a:cs typeface="Arial MT"/>
              </a:rPr>
              <a:t>Arms</a:t>
            </a:r>
            <a:endParaRPr sz="2300" dirty="0">
              <a:latin typeface="Arial MT"/>
              <a:cs typeface="Arial MT"/>
            </a:endParaRPr>
          </a:p>
          <a:p>
            <a:pPr marL="852170" marR="259715" indent="-342900">
              <a:lnSpc>
                <a:spcPct val="114100"/>
              </a:lnSpc>
              <a:buFont typeface="Arial" panose="020B0604020202020204" pitchFamily="34" charset="0"/>
              <a:buChar char="•"/>
            </a:pP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arms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of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delta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robot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80" dirty="0">
                <a:latin typeface="Arial MT"/>
                <a:cs typeface="Arial MT"/>
              </a:rPr>
              <a:t>have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45" dirty="0">
                <a:latin typeface="Arial MT"/>
                <a:cs typeface="Arial MT"/>
              </a:rPr>
              <a:t>concurrent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prismatic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60" dirty="0">
                <a:latin typeface="Arial MT"/>
                <a:cs typeface="Arial MT"/>
              </a:rPr>
              <a:t>or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rotary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joints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use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parallelograms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90" dirty="0">
                <a:latin typeface="Arial MT"/>
                <a:cs typeface="Arial MT"/>
              </a:rPr>
              <a:t>to </a:t>
            </a:r>
            <a:r>
              <a:rPr sz="2300" spc="114" dirty="0">
                <a:latin typeface="Arial MT"/>
                <a:cs typeface="Arial MT"/>
              </a:rPr>
              <a:t>maintain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the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orientation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of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the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end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effector.</a:t>
            </a:r>
            <a:endParaRPr sz="2300" dirty="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  <a:spcBef>
                <a:spcPts val="390"/>
              </a:spcBef>
            </a:pPr>
            <a:r>
              <a:rPr sz="2300" spc="-20" dirty="0">
                <a:latin typeface="Arial MT"/>
                <a:cs typeface="Arial MT"/>
              </a:rPr>
              <a:t>Base</a:t>
            </a:r>
            <a:endParaRPr sz="2300" dirty="0">
              <a:latin typeface="Arial MT"/>
              <a:cs typeface="Arial MT"/>
            </a:endParaRPr>
          </a:p>
          <a:p>
            <a:pPr marL="852170" marR="33655" indent="-342900">
              <a:lnSpc>
                <a:spcPct val="114100"/>
              </a:lnSpc>
              <a:buFont typeface="Arial" panose="020B0604020202020204" pitchFamily="34" charset="0"/>
              <a:buChar char="•"/>
            </a:pPr>
            <a:r>
              <a:rPr sz="2300" dirty="0">
                <a:latin typeface="Arial MT"/>
                <a:cs typeface="Arial MT"/>
              </a:rPr>
              <a:t>The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50" dirty="0">
                <a:latin typeface="Arial MT"/>
                <a:cs typeface="Arial MT"/>
              </a:rPr>
              <a:t>motors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of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delta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85" dirty="0">
                <a:latin typeface="Arial MT"/>
                <a:cs typeface="Arial MT"/>
              </a:rPr>
              <a:t>robot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70" dirty="0">
                <a:latin typeface="Arial MT"/>
                <a:cs typeface="Arial MT"/>
              </a:rPr>
              <a:t>are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contained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in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the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base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30" dirty="0">
                <a:latin typeface="Arial MT"/>
                <a:cs typeface="Arial MT"/>
              </a:rPr>
              <a:t>structure,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which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is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fixed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20" dirty="0">
                <a:latin typeface="Arial MT"/>
                <a:cs typeface="Arial MT"/>
              </a:rPr>
              <a:t>connects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90" dirty="0">
                <a:latin typeface="Arial MT"/>
                <a:cs typeface="Arial MT"/>
              </a:rPr>
              <a:t>to 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moving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70" dirty="0">
                <a:latin typeface="Arial MT"/>
                <a:cs typeface="Arial MT"/>
              </a:rPr>
              <a:t>platform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40" dirty="0">
                <a:latin typeface="Arial MT"/>
                <a:cs typeface="Arial MT"/>
              </a:rPr>
              <a:t>through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three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parallel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05" dirty="0">
                <a:latin typeface="Arial MT"/>
                <a:cs typeface="Arial MT"/>
              </a:rPr>
              <a:t>kinematic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60" dirty="0">
                <a:latin typeface="Arial MT"/>
                <a:cs typeface="Arial MT"/>
              </a:rPr>
              <a:t>chains.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Each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95" dirty="0">
                <a:latin typeface="Arial MT"/>
                <a:cs typeface="Arial MT"/>
              </a:rPr>
              <a:t>chain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has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40" dirty="0">
                <a:latin typeface="Arial MT"/>
                <a:cs typeface="Arial MT"/>
              </a:rPr>
              <a:t>rotational</a:t>
            </a:r>
            <a:r>
              <a:rPr sz="2300" spc="-55" dirty="0">
                <a:latin typeface="Arial MT"/>
                <a:cs typeface="Arial MT"/>
              </a:rPr>
              <a:t> </a:t>
            </a:r>
            <a:r>
              <a:rPr sz="2300" spc="150" dirty="0">
                <a:latin typeface="Arial MT"/>
                <a:cs typeface="Arial MT"/>
              </a:rPr>
              <a:t>joint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60" dirty="0">
                <a:latin typeface="Arial MT"/>
                <a:cs typeface="Arial MT"/>
              </a:rPr>
              <a:t>that </a:t>
            </a:r>
            <a:r>
              <a:rPr sz="2300" dirty="0">
                <a:latin typeface="Arial MT"/>
                <a:cs typeface="Arial MT"/>
              </a:rPr>
              <a:t>is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30" dirty="0">
                <a:latin typeface="Arial MT"/>
                <a:cs typeface="Arial MT"/>
              </a:rPr>
              <a:t>activated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65" dirty="0">
                <a:latin typeface="Arial MT"/>
                <a:cs typeface="Arial MT"/>
              </a:rPr>
              <a:t>by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actuators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in</a:t>
            </a:r>
            <a:r>
              <a:rPr sz="2300" spc="-60" dirty="0">
                <a:latin typeface="Arial MT"/>
                <a:cs typeface="Arial MT"/>
              </a:rPr>
              <a:t> </a:t>
            </a:r>
            <a:r>
              <a:rPr sz="2300" spc="155" dirty="0">
                <a:latin typeface="Arial MT"/>
                <a:cs typeface="Arial MT"/>
              </a:rPr>
              <a:t>the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50" dirty="0">
                <a:latin typeface="Arial MT"/>
                <a:cs typeface="Arial MT"/>
              </a:rPr>
              <a:t>base</a:t>
            </a:r>
            <a:r>
              <a:rPr sz="2300" spc="-65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platform.</a:t>
            </a:r>
            <a:endParaRPr sz="2300" dirty="0">
              <a:latin typeface="Arial MT"/>
              <a:cs typeface="Arial MT"/>
            </a:endParaRPr>
          </a:p>
          <a:p>
            <a:pPr marL="509270">
              <a:lnSpc>
                <a:spcPct val="100000"/>
              </a:lnSpc>
              <a:spcBef>
                <a:spcPts val="390"/>
              </a:spcBef>
            </a:pPr>
            <a:r>
              <a:rPr sz="2300" spc="-20" dirty="0">
                <a:latin typeface="Arial MT"/>
                <a:cs typeface="Arial MT"/>
              </a:rPr>
              <a:t>Axes</a:t>
            </a:r>
            <a:endParaRPr sz="2300" dirty="0">
              <a:latin typeface="Arial MT"/>
              <a:cs typeface="Arial MT"/>
            </a:endParaRPr>
          </a:p>
          <a:p>
            <a:pPr marL="852170" indent="-342900">
              <a:lnSpc>
                <a:spcPct val="100000"/>
              </a:lnSpc>
              <a:spcBef>
                <a:spcPts val="390"/>
              </a:spcBef>
              <a:buFont typeface="Arial" panose="020B0604020202020204" pitchFamily="34" charset="0"/>
              <a:buChar char="•"/>
            </a:pPr>
            <a:r>
              <a:rPr sz="2300" spc="105" dirty="0">
                <a:latin typeface="Arial MT"/>
                <a:cs typeface="Arial MT"/>
              </a:rPr>
              <a:t>Delta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150" dirty="0">
                <a:latin typeface="Arial MT"/>
                <a:cs typeface="Arial MT"/>
              </a:rPr>
              <a:t>robots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80" dirty="0">
                <a:latin typeface="Arial MT"/>
                <a:cs typeface="Arial MT"/>
              </a:rPr>
              <a:t>have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three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dirty="0">
                <a:latin typeface="Arial MT"/>
                <a:cs typeface="Arial MT"/>
              </a:rPr>
              <a:t>axes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10" dirty="0">
                <a:latin typeface="Arial MT"/>
                <a:cs typeface="Arial MT"/>
              </a:rPr>
              <a:t>and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can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move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14" dirty="0">
                <a:latin typeface="Arial MT"/>
                <a:cs typeface="Arial MT"/>
              </a:rPr>
              <a:t>in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00" dirty="0">
                <a:latin typeface="Arial MT"/>
                <a:cs typeface="Arial MT"/>
              </a:rPr>
              <a:t>all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35" dirty="0">
                <a:latin typeface="Arial MT"/>
                <a:cs typeface="Arial MT"/>
              </a:rPr>
              <a:t>three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85" dirty="0">
                <a:latin typeface="Arial MT"/>
                <a:cs typeface="Arial MT"/>
              </a:rPr>
              <a:t>dimensions,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200" dirty="0">
                <a:latin typeface="Arial MT"/>
                <a:cs typeface="Arial MT"/>
              </a:rPr>
              <a:t>but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80" dirty="0">
                <a:latin typeface="Arial MT"/>
                <a:cs typeface="Arial MT"/>
              </a:rPr>
              <a:t>have</a:t>
            </a:r>
            <a:r>
              <a:rPr sz="2300" spc="-70" dirty="0">
                <a:latin typeface="Arial MT"/>
                <a:cs typeface="Arial MT"/>
              </a:rPr>
              <a:t> </a:t>
            </a:r>
            <a:r>
              <a:rPr sz="2300" spc="150" dirty="0">
                <a:latin typeface="Arial MT"/>
                <a:cs typeface="Arial MT"/>
              </a:rPr>
              <a:t>limited</a:t>
            </a:r>
            <a:r>
              <a:rPr sz="2300" spc="-75" dirty="0">
                <a:latin typeface="Arial MT"/>
                <a:cs typeface="Arial MT"/>
              </a:rPr>
              <a:t> </a:t>
            </a:r>
            <a:r>
              <a:rPr sz="2300" spc="125" dirty="0">
                <a:latin typeface="Arial MT"/>
                <a:cs typeface="Arial MT"/>
              </a:rPr>
              <a:t>rotation.</a:t>
            </a:r>
            <a:endParaRPr sz="2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delta robot">
            <a:extLst>
              <a:ext uri="{FF2B5EF4-FFF2-40B4-BE49-F238E27FC236}">
                <a16:creationId xmlns:a16="http://schemas.microsoft.com/office/drawing/2014/main" id="{07611AA1-8BBF-3EB7-BA7E-F4B8F4AD4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06" y="2171700"/>
            <a:ext cx="17476587" cy="7315200"/>
          </a:xfrm>
        </p:spPr>
      </p:pic>
    </p:spTree>
    <p:extLst>
      <p:ext uri="{BB962C8B-B14F-4D97-AF65-F5344CB8AC3E}">
        <p14:creationId xmlns:p14="http://schemas.microsoft.com/office/powerpoint/2010/main" val="317654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FC776-A477-C766-6AFF-211E96F4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118" y="38100"/>
            <a:ext cx="14858997" cy="2217855"/>
          </a:xfrm>
        </p:spPr>
        <p:txBody>
          <a:bodyPr>
            <a:normAutofit/>
          </a:bodyPr>
          <a:lstStyle/>
          <a:p>
            <a:r>
              <a:rPr lang="en-IN" sz="9200" spc="-430" dirty="0">
                <a:solidFill>
                  <a:schemeClr val="bg1"/>
                </a:solidFill>
                <a:latin typeface="Arial Black"/>
                <a:cs typeface="Arial Black"/>
              </a:rPr>
              <a:t>Literature Review</a:t>
            </a:r>
            <a:endParaRPr lang="en-US" sz="92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13244E2-EA22-EA96-49B3-A87B9B097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88930"/>
              </p:ext>
            </p:extLst>
          </p:nvPr>
        </p:nvGraphicFramePr>
        <p:xfrm>
          <a:off x="1688055" y="1714500"/>
          <a:ext cx="14859000" cy="99600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08929937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86231030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11742832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80390453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498172008"/>
                    </a:ext>
                  </a:extLst>
                </a:gridCol>
              </a:tblGrid>
              <a:tr h="1760904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4200" dirty="0"/>
                        <a:t>     SL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</a:t>
                      </a:r>
                      <a:r>
                        <a:rPr lang="en-US" sz="5000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47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sz="2700" dirty="0"/>
                        <a:t> </a:t>
                      </a:r>
                      <a:r>
                        <a:rPr lang="en-US" sz="4400" dirty="0"/>
                        <a:t>Techniques        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700" dirty="0"/>
                        <a:t>  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660304"/>
                  </a:ext>
                </a:extLst>
              </a:tr>
              <a:tr h="299313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4400" dirty="0"/>
                        <a:t>    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Development of Delta Robot Arm Simulation in ROS2 Foxy Fitzroy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Researchers have explored the potential of Delta robots through simulations in the ROS 2 Foxy Fitzroy environment, with a focus on creating a robust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SOLIDWORKS, GAZEBO SIMULATION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source, Platform 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09526"/>
                  </a:ext>
                </a:extLst>
              </a:tr>
              <a:tr h="2019461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             </a:t>
                      </a:r>
                      <a:r>
                        <a:rPr lang="en-US" sz="4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3716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7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Dynamic Analysis of a Delta Parallel Robot with Flexible Links and Joint Clearances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7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new DPR is proposed and developed with dynamic optimization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ADAMS, Inverse Kinematics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Closed source work, purely hypothetical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31119"/>
                  </a:ext>
                </a:extLst>
              </a:tr>
              <a:tr h="1760904">
                <a:tc>
                  <a:txBody>
                    <a:bodyPr/>
                    <a:lstStyle/>
                    <a:p>
                      <a:endParaRPr lang="en-US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1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00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61F45AB-56E7-5AAC-09F2-985C414DD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073043"/>
              </p:ext>
            </p:extLst>
          </p:nvPr>
        </p:nvGraphicFramePr>
        <p:xfrm>
          <a:off x="1711325" y="3373438"/>
          <a:ext cx="14859000" cy="276066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0110371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65546348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234921368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8352926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36459783"/>
                    </a:ext>
                  </a:extLst>
                </a:gridCol>
              </a:tblGrid>
              <a:tr h="2760662">
                <a:tc>
                  <a:txBody>
                    <a:bodyPr/>
                    <a:lstStyle/>
                    <a:p>
                      <a:r>
                        <a:rPr lang="en-US" dirty="0"/>
                        <a:t>            </a:t>
                      </a:r>
                    </a:p>
                    <a:p>
                      <a:endParaRPr lang="en-US" dirty="0"/>
                    </a:p>
                    <a:p>
                      <a:r>
                        <a:rPr lang="en-US" sz="4000" dirty="0"/>
                        <a:t>        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Matlab</a:t>
                      </a:r>
                      <a:r>
                        <a:rPr lang="en-US" dirty="0"/>
                        <a:t> Kinematic </a:t>
                      </a:r>
                      <a:r>
                        <a:rPr lang="en-US" dirty="0" err="1"/>
                        <a:t>Simulattor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Leverages Simulink, Kinematic solver to help simulate mobile robots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</a:t>
                      </a:r>
                    </a:p>
                    <a:p>
                      <a:r>
                        <a:rPr lang="en-US" dirty="0"/>
                        <a:t>Uses </a:t>
                      </a:r>
                      <a:r>
                        <a:rPr lang="en-US" dirty="0" err="1"/>
                        <a:t>Matlab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simulink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room for customizing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2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03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095" rIns="0" bIns="0" rtlCol="0">
            <a:spAutoFit/>
          </a:bodyPr>
          <a:lstStyle/>
          <a:p>
            <a:pPr marL="2003425">
              <a:lnSpc>
                <a:spcPct val="100000"/>
              </a:lnSpc>
              <a:spcBef>
                <a:spcPts val="125"/>
              </a:spcBef>
            </a:pPr>
            <a:r>
              <a:rPr sz="5850" spc="-285" dirty="0">
                <a:solidFill>
                  <a:srgbClr val="000000"/>
                </a:solidFill>
                <a:latin typeface="Arial Black"/>
                <a:cs typeface="Arial Black"/>
              </a:rPr>
              <a:t>Levenberg-</a:t>
            </a:r>
            <a:r>
              <a:rPr sz="5850" spc="-295" dirty="0">
                <a:solidFill>
                  <a:srgbClr val="000000"/>
                </a:solidFill>
                <a:latin typeface="Arial Black"/>
                <a:cs typeface="Arial Black"/>
              </a:rPr>
              <a:t>Marquardt</a:t>
            </a:r>
            <a:r>
              <a:rPr sz="5850" spc="-52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5850" spc="-290" dirty="0">
                <a:solidFill>
                  <a:srgbClr val="000000"/>
                </a:solidFill>
                <a:latin typeface="Arial Black"/>
                <a:cs typeface="Arial Black"/>
              </a:rPr>
              <a:t>Algorithm</a:t>
            </a:r>
            <a:endParaRPr sz="58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8956" y="3058185"/>
            <a:ext cx="136607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645">
              <a:lnSpc>
                <a:spcPct val="115399"/>
              </a:lnSpc>
              <a:spcBef>
                <a:spcPts val="100"/>
              </a:spcBef>
            </a:pPr>
            <a:r>
              <a:rPr sz="2600" spc="75" dirty="0">
                <a:latin typeface="Arial MT"/>
                <a:cs typeface="Arial MT"/>
              </a:rPr>
              <a:t>An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efficient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145" dirty="0">
                <a:latin typeface="Arial MT"/>
                <a:cs typeface="Arial MT"/>
              </a:rPr>
              <a:t>iterative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80" dirty="0">
                <a:latin typeface="Arial MT"/>
                <a:cs typeface="Arial MT"/>
              </a:rPr>
              <a:t>method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combining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gradient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descent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and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Gauss-</a:t>
            </a:r>
            <a:r>
              <a:rPr sz="2600" spc="145" dirty="0">
                <a:latin typeface="Arial MT"/>
                <a:cs typeface="Arial MT"/>
              </a:rPr>
              <a:t>Newton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240" dirty="0">
                <a:latin typeface="Arial MT"/>
                <a:cs typeface="Arial MT"/>
              </a:rPr>
              <a:t>to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80" dirty="0">
                <a:latin typeface="Arial MT"/>
                <a:cs typeface="Arial MT"/>
              </a:rPr>
              <a:t>solve </a:t>
            </a:r>
            <a:r>
              <a:rPr sz="2600" spc="140" dirty="0">
                <a:latin typeface="Arial MT"/>
                <a:cs typeface="Arial MT"/>
              </a:rPr>
              <a:t>non-</a:t>
            </a:r>
            <a:r>
              <a:rPr sz="2600" spc="110" dirty="0">
                <a:latin typeface="Arial MT"/>
                <a:cs typeface="Arial MT"/>
              </a:rPr>
              <a:t>linear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00" dirty="0">
                <a:latin typeface="Arial MT"/>
                <a:cs typeface="Arial MT"/>
              </a:rPr>
              <a:t>least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squares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problems.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610428" y="4064074"/>
            <a:ext cx="407670" cy="1342390"/>
          </a:xfrm>
          <a:custGeom>
            <a:avLst/>
            <a:gdLst/>
            <a:ahLst/>
            <a:cxnLst/>
            <a:rect l="l" t="t" r="r" b="b"/>
            <a:pathLst>
              <a:path w="407670" h="1342389">
                <a:moveTo>
                  <a:pt x="192059" y="0"/>
                </a:moveTo>
                <a:lnTo>
                  <a:pt x="215309" y="0"/>
                </a:lnTo>
                <a:lnTo>
                  <a:pt x="215309" y="1273901"/>
                </a:lnTo>
                <a:lnTo>
                  <a:pt x="253953" y="1209676"/>
                </a:lnTo>
                <a:lnTo>
                  <a:pt x="296585" y="1167879"/>
                </a:lnTo>
                <a:lnTo>
                  <a:pt x="339100" y="1143823"/>
                </a:lnTo>
                <a:lnTo>
                  <a:pt x="377396" y="1132826"/>
                </a:lnTo>
                <a:lnTo>
                  <a:pt x="407368" y="1130201"/>
                </a:lnTo>
                <a:lnTo>
                  <a:pt x="407368" y="1153451"/>
                </a:lnTo>
                <a:lnTo>
                  <a:pt x="382231" y="1155602"/>
                </a:lnTo>
                <a:lnTo>
                  <a:pt x="350176" y="1164530"/>
                </a:lnTo>
                <a:lnTo>
                  <a:pt x="314307" y="1183945"/>
                </a:lnTo>
                <a:lnTo>
                  <a:pt x="277726" y="1217559"/>
                </a:lnTo>
                <a:lnTo>
                  <a:pt x="243538" y="1269082"/>
                </a:lnTo>
                <a:lnTo>
                  <a:pt x="214843" y="1342226"/>
                </a:lnTo>
                <a:lnTo>
                  <a:pt x="192524" y="1342226"/>
                </a:lnTo>
                <a:lnTo>
                  <a:pt x="163832" y="1269082"/>
                </a:lnTo>
                <a:lnTo>
                  <a:pt x="129644" y="1217559"/>
                </a:lnTo>
                <a:lnTo>
                  <a:pt x="93063" y="1183945"/>
                </a:lnTo>
                <a:lnTo>
                  <a:pt x="57193" y="1164530"/>
                </a:lnTo>
                <a:lnTo>
                  <a:pt x="0" y="1153451"/>
                </a:lnTo>
                <a:lnTo>
                  <a:pt x="0" y="1130201"/>
                </a:lnTo>
                <a:lnTo>
                  <a:pt x="68270" y="1143823"/>
                </a:lnTo>
                <a:lnTo>
                  <a:pt x="110786" y="1167878"/>
                </a:lnTo>
                <a:lnTo>
                  <a:pt x="153417" y="1209675"/>
                </a:lnTo>
                <a:lnTo>
                  <a:pt x="192059" y="1273899"/>
                </a:lnTo>
                <a:lnTo>
                  <a:pt x="192059" y="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639678" y="6054994"/>
            <a:ext cx="13049885" cy="213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To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85" dirty="0">
                <a:latin typeface="Arial MT"/>
                <a:cs typeface="Arial MT"/>
              </a:rPr>
              <a:t>find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the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best-</a:t>
            </a:r>
            <a:r>
              <a:rPr sz="2600" spc="180" dirty="0">
                <a:latin typeface="Arial MT"/>
                <a:cs typeface="Arial MT"/>
              </a:rPr>
              <a:t>fitting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20" dirty="0">
                <a:latin typeface="Arial MT"/>
                <a:cs typeface="Arial MT"/>
              </a:rPr>
              <a:t>model,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we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05" dirty="0">
                <a:latin typeface="Arial MT"/>
                <a:cs typeface="Arial MT"/>
              </a:rPr>
              <a:t>minimize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the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05" dirty="0">
                <a:latin typeface="Arial MT"/>
                <a:cs typeface="Arial MT"/>
              </a:rPr>
              <a:t>sum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200" dirty="0">
                <a:latin typeface="Arial MT"/>
                <a:cs typeface="Arial MT"/>
              </a:rPr>
              <a:t>of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the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70" dirty="0">
                <a:latin typeface="Arial MT"/>
                <a:cs typeface="Arial MT"/>
              </a:rPr>
              <a:t>squares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200" dirty="0">
                <a:latin typeface="Arial MT"/>
                <a:cs typeface="Arial MT"/>
              </a:rPr>
              <a:t>of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05" dirty="0">
                <a:latin typeface="Arial MT"/>
                <a:cs typeface="Arial MT"/>
              </a:rPr>
              <a:t>these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errors.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spc="120" dirty="0">
                <a:latin typeface="Arial MT"/>
                <a:cs typeface="Arial MT"/>
              </a:rPr>
              <a:t>Non-</a:t>
            </a:r>
            <a:r>
              <a:rPr sz="2600" spc="80" dirty="0">
                <a:latin typeface="Arial MT"/>
                <a:cs typeface="Arial MT"/>
              </a:rPr>
              <a:t>Linear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Least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Squares:</a:t>
            </a:r>
            <a:endParaRPr sz="2600">
              <a:latin typeface="Arial MT"/>
              <a:cs typeface="Arial MT"/>
            </a:endParaRPr>
          </a:p>
          <a:p>
            <a:pPr marL="12700" marR="19050">
              <a:lnSpc>
                <a:spcPct val="108200"/>
              </a:lnSpc>
            </a:pPr>
            <a:r>
              <a:rPr sz="2600" spc="70" dirty="0">
                <a:latin typeface="Arial MT"/>
                <a:cs typeface="Arial MT"/>
              </a:rPr>
              <a:t>For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140" dirty="0">
                <a:latin typeface="Arial MT"/>
                <a:cs typeface="Arial MT"/>
              </a:rPr>
              <a:t>non-</a:t>
            </a:r>
            <a:r>
              <a:rPr sz="2600" spc="110" dirty="0">
                <a:latin typeface="Arial MT"/>
                <a:cs typeface="Arial MT"/>
              </a:rPr>
              <a:t>linear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00" dirty="0">
                <a:latin typeface="Arial MT"/>
                <a:cs typeface="Arial MT"/>
              </a:rPr>
              <a:t>models,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35" dirty="0">
                <a:latin typeface="Arial MT"/>
                <a:cs typeface="Arial MT"/>
              </a:rPr>
              <a:t>finding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the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35" dirty="0">
                <a:latin typeface="Arial MT"/>
                <a:cs typeface="Arial MT"/>
              </a:rPr>
              <a:t>best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14" dirty="0">
                <a:latin typeface="Arial MT"/>
                <a:cs typeface="Arial MT"/>
              </a:rPr>
              <a:t>parameters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05" dirty="0">
                <a:latin typeface="Arial MT"/>
                <a:cs typeface="Arial MT"/>
              </a:rPr>
              <a:t>harder.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There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40" dirty="0">
                <a:latin typeface="Arial MT"/>
                <a:cs typeface="Arial MT"/>
              </a:rPr>
              <a:t>isn't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spc="160" dirty="0">
                <a:latin typeface="Arial MT"/>
                <a:cs typeface="Arial MT"/>
              </a:rPr>
              <a:t>direct </a:t>
            </a:r>
            <a:r>
              <a:rPr sz="2600" spc="130" dirty="0">
                <a:latin typeface="Arial MT"/>
                <a:cs typeface="Arial MT"/>
              </a:rPr>
              <a:t>formula.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Instead,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we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use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45" dirty="0">
                <a:latin typeface="Arial MT"/>
                <a:cs typeface="Arial MT"/>
              </a:rPr>
              <a:t>iterative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50" dirty="0">
                <a:latin typeface="Arial MT"/>
                <a:cs typeface="Arial MT"/>
              </a:rPr>
              <a:t>methods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240" dirty="0">
                <a:latin typeface="Arial MT"/>
                <a:cs typeface="Arial MT"/>
              </a:rPr>
              <a:t>to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approach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the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45" dirty="0">
                <a:latin typeface="Arial MT"/>
                <a:cs typeface="Arial MT"/>
              </a:rPr>
              <a:t>solution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step-</a:t>
            </a:r>
            <a:r>
              <a:rPr sz="2600" spc="160" dirty="0">
                <a:latin typeface="Arial MT"/>
                <a:cs typeface="Arial MT"/>
              </a:rPr>
              <a:t>by-</a:t>
            </a:r>
            <a:r>
              <a:rPr sz="2600" spc="90" dirty="0">
                <a:latin typeface="Arial MT"/>
                <a:cs typeface="Arial MT"/>
              </a:rPr>
              <a:t>step.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599" y="6272389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599" y="7558264"/>
            <a:ext cx="114300" cy="1142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599" y="7986889"/>
            <a:ext cx="114300" cy="1142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788249" y="5626620"/>
            <a:ext cx="12661900" cy="25971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2450" spc="100" dirty="0">
                <a:latin typeface="Arial MT"/>
                <a:cs typeface="Arial MT"/>
              </a:rPr>
              <a:t>Combining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165" dirty="0">
                <a:latin typeface="Arial MT"/>
                <a:cs typeface="Arial MT"/>
              </a:rPr>
              <a:t>the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65" dirty="0">
                <a:latin typeface="Arial MT"/>
                <a:cs typeface="Arial MT"/>
              </a:rPr>
              <a:t>Two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130" dirty="0">
                <a:latin typeface="Arial MT"/>
                <a:cs typeface="Arial MT"/>
              </a:rPr>
              <a:t>Methods</a:t>
            </a:r>
            <a:endParaRPr sz="2450">
              <a:latin typeface="Arial MT"/>
              <a:cs typeface="Arial MT"/>
            </a:endParaRPr>
          </a:p>
          <a:p>
            <a:pPr marL="541655" marR="5080">
              <a:lnSpc>
                <a:spcPct val="114799"/>
              </a:lnSpc>
            </a:pPr>
            <a:r>
              <a:rPr sz="2450" dirty="0">
                <a:latin typeface="Arial MT"/>
                <a:cs typeface="Arial MT"/>
              </a:rPr>
              <a:t>The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85" dirty="0">
                <a:latin typeface="Arial MT"/>
                <a:cs typeface="Arial MT"/>
              </a:rPr>
              <a:t>LM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35" dirty="0">
                <a:latin typeface="Arial MT"/>
                <a:cs typeface="Arial MT"/>
              </a:rPr>
              <a:t>algorithm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00" dirty="0">
                <a:latin typeface="Arial MT"/>
                <a:cs typeface="Arial MT"/>
              </a:rPr>
              <a:t>adjusts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65" dirty="0">
                <a:latin typeface="Arial MT"/>
                <a:cs typeface="Arial MT"/>
              </a:rPr>
              <a:t>the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14" dirty="0">
                <a:latin typeface="Arial MT"/>
                <a:cs typeface="Arial MT"/>
              </a:rPr>
              <a:t>parameters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75" dirty="0">
                <a:latin typeface="Arial MT"/>
                <a:cs typeface="Arial MT"/>
              </a:rPr>
              <a:t>by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blending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65" dirty="0">
                <a:latin typeface="Arial MT"/>
                <a:cs typeface="Arial MT"/>
              </a:rPr>
              <a:t>the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gradient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descent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85" dirty="0">
                <a:latin typeface="Arial MT"/>
                <a:cs typeface="Arial MT"/>
              </a:rPr>
              <a:t>and </a:t>
            </a:r>
            <a:r>
              <a:rPr sz="2450" dirty="0">
                <a:latin typeface="Arial MT"/>
                <a:cs typeface="Arial MT"/>
              </a:rPr>
              <a:t>Gauss-</a:t>
            </a:r>
            <a:r>
              <a:rPr sz="2450" spc="145" dirty="0">
                <a:latin typeface="Arial MT"/>
                <a:cs typeface="Arial MT"/>
              </a:rPr>
              <a:t>Newton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90" dirty="0">
                <a:latin typeface="Arial MT"/>
                <a:cs typeface="Arial MT"/>
              </a:rPr>
              <a:t>approaches.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85" dirty="0">
                <a:latin typeface="Arial MT"/>
                <a:cs typeface="Arial MT"/>
              </a:rPr>
              <a:t>It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uses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a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110" dirty="0">
                <a:latin typeface="Arial MT"/>
                <a:cs typeface="Arial MT"/>
              </a:rPr>
              <a:t>parameter,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-85" dirty="0">
                <a:latin typeface="Lucida Sans Unicode"/>
                <a:cs typeface="Lucida Sans Unicode"/>
              </a:rPr>
              <a:t>λ</a:t>
            </a:r>
            <a:r>
              <a:rPr sz="2450" spc="-85" dirty="0">
                <a:latin typeface="Arial MT"/>
                <a:cs typeface="Arial MT"/>
              </a:rPr>
              <a:t>,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229" dirty="0">
                <a:latin typeface="Arial MT"/>
                <a:cs typeface="Arial MT"/>
              </a:rPr>
              <a:t>to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14" dirty="0">
                <a:latin typeface="Arial MT"/>
                <a:cs typeface="Arial MT"/>
              </a:rPr>
              <a:t>decide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140" dirty="0">
                <a:latin typeface="Arial MT"/>
                <a:cs typeface="Arial MT"/>
              </a:rPr>
              <a:t>how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50" dirty="0">
                <a:latin typeface="Arial MT"/>
                <a:cs typeface="Arial MT"/>
              </a:rPr>
              <a:t>much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229" dirty="0">
                <a:latin typeface="Arial MT"/>
                <a:cs typeface="Arial MT"/>
              </a:rPr>
              <a:t>to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35" dirty="0">
                <a:latin typeface="Arial MT"/>
                <a:cs typeface="Arial MT"/>
              </a:rPr>
              <a:t>rely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on </a:t>
            </a:r>
            <a:r>
              <a:rPr sz="2450" spc="75" dirty="0">
                <a:latin typeface="Arial MT"/>
                <a:cs typeface="Arial MT"/>
              </a:rPr>
              <a:t>each</a:t>
            </a:r>
            <a:r>
              <a:rPr sz="2450" spc="-75" dirty="0">
                <a:latin typeface="Arial MT"/>
                <a:cs typeface="Arial MT"/>
              </a:rPr>
              <a:t> </a:t>
            </a:r>
            <a:r>
              <a:rPr sz="2450" spc="130" dirty="0">
                <a:latin typeface="Arial MT"/>
                <a:cs typeface="Arial MT"/>
              </a:rPr>
              <a:t>method.</a:t>
            </a:r>
            <a:endParaRPr sz="2450">
              <a:latin typeface="Arial MT"/>
              <a:cs typeface="Arial MT"/>
            </a:endParaRPr>
          </a:p>
          <a:p>
            <a:pPr marL="541655">
              <a:lnSpc>
                <a:spcPct val="100000"/>
              </a:lnSpc>
              <a:spcBef>
                <a:spcPts val="434"/>
              </a:spcBef>
            </a:pPr>
            <a:r>
              <a:rPr sz="2450" spc="65" dirty="0">
                <a:latin typeface="Arial MT"/>
                <a:cs typeface="Arial MT"/>
              </a:rPr>
              <a:t>When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-140" dirty="0">
                <a:latin typeface="Lucida Sans Unicode"/>
                <a:cs typeface="Lucida Sans Unicode"/>
              </a:rPr>
              <a:t>λ</a:t>
            </a:r>
            <a:r>
              <a:rPr sz="2450" spc="-155" dirty="0">
                <a:latin typeface="Lucida Sans Unicode"/>
                <a:cs typeface="Lucida Sans Unicode"/>
              </a:rPr>
              <a:t> </a:t>
            </a:r>
            <a:r>
              <a:rPr sz="2450" dirty="0">
                <a:latin typeface="Arial MT"/>
                <a:cs typeface="Arial MT"/>
              </a:rPr>
              <a:t>is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55" dirty="0">
                <a:latin typeface="Arial MT"/>
                <a:cs typeface="Arial MT"/>
              </a:rPr>
              <a:t>large,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204" dirty="0">
                <a:latin typeface="Arial MT"/>
                <a:cs typeface="Arial MT"/>
              </a:rPr>
              <a:t>it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behaves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145" dirty="0">
                <a:latin typeface="Arial MT"/>
                <a:cs typeface="Arial MT"/>
              </a:rPr>
              <a:t>more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like</a:t>
            </a:r>
            <a:r>
              <a:rPr sz="2450" spc="-70" dirty="0">
                <a:latin typeface="Arial MT"/>
                <a:cs typeface="Arial MT"/>
              </a:rPr>
              <a:t> </a:t>
            </a:r>
            <a:r>
              <a:rPr sz="2450" spc="120" dirty="0">
                <a:latin typeface="Arial MT"/>
                <a:cs typeface="Arial MT"/>
              </a:rPr>
              <a:t>gradient</a:t>
            </a:r>
            <a:r>
              <a:rPr sz="2450" spc="-65" dirty="0">
                <a:latin typeface="Arial MT"/>
                <a:cs typeface="Arial MT"/>
              </a:rPr>
              <a:t> </a:t>
            </a:r>
            <a:r>
              <a:rPr sz="2450" spc="90" dirty="0">
                <a:latin typeface="Arial MT"/>
                <a:cs typeface="Arial MT"/>
              </a:rPr>
              <a:t>descent.</a:t>
            </a:r>
            <a:endParaRPr sz="2450">
              <a:latin typeface="Arial MT"/>
              <a:cs typeface="Arial MT"/>
            </a:endParaRPr>
          </a:p>
          <a:p>
            <a:pPr marL="541655">
              <a:lnSpc>
                <a:spcPct val="100000"/>
              </a:lnSpc>
              <a:spcBef>
                <a:spcPts val="434"/>
              </a:spcBef>
            </a:pPr>
            <a:r>
              <a:rPr sz="2450" spc="65" dirty="0">
                <a:latin typeface="Arial MT"/>
                <a:cs typeface="Arial MT"/>
              </a:rPr>
              <a:t>When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-140" dirty="0">
                <a:latin typeface="Lucida Sans Unicode"/>
                <a:cs typeface="Lucida Sans Unicode"/>
              </a:rPr>
              <a:t>λ</a:t>
            </a:r>
            <a:r>
              <a:rPr sz="2450" spc="-150" dirty="0">
                <a:latin typeface="Lucida Sans Unicode"/>
                <a:cs typeface="Lucida Sans Unicode"/>
              </a:rPr>
              <a:t> </a:t>
            </a:r>
            <a:r>
              <a:rPr sz="2450" dirty="0">
                <a:latin typeface="Arial MT"/>
                <a:cs typeface="Arial MT"/>
              </a:rPr>
              <a:t>is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75" dirty="0">
                <a:latin typeface="Arial MT"/>
                <a:cs typeface="Arial MT"/>
              </a:rPr>
              <a:t>small,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204" dirty="0">
                <a:latin typeface="Arial MT"/>
                <a:cs typeface="Arial MT"/>
              </a:rPr>
              <a:t>it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80" dirty="0">
                <a:latin typeface="Arial MT"/>
                <a:cs typeface="Arial MT"/>
              </a:rPr>
              <a:t>behaves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45" dirty="0">
                <a:latin typeface="Arial MT"/>
                <a:cs typeface="Arial MT"/>
              </a:rPr>
              <a:t>more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70" dirty="0">
                <a:latin typeface="Arial MT"/>
                <a:cs typeface="Arial MT"/>
              </a:rPr>
              <a:t>like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spc="165" dirty="0">
                <a:latin typeface="Arial MT"/>
                <a:cs typeface="Arial MT"/>
              </a:rPr>
              <a:t>the</a:t>
            </a:r>
            <a:r>
              <a:rPr sz="2450" spc="-6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Gauss-</a:t>
            </a:r>
            <a:r>
              <a:rPr sz="2450" spc="145" dirty="0">
                <a:latin typeface="Arial MT"/>
                <a:cs typeface="Arial MT"/>
              </a:rPr>
              <a:t>Newton</a:t>
            </a:r>
            <a:r>
              <a:rPr sz="2450" spc="-55" dirty="0">
                <a:latin typeface="Arial MT"/>
                <a:cs typeface="Arial MT"/>
              </a:rPr>
              <a:t> </a:t>
            </a:r>
            <a:r>
              <a:rPr sz="2450" spc="130" dirty="0">
                <a:latin typeface="Arial MT"/>
                <a:cs typeface="Arial MT"/>
              </a:rPr>
              <a:t>method.</a:t>
            </a:r>
            <a:endParaRPr sz="245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389743" y="4466290"/>
            <a:ext cx="438150" cy="1457325"/>
          </a:xfrm>
          <a:custGeom>
            <a:avLst/>
            <a:gdLst/>
            <a:ahLst/>
            <a:cxnLst/>
            <a:rect l="l" t="t" r="r" b="b"/>
            <a:pathLst>
              <a:path w="438150" h="1457325">
                <a:moveTo>
                  <a:pt x="438150" y="1226914"/>
                </a:moveTo>
                <a:lnTo>
                  <a:pt x="438150" y="1252179"/>
                </a:lnTo>
                <a:lnTo>
                  <a:pt x="415238" y="1253826"/>
                </a:lnTo>
                <a:lnTo>
                  <a:pt x="386485" y="1260461"/>
                </a:lnTo>
                <a:lnTo>
                  <a:pt x="319844" y="1298849"/>
                </a:lnTo>
                <a:lnTo>
                  <a:pt x="286202" y="1335682"/>
                </a:lnTo>
                <a:lnTo>
                  <a:pt x="255178" y="1387661"/>
                </a:lnTo>
                <a:lnTo>
                  <a:pt x="228894" y="1457325"/>
                </a:lnTo>
                <a:lnTo>
                  <a:pt x="204640" y="1457325"/>
                </a:lnTo>
                <a:lnTo>
                  <a:pt x="178358" y="1387661"/>
                </a:lnTo>
                <a:lnTo>
                  <a:pt x="175621" y="1383074"/>
                </a:lnTo>
                <a:lnTo>
                  <a:pt x="229400" y="1383074"/>
                </a:lnTo>
                <a:lnTo>
                  <a:pt x="263974" y="1323082"/>
                </a:lnTo>
                <a:lnTo>
                  <a:pt x="302075" y="1280605"/>
                </a:lnTo>
                <a:lnTo>
                  <a:pt x="341120" y="1252696"/>
                </a:lnTo>
                <a:lnTo>
                  <a:pt x="378528" y="1236408"/>
                </a:lnTo>
                <a:lnTo>
                  <a:pt x="411720" y="1228796"/>
                </a:lnTo>
                <a:lnTo>
                  <a:pt x="438150" y="1226914"/>
                </a:lnTo>
                <a:close/>
              </a:path>
              <a:path w="438150" h="1457325">
                <a:moveTo>
                  <a:pt x="204134" y="0"/>
                </a:moveTo>
                <a:lnTo>
                  <a:pt x="229400" y="0"/>
                </a:lnTo>
                <a:lnTo>
                  <a:pt x="229400" y="1383074"/>
                </a:lnTo>
                <a:lnTo>
                  <a:pt x="204134" y="1383074"/>
                </a:lnTo>
                <a:lnTo>
                  <a:pt x="204134" y="0"/>
                </a:lnTo>
                <a:close/>
              </a:path>
              <a:path w="438150" h="1457325">
                <a:moveTo>
                  <a:pt x="0" y="1227240"/>
                </a:moveTo>
                <a:lnTo>
                  <a:pt x="55009" y="1236408"/>
                </a:lnTo>
                <a:lnTo>
                  <a:pt x="92418" y="1252696"/>
                </a:lnTo>
                <a:lnTo>
                  <a:pt x="131463" y="1280605"/>
                </a:lnTo>
                <a:lnTo>
                  <a:pt x="169562" y="1323082"/>
                </a:lnTo>
                <a:lnTo>
                  <a:pt x="204135" y="1383074"/>
                </a:lnTo>
                <a:lnTo>
                  <a:pt x="175621" y="1383074"/>
                </a:lnTo>
                <a:lnTo>
                  <a:pt x="147334" y="1335682"/>
                </a:lnTo>
                <a:lnTo>
                  <a:pt x="113693" y="1298849"/>
                </a:lnTo>
                <a:lnTo>
                  <a:pt x="79556" y="1274622"/>
                </a:lnTo>
                <a:lnTo>
                  <a:pt x="47050" y="1260461"/>
                </a:lnTo>
                <a:lnTo>
                  <a:pt x="18296" y="1253826"/>
                </a:lnTo>
                <a:lnTo>
                  <a:pt x="0" y="1252509"/>
                </a:lnTo>
                <a:lnTo>
                  <a:pt x="0" y="1227240"/>
                </a:lnTo>
                <a:close/>
              </a:path>
            </a:pathLst>
          </a:custGeom>
          <a:solidFill>
            <a:srgbClr val="0F0E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827" y="1475302"/>
            <a:ext cx="109606" cy="10960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827" y="1886328"/>
            <a:ext cx="109606" cy="10960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827" y="2708380"/>
            <a:ext cx="109606" cy="10960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827" y="3530431"/>
            <a:ext cx="109606" cy="10960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97827" y="3941457"/>
            <a:ext cx="109606" cy="109606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029378" y="868278"/>
            <a:ext cx="12762230" cy="331406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500" spc="130" dirty="0">
                <a:latin typeface="Arial MT"/>
                <a:cs typeface="Arial MT"/>
              </a:rPr>
              <a:t>Iterative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45" dirty="0">
                <a:latin typeface="Arial MT"/>
                <a:cs typeface="Arial MT"/>
              </a:rPr>
              <a:t>Process</a:t>
            </a:r>
            <a:endParaRPr sz="2500">
              <a:latin typeface="Arial MT"/>
              <a:cs typeface="Arial MT"/>
            </a:endParaRPr>
          </a:p>
          <a:p>
            <a:pPr marL="550545">
              <a:lnSpc>
                <a:spcPct val="100000"/>
              </a:lnSpc>
              <a:spcBef>
                <a:spcPts val="240"/>
              </a:spcBef>
            </a:pPr>
            <a:r>
              <a:rPr sz="2500" spc="130" dirty="0">
                <a:latin typeface="Arial MT"/>
                <a:cs typeface="Arial MT"/>
              </a:rPr>
              <a:t>Start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175" dirty="0">
                <a:latin typeface="Arial MT"/>
                <a:cs typeface="Arial MT"/>
              </a:rPr>
              <a:t>with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70" dirty="0">
                <a:latin typeface="Arial MT"/>
                <a:cs typeface="Arial MT"/>
              </a:rPr>
              <a:t>an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135" dirty="0">
                <a:latin typeface="Arial MT"/>
                <a:cs typeface="Arial MT"/>
              </a:rPr>
              <a:t>initial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guess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195" dirty="0">
                <a:latin typeface="Arial MT"/>
                <a:cs typeface="Arial MT"/>
              </a:rPr>
              <a:t>for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spc="85" dirty="0">
                <a:latin typeface="Arial MT"/>
                <a:cs typeface="Arial MT"/>
              </a:rPr>
              <a:t>parameters.</a:t>
            </a:r>
            <a:endParaRPr sz="2500">
              <a:latin typeface="Arial MT"/>
              <a:cs typeface="Arial MT"/>
            </a:endParaRPr>
          </a:p>
          <a:p>
            <a:pPr marL="550545" marR="5080">
              <a:lnSpc>
                <a:spcPct val="107900"/>
              </a:lnSpc>
            </a:pPr>
            <a:r>
              <a:rPr sz="2500" spc="90" dirty="0">
                <a:latin typeface="Arial MT"/>
                <a:cs typeface="Arial MT"/>
              </a:rPr>
              <a:t>Calculate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model's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40" dirty="0">
                <a:latin typeface="Arial MT"/>
                <a:cs typeface="Arial MT"/>
              </a:rPr>
              <a:t>predictions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14" dirty="0">
                <a:latin typeface="Arial MT"/>
                <a:cs typeface="Arial MT"/>
              </a:rPr>
              <a:t>and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50" dirty="0">
                <a:latin typeface="Arial MT"/>
                <a:cs typeface="Arial MT"/>
              </a:rPr>
              <a:t>error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(difference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30" dirty="0">
                <a:latin typeface="Arial MT"/>
                <a:cs typeface="Arial MT"/>
              </a:rPr>
              <a:t>between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30" dirty="0">
                <a:latin typeface="Arial MT"/>
                <a:cs typeface="Arial MT"/>
              </a:rPr>
              <a:t>predictions </a:t>
            </a:r>
            <a:r>
              <a:rPr sz="2500" spc="114" dirty="0">
                <a:latin typeface="Arial MT"/>
                <a:cs typeface="Arial MT"/>
              </a:rPr>
              <a:t>and</a:t>
            </a:r>
            <a:r>
              <a:rPr sz="2500" spc="-85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actual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60" dirty="0">
                <a:latin typeface="Arial MT"/>
                <a:cs typeface="Arial MT"/>
              </a:rPr>
              <a:t>data).</a:t>
            </a:r>
            <a:endParaRPr sz="2500">
              <a:latin typeface="Arial MT"/>
              <a:cs typeface="Arial MT"/>
            </a:endParaRPr>
          </a:p>
          <a:p>
            <a:pPr marL="550545" marR="679450">
              <a:lnSpc>
                <a:spcPct val="107900"/>
              </a:lnSpc>
            </a:pPr>
            <a:r>
              <a:rPr sz="2500" spc="125" dirty="0">
                <a:latin typeface="Arial MT"/>
                <a:cs typeface="Arial MT"/>
              </a:rPr>
              <a:t>Update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10" dirty="0">
                <a:latin typeface="Arial MT"/>
                <a:cs typeface="Arial MT"/>
              </a:rPr>
              <a:t>parameters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65" dirty="0">
                <a:latin typeface="Arial MT"/>
                <a:cs typeface="Arial MT"/>
              </a:rPr>
              <a:t>using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45" dirty="0">
                <a:latin typeface="Arial MT"/>
                <a:cs typeface="Arial MT"/>
              </a:rPr>
              <a:t>combination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95" dirty="0">
                <a:latin typeface="Arial MT"/>
                <a:cs typeface="Arial MT"/>
              </a:rPr>
              <a:t>of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gradient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descent</a:t>
            </a:r>
            <a:r>
              <a:rPr sz="2500" spc="-70" dirty="0">
                <a:latin typeface="Arial MT"/>
                <a:cs typeface="Arial MT"/>
              </a:rPr>
              <a:t> </a:t>
            </a:r>
            <a:r>
              <a:rPr sz="2500" spc="114" dirty="0">
                <a:latin typeface="Arial MT"/>
                <a:cs typeface="Arial MT"/>
              </a:rPr>
              <a:t>and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Gauss- </a:t>
            </a:r>
            <a:r>
              <a:rPr sz="2500" spc="145" dirty="0">
                <a:latin typeface="Arial MT"/>
                <a:cs typeface="Arial MT"/>
              </a:rPr>
              <a:t>Newton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adjustments.</a:t>
            </a:r>
            <a:endParaRPr sz="2500">
              <a:latin typeface="Arial MT"/>
              <a:cs typeface="Arial MT"/>
            </a:endParaRPr>
          </a:p>
          <a:p>
            <a:pPr marL="550545" marR="2795905">
              <a:lnSpc>
                <a:spcPct val="107900"/>
              </a:lnSpc>
            </a:pPr>
            <a:r>
              <a:rPr sz="2500" dirty="0">
                <a:latin typeface="Arial MT"/>
                <a:cs typeface="Arial MT"/>
              </a:rPr>
              <a:t>Check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180" dirty="0">
                <a:latin typeface="Arial MT"/>
                <a:cs typeface="Arial MT"/>
              </a:rPr>
              <a:t>if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150" dirty="0">
                <a:latin typeface="Arial MT"/>
                <a:cs typeface="Arial MT"/>
              </a:rPr>
              <a:t>error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has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75" dirty="0">
                <a:latin typeface="Arial MT"/>
                <a:cs typeface="Arial MT"/>
              </a:rPr>
              <a:t>decreased.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140" dirty="0">
                <a:latin typeface="Arial MT"/>
                <a:cs typeface="Arial MT"/>
              </a:rPr>
              <a:t>If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140" dirty="0">
                <a:latin typeface="Arial MT"/>
                <a:cs typeface="Arial MT"/>
              </a:rPr>
              <a:t>not,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120" dirty="0">
                <a:latin typeface="Arial MT"/>
                <a:cs typeface="Arial MT"/>
              </a:rPr>
              <a:t>adjust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155" dirty="0">
                <a:latin typeface="Lucida Sans Unicode"/>
                <a:cs typeface="Lucida Sans Unicode"/>
              </a:rPr>
              <a:t>λ</a:t>
            </a:r>
            <a:r>
              <a:rPr sz="2500" spc="-150" dirty="0">
                <a:latin typeface="Lucida Sans Unicode"/>
                <a:cs typeface="Lucida Sans Unicode"/>
              </a:rPr>
              <a:t> </a:t>
            </a:r>
            <a:r>
              <a:rPr sz="2500" spc="114" dirty="0">
                <a:latin typeface="Arial MT"/>
                <a:cs typeface="Arial MT"/>
              </a:rPr>
              <a:t>and</a:t>
            </a:r>
            <a:r>
              <a:rPr sz="2500" spc="-55" dirty="0">
                <a:latin typeface="Arial MT"/>
                <a:cs typeface="Arial MT"/>
              </a:rPr>
              <a:t> </a:t>
            </a:r>
            <a:r>
              <a:rPr sz="2500" spc="220" dirty="0">
                <a:latin typeface="Arial MT"/>
                <a:cs typeface="Arial MT"/>
              </a:rPr>
              <a:t>try</a:t>
            </a:r>
            <a:r>
              <a:rPr sz="2500" spc="-5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again. </a:t>
            </a:r>
            <a:r>
              <a:rPr sz="2500" spc="70" dirty="0">
                <a:latin typeface="Arial MT"/>
                <a:cs typeface="Arial MT"/>
              </a:rPr>
              <a:t>Repeat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70" dirty="0">
                <a:latin typeface="Arial MT"/>
                <a:cs typeface="Arial MT"/>
              </a:rPr>
              <a:t>until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65" dirty="0">
                <a:latin typeface="Arial MT"/>
                <a:cs typeface="Arial MT"/>
              </a:rPr>
              <a:t>the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50" dirty="0">
                <a:latin typeface="Arial MT"/>
                <a:cs typeface="Arial MT"/>
              </a:rPr>
              <a:t>error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is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10" dirty="0">
                <a:latin typeface="Arial MT"/>
                <a:cs typeface="Arial MT"/>
              </a:rPr>
              <a:t>minimized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00" dirty="0">
                <a:latin typeface="Arial MT"/>
                <a:cs typeface="Arial MT"/>
              </a:rPr>
              <a:t>(or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55" dirty="0">
                <a:latin typeface="Arial MT"/>
                <a:cs typeface="Arial MT"/>
              </a:rPr>
              <a:t>changes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35" dirty="0">
                <a:latin typeface="Arial MT"/>
                <a:cs typeface="Arial MT"/>
              </a:rPr>
              <a:t>very</a:t>
            </a:r>
            <a:r>
              <a:rPr sz="2500" spc="-65" dirty="0">
                <a:latin typeface="Arial MT"/>
                <a:cs typeface="Arial MT"/>
              </a:rPr>
              <a:t> </a:t>
            </a:r>
            <a:r>
              <a:rPr sz="2500" spc="114" dirty="0">
                <a:latin typeface="Arial MT"/>
                <a:cs typeface="Arial MT"/>
              </a:rPr>
              <a:t>little).</a:t>
            </a:r>
            <a:endParaRPr sz="2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9143" y="2989009"/>
            <a:ext cx="114300" cy="1142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9143" y="3408109"/>
            <a:ext cx="114300" cy="114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003172" y="4763775"/>
            <a:ext cx="11306175" cy="4441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50" spc="120" dirty="0">
                <a:latin typeface="Arial MT"/>
                <a:cs typeface="Arial MT"/>
              </a:rPr>
              <a:t>Applying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90" dirty="0">
                <a:latin typeface="Arial MT"/>
                <a:cs typeface="Arial MT"/>
              </a:rPr>
              <a:t>Levenberg-</a:t>
            </a:r>
            <a:r>
              <a:rPr sz="2550" spc="155" dirty="0">
                <a:latin typeface="Arial MT"/>
                <a:cs typeface="Arial MT"/>
              </a:rPr>
              <a:t>Marquardt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235" dirty="0">
                <a:latin typeface="Arial MT"/>
                <a:cs typeface="Arial MT"/>
              </a:rPr>
              <a:t>to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85" dirty="0">
                <a:latin typeface="Arial MT"/>
                <a:cs typeface="Arial MT"/>
              </a:rPr>
              <a:t>Inverse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65" dirty="0">
                <a:latin typeface="Arial MT"/>
                <a:cs typeface="Arial MT"/>
              </a:rPr>
              <a:t>Kinematics: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550">
              <a:latin typeface="Arial MT"/>
              <a:cs typeface="Arial MT"/>
            </a:endParaRPr>
          </a:p>
          <a:p>
            <a:pPr marL="12700" marR="627380" indent="201295">
              <a:lnSpc>
                <a:spcPct val="115199"/>
              </a:lnSpc>
              <a:buChar char="-"/>
              <a:tabLst>
                <a:tab pos="213995" algn="l"/>
              </a:tabLst>
            </a:pPr>
            <a:r>
              <a:rPr sz="2550" spc="100" dirty="0">
                <a:latin typeface="Arial MT"/>
                <a:cs typeface="Arial MT"/>
              </a:rPr>
              <a:t>Objective: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95" dirty="0">
                <a:latin typeface="Arial MT"/>
                <a:cs typeface="Arial MT"/>
              </a:rPr>
              <a:t>Minimize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difference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30" dirty="0">
                <a:latin typeface="Arial MT"/>
                <a:cs typeface="Arial MT"/>
              </a:rPr>
              <a:t>between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00" dirty="0">
                <a:latin typeface="Arial MT"/>
                <a:cs typeface="Arial MT"/>
              </a:rPr>
              <a:t>desired </a:t>
            </a:r>
            <a:r>
              <a:rPr sz="2550" spc="155" dirty="0">
                <a:latin typeface="Arial MT"/>
                <a:cs typeface="Arial MT"/>
              </a:rPr>
              <a:t>position/orientation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200" dirty="0">
                <a:latin typeface="Arial MT"/>
                <a:cs typeface="Arial MT"/>
              </a:rPr>
              <a:t>of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end-</a:t>
            </a:r>
            <a:r>
              <a:rPr sz="2550" spc="170" dirty="0">
                <a:latin typeface="Arial MT"/>
                <a:cs typeface="Arial MT"/>
              </a:rPr>
              <a:t>effector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and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45" dirty="0">
                <a:latin typeface="Arial MT"/>
                <a:cs typeface="Arial MT"/>
              </a:rPr>
              <a:t>position/orientation obtained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95" dirty="0">
                <a:latin typeface="Arial MT"/>
                <a:cs typeface="Arial MT"/>
              </a:rPr>
              <a:t>from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calculated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65" dirty="0">
                <a:latin typeface="Arial MT"/>
                <a:cs typeface="Arial MT"/>
              </a:rPr>
              <a:t>joint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90" dirty="0">
                <a:latin typeface="Arial MT"/>
                <a:cs typeface="Arial MT"/>
              </a:rPr>
              <a:t>parameters.</a:t>
            </a:r>
            <a:endParaRPr sz="2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  <a:buFont typeface="Arial MT"/>
              <a:buChar char="-"/>
            </a:pPr>
            <a:endParaRPr sz="2550">
              <a:latin typeface="Arial MT"/>
              <a:cs typeface="Arial MT"/>
            </a:endParaRPr>
          </a:p>
          <a:p>
            <a:pPr marL="12700" marR="5080" indent="201295">
              <a:lnSpc>
                <a:spcPct val="115199"/>
              </a:lnSpc>
              <a:buChar char="-"/>
              <a:tabLst>
                <a:tab pos="213995" algn="l"/>
              </a:tabLst>
            </a:pPr>
            <a:r>
              <a:rPr sz="2550" spc="114" dirty="0">
                <a:latin typeface="Arial MT"/>
                <a:cs typeface="Arial MT"/>
              </a:rPr>
              <a:t>Error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Function: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Define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75" dirty="0">
                <a:latin typeface="Arial MT"/>
                <a:cs typeface="Arial MT"/>
              </a:rPr>
              <a:t>an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55" dirty="0">
                <a:latin typeface="Arial MT"/>
                <a:cs typeface="Arial MT"/>
              </a:rPr>
              <a:t>error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function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95" dirty="0">
                <a:latin typeface="Arial MT"/>
                <a:cs typeface="Arial MT"/>
              </a:rPr>
              <a:t>that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30" dirty="0">
                <a:latin typeface="Arial MT"/>
                <a:cs typeface="Arial MT"/>
              </a:rPr>
              <a:t>quantifies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this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10" dirty="0">
                <a:latin typeface="Arial MT"/>
                <a:cs typeface="Arial MT"/>
              </a:rPr>
              <a:t>difference. </a:t>
            </a:r>
            <a:r>
              <a:rPr sz="2550" dirty="0">
                <a:latin typeface="Arial MT"/>
                <a:cs typeface="Arial MT"/>
              </a:rPr>
              <a:t>This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function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80" dirty="0">
                <a:latin typeface="Arial MT"/>
                <a:cs typeface="Arial MT"/>
              </a:rPr>
              <a:t>often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involves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00" dirty="0">
                <a:latin typeface="Arial MT"/>
                <a:cs typeface="Arial MT"/>
              </a:rPr>
              <a:t>sum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200" dirty="0">
                <a:latin typeface="Arial MT"/>
                <a:cs typeface="Arial MT"/>
              </a:rPr>
              <a:t>of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squared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differences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between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10" dirty="0">
                <a:latin typeface="Arial MT"/>
                <a:cs typeface="Arial MT"/>
              </a:rPr>
              <a:t>desired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and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actual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positions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80" dirty="0">
                <a:latin typeface="Arial MT"/>
                <a:cs typeface="Arial MT"/>
              </a:rPr>
              <a:t>(and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possibly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25" dirty="0">
                <a:latin typeface="Arial MT"/>
                <a:cs typeface="Arial MT"/>
              </a:rPr>
              <a:t>orientations)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200" dirty="0">
                <a:latin typeface="Arial MT"/>
                <a:cs typeface="Arial MT"/>
              </a:rPr>
              <a:t>of</a:t>
            </a:r>
            <a:r>
              <a:rPr sz="2550" spc="-8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105" dirty="0">
                <a:latin typeface="Arial MT"/>
                <a:cs typeface="Arial MT"/>
              </a:rPr>
              <a:t>end- </a:t>
            </a:r>
            <a:r>
              <a:rPr sz="2550" spc="135" dirty="0">
                <a:latin typeface="Arial MT"/>
                <a:cs typeface="Arial MT"/>
              </a:rPr>
              <a:t>effector.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774770" y="1969096"/>
            <a:ext cx="1601470" cy="1275080"/>
          </a:xfrm>
          <a:custGeom>
            <a:avLst/>
            <a:gdLst/>
            <a:ahLst/>
            <a:cxnLst/>
            <a:rect l="l" t="t" r="r" b="b"/>
            <a:pathLst>
              <a:path w="1601470" h="1275080">
                <a:moveTo>
                  <a:pt x="95110" y="177215"/>
                </a:moveTo>
                <a:lnTo>
                  <a:pt x="95046" y="174205"/>
                </a:lnTo>
                <a:lnTo>
                  <a:pt x="94780" y="171094"/>
                </a:lnTo>
                <a:lnTo>
                  <a:pt x="91084" y="168897"/>
                </a:lnTo>
                <a:lnTo>
                  <a:pt x="93218" y="174320"/>
                </a:lnTo>
                <a:lnTo>
                  <a:pt x="95110" y="177215"/>
                </a:lnTo>
                <a:close/>
              </a:path>
              <a:path w="1601470" h="1275080">
                <a:moveTo>
                  <a:pt x="166801" y="375310"/>
                </a:moveTo>
                <a:lnTo>
                  <a:pt x="166484" y="373646"/>
                </a:lnTo>
                <a:lnTo>
                  <a:pt x="163068" y="373087"/>
                </a:lnTo>
                <a:lnTo>
                  <a:pt x="166801" y="375310"/>
                </a:lnTo>
                <a:close/>
              </a:path>
              <a:path w="1601470" h="1275080">
                <a:moveTo>
                  <a:pt x="541591" y="791362"/>
                </a:moveTo>
                <a:lnTo>
                  <a:pt x="540016" y="787450"/>
                </a:lnTo>
                <a:lnTo>
                  <a:pt x="532447" y="785901"/>
                </a:lnTo>
                <a:lnTo>
                  <a:pt x="541591" y="791362"/>
                </a:lnTo>
                <a:close/>
              </a:path>
              <a:path w="1601470" h="1275080">
                <a:moveTo>
                  <a:pt x="1600974" y="1082154"/>
                </a:moveTo>
                <a:lnTo>
                  <a:pt x="1599222" y="1073645"/>
                </a:lnTo>
                <a:lnTo>
                  <a:pt x="1597698" y="1063917"/>
                </a:lnTo>
                <a:lnTo>
                  <a:pt x="1596898" y="1059002"/>
                </a:lnTo>
                <a:lnTo>
                  <a:pt x="1595386" y="1055141"/>
                </a:lnTo>
                <a:lnTo>
                  <a:pt x="1591068" y="1052563"/>
                </a:lnTo>
                <a:lnTo>
                  <a:pt x="1589913" y="1043000"/>
                </a:lnTo>
                <a:lnTo>
                  <a:pt x="1588630" y="1042238"/>
                </a:lnTo>
                <a:lnTo>
                  <a:pt x="1585455" y="1035900"/>
                </a:lnTo>
                <a:lnTo>
                  <a:pt x="1578825" y="1030465"/>
                </a:lnTo>
                <a:lnTo>
                  <a:pt x="1571167" y="1025893"/>
                </a:lnTo>
                <a:lnTo>
                  <a:pt x="1477175" y="975702"/>
                </a:lnTo>
                <a:lnTo>
                  <a:pt x="1476349" y="972248"/>
                </a:lnTo>
                <a:lnTo>
                  <a:pt x="1473403" y="967524"/>
                </a:lnTo>
                <a:lnTo>
                  <a:pt x="1458836" y="961783"/>
                </a:lnTo>
                <a:lnTo>
                  <a:pt x="1457401" y="959446"/>
                </a:lnTo>
                <a:lnTo>
                  <a:pt x="1454531" y="954786"/>
                </a:lnTo>
                <a:lnTo>
                  <a:pt x="1439887" y="949007"/>
                </a:lnTo>
                <a:lnTo>
                  <a:pt x="1438529" y="945222"/>
                </a:lnTo>
                <a:lnTo>
                  <a:pt x="1437843" y="943343"/>
                </a:lnTo>
                <a:lnTo>
                  <a:pt x="1432179" y="941438"/>
                </a:lnTo>
                <a:lnTo>
                  <a:pt x="1428267" y="937628"/>
                </a:lnTo>
                <a:lnTo>
                  <a:pt x="1386763" y="902487"/>
                </a:lnTo>
                <a:lnTo>
                  <a:pt x="1347355" y="865657"/>
                </a:lnTo>
                <a:lnTo>
                  <a:pt x="1311440" y="824979"/>
                </a:lnTo>
                <a:lnTo>
                  <a:pt x="1279080" y="780516"/>
                </a:lnTo>
                <a:lnTo>
                  <a:pt x="1271625" y="773112"/>
                </a:lnTo>
                <a:lnTo>
                  <a:pt x="1268552" y="768311"/>
                </a:lnTo>
                <a:lnTo>
                  <a:pt x="1264653" y="763028"/>
                </a:lnTo>
                <a:lnTo>
                  <a:pt x="1260068" y="757339"/>
                </a:lnTo>
                <a:lnTo>
                  <a:pt x="1248257" y="760641"/>
                </a:lnTo>
                <a:lnTo>
                  <a:pt x="1244574" y="768794"/>
                </a:lnTo>
                <a:lnTo>
                  <a:pt x="1246022" y="772617"/>
                </a:lnTo>
                <a:lnTo>
                  <a:pt x="1246327" y="789076"/>
                </a:lnTo>
                <a:lnTo>
                  <a:pt x="1244561" y="804278"/>
                </a:lnTo>
                <a:lnTo>
                  <a:pt x="1242491" y="819315"/>
                </a:lnTo>
                <a:lnTo>
                  <a:pt x="1241920" y="835240"/>
                </a:lnTo>
                <a:lnTo>
                  <a:pt x="1243215" y="841933"/>
                </a:lnTo>
                <a:lnTo>
                  <a:pt x="1246441" y="846823"/>
                </a:lnTo>
                <a:lnTo>
                  <a:pt x="1249464" y="853071"/>
                </a:lnTo>
                <a:lnTo>
                  <a:pt x="1281849" y="904938"/>
                </a:lnTo>
                <a:lnTo>
                  <a:pt x="1314157" y="947902"/>
                </a:lnTo>
                <a:lnTo>
                  <a:pt x="1350175" y="987145"/>
                </a:lnTo>
                <a:lnTo>
                  <a:pt x="1387792" y="1025880"/>
                </a:lnTo>
                <a:lnTo>
                  <a:pt x="1398231" y="1033576"/>
                </a:lnTo>
                <a:lnTo>
                  <a:pt x="1406321" y="1044333"/>
                </a:lnTo>
                <a:lnTo>
                  <a:pt x="1401445" y="1048816"/>
                </a:lnTo>
                <a:lnTo>
                  <a:pt x="1395958" y="1051458"/>
                </a:lnTo>
                <a:lnTo>
                  <a:pt x="1390345" y="1046632"/>
                </a:lnTo>
                <a:lnTo>
                  <a:pt x="1383957" y="1047254"/>
                </a:lnTo>
                <a:lnTo>
                  <a:pt x="1378470" y="1049896"/>
                </a:lnTo>
                <a:lnTo>
                  <a:pt x="1366367" y="1044143"/>
                </a:lnTo>
                <a:lnTo>
                  <a:pt x="1359522" y="1048931"/>
                </a:lnTo>
                <a:lnTo>
                  <a:pt x="1357134" y="1047508"/>
                </a:lnTo>
                <a:lnTo>
                  <a:pt x="1356055" y="1048334"/>
                </a:lnTo>
                <a:lnTo>
                  <a:pt x="1354137" y="1047203"/>
                </a:lnTo>
                <a:lnTo>
                  <a:pt x="1354137" y="1053109"/>
                </a:lnTo>
                <a:lnTo>
                  <a:pt x="1353553" y="1054239"/>
                </a:lnTo>
                <a:lnTo>
                  <a:pt x="1354074" y="1053071"/>
                </a:lnTo>
                <a:lnTo>
                  <a:pt x="1354137" y="1047203"/>
                </a:lnTo>
                <a:lnTo>
                  <a:pt x="1350479" y="1045019"/>
                </a:lnTo>
                <a:lnTo>
                  <a:pt x="1344701" y="1043038"/>
                </a:lnTo>
                <a:lnTo>
                  <a:pt x="1337792" y="1047788"/>
                </a:lnTo>
                <a:lnTo>
                  <a:pt x="1333385" y="1046632"/>
                </a:lnTo>
                <a:lnTo>
                  <a:pt x="1329436" y="1044282"/>
                </a:lnTo>
                <a:lnTo>
                  <a:pt x="1288643" y="1039164"/>
                </a:lnTo>
                <a:lnTo>
                  <a:pt x="1251407" y="1036154"/>
                </a:lnTo>
                <a:lnTo>
                  <a:pt x="1178039" y="1027849"/>
                </a:lnTo>
                <a:lnTo>
                  <a:pt x="1044663" y="1010348"/>
                </a:lnTo>
                <a:lnTo>
                  <a:pt x="1036637" y="1007033"/>
                </a:lnTo>
                <a:lnTo>
                  <a:pt x="1027315" y="1005903"/>
                </a:lnTo>
                <a:lnTo>
                  <a:pt x="1010754" y="1000455"/>
                </a:lnTo>
                <a:lnTo>
                  <a:pt x="915301" y="976007"/>
                </a:lnTo>
                <a:lnTo>
                  <a:pt x="869099" y="960259"/>
                </a:lnTo>
                <a:lnTo>
                  <a:pt x="823252" y="943241"/>
                </a:lnTo>
                <a:lnTo>
                  <a:pt x="777760" y="924953"/>
                </a:lnTo>
                <a:lnTo>
                  <a:pt x="733272" y="904316"/>
                </a:lnTo>
                <a:lnTo>
                  <a:pt x="689775" y="881303"/>
                </a:lnTo>
                <a:lnTo>
                  <a:pt x="635520" y="851865"/>
                </a:lnTo>
                <a:lnTo>
                  <a:pt x="609041" y="836066"/>
                </a:lnTo>
                <a:lnTo>
                  <a:pt x="581914" y="821347"/>
                </a:lnTo>
                <a:lnTo>
                  <a:pt x="581456" y="819594"/>
                </a:lnTo>
                <a:lnTo>
                  <a:pt x="577824" y="812990"/>
                </a:lnTo>
                <a:lnTo>
                  <a:pt x="569633" y="811060"/>
                </a:lnTo>
                <a:lnTo>
                  <a:pt x="562038" y="807999"/>
                </a:lnTo>
                <a:lnTo>
                  <a:pt x="560590" y="805649"/>
                </a:lnTo>
                <a:lnTo>
                  <a:pt x="557669" y="800963"/>
                </a:lnTo>
                <a:lnTo>
                  <a:pt x="543166" y="795261"/>
                </a:lnTo>
                <a:lnTo>
                  <a:pt x="541591" y="791362"/>
                </a:lnTo>
                <a:lnTo>
                  <a:pt x="526249" y="782205"/>
                </a:lnTo>
                <a:lnTo>
                  <a:pt x="525119" y="780046"/>
                </a:lnTo>
                <a:lnTo>
                  <a:pt x="523989" y="777887"/>
                </a:lnTo>
                <a:lnTo>
                  <a:pt x="520039" y="775538"/>
                </a:lnTo>
                <a:lnTo>
                  <a:pt x="515353" y="774217"/>
                </a:lnTo>
                <a:lnTo>
                  <a:pt x="513219" y="771461"/>
                </a:lnTo>
                <a:lnTo>
                  <a:pt x="511136" y="771690"/>
                </a:lnTo>
                <a:lnTo>
                  <a:pt x="510032" y="768083"/>
                </a:lnTo>
                <a:lnTo>
                  <a:pt x="509079" y="766038"/>
                </a:lnTo>
                <a:lnTo>
                  <a:pt x="503478" y="764171"/>
                </a:lnTo>
                <a:lnTo>
                  <a:pt x="499630" y="760387"/>
                </a:lnTo>
                <a:lnTo>
                  <a:pt x="467931" y="737031"/>
                </a:lnTo>
                <a:lnTo>
                  <a:pt x="438518" y="710590"/>
                </a:lnTo>
                <a:lnTo>
                  <a:pt x="435279" y="711619"/>
                </a:lnTo>
                <a:lnTo>
                  <a:pt x="428828" y="707771"/>
                </a:lnTo>
                <a:lnTo>
                  <a:pt x="434111" y="716838"/>
                </a:lnTo>
                <a:lnTo>
                  <a:pt x="438721" y="721067"/>
                </a:lnTo>
                <a:lnTo>
                  <a:pt x="437730" y="723430"/>
                </a:lnTo>
                <a:lnTo>
                  <a:pt x="435635" y="723671"/>
                </a:lnTo>
                <a:lnTo>
                  <a:pt x="433743" y="724014"/>
                </a:lnTo>
                <a:lnTo>
                  <a:pt x="430517" y="723569"/>
                </a:lnTo>
                <a:lnTo>
                  <a:pt x="391515" y="689927"/>
                </a:lnTo>
                <a:lnTo>
                  <a:pt x="357555" y="653376"/>
                </a:lnTo>
                <a:lnTo>
                  <a:pt x="324751" y="616051"/>
                </a:lnTo>
                <a:lnTo>
                  <a:pt x="293052" y="577900"/>
                </a:lnTo>
                <a:lnTo>
                  <a:pt x="262407" y="538886"/>
                </a:lnTo>
                <a:lnTo>
                  <a:pt x="179260" y="403466"/>
                </a:lnTo>
                <a:lnTo>
                  <a:pt x="177520" y="400939"/>
                </a:lnTo>
                <a:lnTo>
                  <a:pt x="178130" y="398348"/>
                </a:lnTo>
                <a:lnTo>
                  <a:pt x="177774" y="396659"/>
                </a:lnTo>
                <a:lnTo>
                  <a:pt x="173647" y="394195"/>
                </a:lnTo>
                <a:lnTo>
                  <a:pt x="174472" y="390258"/>
                </a:lnTo>
                <a:lnTo>
                  <a:pt x="173189" y="388010"/>
                </a:lnTo>
                <a:lnTo>
                  <a:pt x="170561" y="386435"/>
                </a:lnTo>
                <a:lnTo>
                  <a:pt x="170802" y="383616"/>
                </a:lnTo>
                <a:lnTo>
                  <a:pt x="169506" y="381368"/>
                </a:lnTo>
                <a:lnTo>
                  <a:pt x="166814" y="379768"/>
                </a:lnTo>
                <a:lnTo>
                  <a:pt x="167767" y="375894"/>
                </a:lnTo>
                <a:lnTo>
                  <a:pt x="163068" y="373087"/>
                </a:lnTo>
                <a:lnTo>
                  <a:pt x="163372" y="370319"/>
                </a:lnTo>
                <a:lnTo>
                  <a:pt x="162801" y="367017"/>
                </a:lnTo>
                <a:lnTo>
                  <a:pt x="160045" y="365366"/>
                </a:lnTo>
                <a:lnTo>
                  <a:pt x="160413" y="362623"/>
                </a:lnTo>
                <a:lnTo>
                  <a:pt x="159181" y="360413"/>
                </a:lnTo>
                <a:lnTo>
                  <a:pt x="156425" y="358775"/>
                </a:lnTo>
                <a:lnTo>
                  <a:pt x="156794" y="356031"/>
                </a:lnTo>
                <a:lnTo>
                  <a:pt x="155562" y="353822"/>
                </a:lnTo>
                <a:lnTo>
                  <a:pt x="152247" y="351853"/>
                </a:lnTo>
                <a:lnTo>
                  <a:pt x="152742" y="352132"/>
                </a:lnTo>
                <a:lnTo>
                  <a:pt x="152539" y="350507"/>
                </a:lnTo>
                <a:lnTo>
                  <a:pt x="152857" y="349110"/>
                </a:lnTo>
                <a:lnTo>
                  <a:pt x="151752" y="346837"/>
                </a:lnTo>
                <a:lnTo>
                  <a:pt x="151003" y="346443"/>
                </a:lnTo>
                <a:lnTo>
                  <a:pt x="149974" y="344563"/>
                </a:lnTo>
                <a:lnTo>
                  <a:pt x="146608" y="342569"/>
                </a:lnTo>
                <a:lnTo>
                  <a:pt x="149783" y="344449"/>
                </a:lnTo>
                <a:lnTo>
                  <a:pt x="150202" y="341744"/>
                </a:lnTo>
                <a:lnTo>
                  <a:pt x="149110" y="339610"/>
                </a:lnTo>
                <a:lnTo>
                  <a:pt x="146164" y="337858"/>
                </a:lnTo>
                <a:lnTo>
                  <a:pt x="147243" y="334060"/>
                </a:lnTo>
                <a:lnTo>
                  <a:pt x="146138" y="331927"/>
                </a:lnTo>
                <a:lnTo>
                  <a:pt x="143192" y="330161"/>
                </a:lnTo>
                <a:lnTo>
                  <a:pt x="143687" y="327494"/>
                </a:lnTo>
                <a:lnTo>
                  <a:pt x="142519" y="325323"/>
                </a:lnTo>
                <a:lnTo>
                  <a:pt x="139649" y="323608"/>
                </a:lnTo>
                <a:lnTo>
                  <a:pt x="140779" y="319849"/>
                </a:lnTo>
                <a:lnTo>
                  <a:pt x="140525" y="318211"/>
                </a:lnTo>
                <a:lnTo>
                  <a:pt x="136867" y="316026"/>
                </a:lnTo>
                <a:lnTo>
                  <a:pt x="137223" y="313296"/>
                </a:lnTo>
                <a:lnTo>
                  <a:pt x="136715" y="310019"/>
                </a:lnTo>
                <a:lnTo>
                  <a:pt x="133959" y="308381"/>
                </a:lnTo>
                <a:lnTo>
                  <a:pt x="128739" y="294563"/>
                </a:lnTo>
                <a:lnTo>
                  <a:pt x="128739" y="336321"/>
                </a:lnTo>
                <a:lnTo>
                  <a:pt x="128524" y="337680"/>
                </a:lnTo>
                <a:lnTo>
                  <a:pt x="128308" y="336067"/>
                </a:lnTo>
                <a:lnTo>
                  <a:pt x="128511" y="334708"/>
                </a:lnTo>
                <a:lnTo>
                  <a:pt x="128739" y="336321"/>
                </a:lnTo>
                <a:lnTo>
                  <a:pt x="128739" y="294563"/>
                </a:lnTo>
                <a:lnTo>
                  <a:pt x="126733" y="289242"/>
                </a:lnTo>
                <a:lnTo>
                  <a:pt x="126733" y="330708"/>
                </a:lnTo>
                <a:lnTo>
                  <a:pt x="126593" y="332092"/>
                </a:lnTo>
                <a:lnTo>
                  <a:pt x="126441" y="330517"/>
                </a:lnTo>
                <a:lnTo>
                  <a:pt x="126098" y="331787"/>
                </a:lnTo>
                <a:lnTo>
                  <a:pt x="125031" y="331152"/>
                </a:lnTo>
                <a:lnTo>
                  <a:pt x="126250" y="330403"/>
                </a:lnTo>
                <a:lnTo>
                  <a:pt x="126441" y="330517"/>
                </a:lnTo>
                <a:lnTo>
                  <a:pt x="126733" y="330708"/>
                </a:lnTo>
                <a:lnTo>
                  <a:pt x="126733" y="289242"/>
                </a:lnTo>
                <a:lnTo>
                  <a:pt x="108737" y="241554"/>
                </a:lnTo>
                <a:lnTo>
                  <a:pt x="104051" y="232841"/>
                </a:lnTo>
                <a:lnTo>
                  <a:pt x="100203" y="224624"/>
                </a:lnTo>
                <a:lnTo>
                  <a:pt x="94742" y="206565"/>
                </a:lnTo>
                <a:lnTo>
                  <a:pt x="95707" y="205663"/>
                </a:lnTo>
                <a:lnTo>
                  <a:pt x="96913" y="204914"/>
                </a:lnTo>
                <a:lnTo>
                  <a:pt x="100622" y="202692"/>
                </a:lnTo>
                <a:lnTo>
                  <a:pt x="101993" y="203504"/>
                </a:lnTo>
                <a:lnTo>
                  <a:pt x="104521" y="203542"/>
                </a:lnTo>
                <a:lnTo>
                  <a:pt x="93192" y="174523"/>
                </a:lnTo>
                <a:lnTo>
                  <a:pt x="91592" y="172161"/>
                </a:lnTo>
                <a:lnTo>
                  <a:pt x="91084" y="168897"/>
                </a:lnTo>
                <a:lnTo>
                  <a:pt x="91732" y="169278"/>
                </a:lnTo>
                <a:lnTo>
                  <a:pt x="93687" y="164528"/>
                </a:lnTo>
                <a:lnTo>
                  <a:pt x="92430" y="160820"/>
                </a:lnTo>
                <a:lnTo>
                  <a:pt x="89319" y="157480"/>
                </a:lnTo>
                <a:lnTo>
                  <a:pt x="90182" y="155041"/>
                </a:lnTo>
                <a:lnTo>
                  <a:pt x="90106" y="152044"/>
                </a:lnTo>
                <a:lnTo>
                  <a:pt x="87299" y="150355"/>
                </a:lnTo>
                <a:lnTo>
                  <a:pt x="87757" y="147675"/>
                </a:lnTo>
                <a:lnTo>
                  <a:pt x="87464" y="147510"/>
                </a:lnTo>
                <a:lnTo>
                  <a:pt x="87274" y="144424"/>
                </a:lnTo>
                <a:lnTo>
                  <a:pt x="84975" y="141579"/>
                </a:lnTo>
                <a:lnTo>
                  <a:pt x="85255" y="140271"/>
                </a:lnTo>
                <a:lnTo>
                  <a:pt x="84569" y="139852"/>
                </a:lnTo>
                <a:lnTo>
                  <a:pt x="84137" y="138722"/>
                </a:lnTo>
                <a:lnTo>
                  <a:pt x="84137" y="142557"/>
                </a:lnTo>
                <a:lnTo>
                  <a:pt x="83870" y="143878"/>
                </a:lnTo>
                <a:lnTo>
                  <a:pt x="83654" y="145224"/>
                </a:lnTo>
                <a:lnTo>
                  <a:pt x="83743" y="143802"/>
                </a:lnTo>
                <a:lnTo>
                  <a:pt x="84074" y="142519"/>
                </a:lnTo>
                <a:lnTo>
                  <a:pt x="84137" y="138722"/>
                </a:lnTo>
                <a:lnTo>
                  <a:pt x="83845" y="137947"/>
                </a:lnTo>
                <a:lnTo>
                  <a:pt x="83629" y="130416"/>
                </a:lnTo>
                <a:lnTo>
                  <a:pt x="82308" y="123710"/>
                </a:lnTo>
                <a:lnTo>
                  <a:pt x="80505" y="116725"/>
                </a:lnTo>
                <a:lnTo>
                  <a:pt x="76898" y="111607"/>
                </a:lnTo>
                <a:lnTo>
                  <a:pt x="76835" y="104178"/>
                </a:lnTo>
                <a:lnTo>
                  <a:pt x="76238" y="97904"/>
                </a:lnTo>
                <a:lnTo>
                  <a:pt x="72758" y="91389"/>
                </a:lnTo>
                <a:lnTo>
                  <a:pt x="72580" y="91287"/>
                </a:lnTo>
                <a:lnTo>
                  <a:pt x="73063" y="90093"/>
                </a:lnTo>
                <a:lnTo>
                  <a:pt x="73698" y="87515"/>
                </a:lnTo>
                <a:lnTo>
                  <a:pt x="71932" y="83502"/>
                </a:lnTo>
                <a:lnTo>
                  <a:pt x="70421" y="79641"/>
                </a:lnTo>
                <a:lnTo>
                  <a:pt x="68008" y="60452"/>
                </a:lnTo>
                <a:lnTo>
                  <a:pt x="65252" y="41059"/>
                </a:lnTo>
                <a:lnTo>
                  <a:pt x="64808" y="28956"/>
                </a:lnTo>
                <a:lnTo>
                  <a:pt x="64363" y="19824"/>
                </a:lnTo>
                <a:lnTo>
                  <a:pt x="64325" y="558"/>
                </a:lnTo>
                <a:lnTo>
                  <a:pt x="58420" y="0"/>
                </a:lnTo>
                <a:lnTo>
                  <a:pt x="51562" y="342"/>
                </a:lnTo>
                <a:lnTo>
                  <a:pt x="45466" y="1143"/>
                </a:lnTo>
                <a:lnTo>
                  <a:pt x="40551" y="4127"/>
                </a:lnTo>
                <a:lnTo>
                  <a:pt x="39027" y="4686"/>
                </a:lnTo>
                <a:lnTo>
                  <a:pt x="38252" y="5702"/>
                </a:lnTo>
                <a:lnTo>
                  <a:pt x="37503" y="8216"/>
                </a:lnTo>
                <a:lnTo>
                  <a:pt x="32169" y="9474"/>
                </a:lnTo>
                <a:lnTo>
                  <a:pt x="29032" y="5207"/>
                </a:lnTo>
                <a:lnTo>
                  <a:pt x="29032" y="63804"/>
                </a:lnTo>
                <a:lnTo>
                  <a:pt x="28498" y="64973"/>
                </a:lnTo>
                <a:lnTo>
                  <a:pt x="28371" y="64897"/>
                </a:lnTo>
                <a:lnTo>
                  <a:pt x="29032" y="63804"/>
                </a:lnTo>
                <a:lnTo>
                  <a:pt x="29032" y="5207"/>
                </a:lnTo>
                <a:lnTo>
                  <a:pt x="26365" y="1574"/>
                </a:lnTo>
                <a:lnTo>
                  <a:pt x="20497" y="8420"/>
                </a:lnTo>
                <a:lnTo>
                  <a:pt x="9486" y="13677"/>
                </a:lnTo>
                <a:lnTo>
                  <a:pt x="3111" y="21704"/>
                </a:lnTo>
                <a:lnTo>
                  <a:pt x="152" y="31775"/>
                </a:lnTo>
                <a:lnTo>
                  <a:pt x="0" y="42037"/>
                </a:lnTo>
                <a:lnTo>
                  <a:pt x="800" y="75057"/>
                </a:lnTo>
                <a:lnTo>
                  <a:pt x="9944" y="138201"/>
                </a:lnTo>
                <a:lnTo>
                  <a:pt x="28676" y="220383"/>
                </a:lnTo>
                <a:lnTo>
                  <a:pt x="43434" y="269125"/>
                </a:lnTo>
                <a:lnTo>
                  <a:pt x="60617" y="316369"/>
                </a:lnTo>
                <a:lnTo>
                  <a:pt x="79590" y="363194"/>
                </a:lnTo>
                <a:lnTo>
                  <a:pt x="100317" y="409587"/>
                </a:lnTo>
                <a:lnTo>
                  <a:pt x="123456" y="454456"/>
                </a:lnTo>
                <a:lnTo>
                  <a:pt x="148310" y="498881"/>
                </a:lnTo>
                <a:lnTo>
                  <a:pt x="174891" y="542848"/>
                </a:lnTo>
                <a:lnTo>
                  <a:pt x="203822" y="585266"/>
                </a:lnTo>
                <a:lnTo>
                  <a:pt x="233908" y="625424"/>
                </a:lnTo>
                <a:lnTo>
                  <a:pt x="297180" y="701649"/>
                </a:lnTo>
                <a:lnTo>
                  <a:pt x="331000" y="736625"/>
                </a:lnTo>
                <a:lnTo>
                  <a:pt x="401701" y="802500"/>
                </a:lnTo>
                <a:lnTo>
                  <a:pt x="439229" y="832307"/>
                </a:lnTo>
                <a:lnTo>
                  <a:pt x="477545" y="861098"/>
                </a:lnTo>
                <a:lnTo>
                  <a:pt x="557225" y="914590"/>
                </a:lnTo>
                <a:lnTo>
                  <a:pt x="599236" y="938187"/>
                </a:lnTo>
                <a:lnTo>
                  <a:pt x="642035" y="960780"/>
                </a:lnTo>
                <a:lnTo>
                  <a:pt x="685609" y="982357"/>
                </a:lnTo>
                <a:lnTo>
                  <a:pt x="730631" y="1001839"/>
                </a:lnTo>
                <a:lnTo>
                  <a:pt x="776439" y="1020318"/>
                </a:lnTo>
                <a:lnTo>
                  <a:pt x="823023" y="1037767"/>
                </a:lnTo>
                <a:lnTo>
                  <a:pt x="873798" y="1053299"/>
                </a:lnTo>
                <a:lnTo>
                  <a:pt x="924610" y="1067358"/>
                </a:lnTo>
                <a:lnTo>
                  <a:pt x="975499" y="1079982"/>
                </a:lnTo>
                <a:lnTo>
                  <a:pt x="1027849" y="1089050"/>
                </a:lnTo>
                <a:lnTo>
                  <a:pt x="1033360" y="1090866"/>
                </a:lnTo>
                <a:lnTo>
                  <a:pt x="1131989" y="1105369"/>
                </a:lnTo>
                <a:lnTo>
                  <a:pt x="1184567" y="1111618"/>
                </a:lnTo>
                <a:lnTo>
                  <a:pt x="1238567" y="1117231"/>
                </a:lnTo>
                <a:lnTo>
                  <a:pt x="1346847" y="1125677"/>
                </a:lnTo>
                <a:lnTo>
                  <a:pt x="1401584" y="1128776"/>
                </a:lnTo>
                <a:lnTo>
                  <a:pt x="1403807" y="1128610"/>
                </a:lnTo>
                <a:lnTo>
                  <a:pt x="1406601" y="1127328"/>
                </a:lnTo>
                <a:lnTo>
                  <a:pt x="1409471" y="1126083"/>
                </a:lnTo>
                <a:lnTo>
                  <a:pt x="1417548" y="1130909"/>
                </a:lnTo>
                <a:lnTo>
                  <a:pt x="1418704" y="1133081"/>
                </a:lnTo>
                <a:lnTo>
                  <a:pt x="1415567" y="1135646"/>
                </a:lnTo>
                <a:lnTo>
                  <a:pt x="1413560" y="1134440"/>
                </a:lnTo>
                <a:lnTo>
                  <a:pt x="1394929" y="1145501"/>
                </a:lnTo>
                <a:lnTo>
                  <a:pt x="1375664" y="1154709"/>
                </a:lnTo>
                <a:lnTo>
                  <a:pt x="1356055" y="1162227"/>
                </a:lnTo>
                <a:lnTo>
                  <a:pt x="1336421" y="1168260"/>
                </a:lnTo>
                <a:lnTo>
                  <a:pt x="1322578" y="1173302"/>
                </a:lnTo>
                <a:lnTo>
                  <a:pt x="1309458" y="1178788"/>
                </a:lnTo>
                <a:lnTo>
                  <a:pt x="1296670" y="1185951"/>
                </a:lnTo>
                <a:lnTo>
                  <a:pt x="1285138" y="1193850"/>
                </a:lnTo>
                <a:lnTo>
                  <a:pt x="1259801" y="1205344"/>
                </a:lnTo>
                <a:lnTo>
                  <a:pt x="1242390" y="1223048"/>
                </a:lnTo>
                <a:lnTo>
                  <a:pt x="1234084" y="1244727"/>
                </a:lnTo>
                <a:lnTo>
                  <a:pt x="1234173" y="1271397"/>
                </a:lnTo>
                <a:lnTo>
                  <a:pt x="1282153" y="1274902"/>
                </a:lnTo>
                <a:lnTo>
                  <a:pt x="1328229" y="1269873"/>
                </a:lnTo>
                <a:lnTo>
                  <a:pt x="1372831" y="1258036"/>
                </a:lnTo>
                <a:lnTo>
                  <a:pt x="1416367" y="1241132"/>
                </a:lnTo>
                <a:lnTo>
                  <a:pt x="1458595" y="1221968"/>
                </a:lnTo>
                <a:lnTo>
                  <a:pt x="1498854" y="1203121"/>
                </a:lnTo>
                <a:lnTo>
                  <a:pt x="1518386" y="1195552"/>
                </a:lnTo>
                <a:lnTo>
                  <a:pt x="1522564" y="1193609"/>
                </a:lnTo>
                <a:lnTo>
                  <a:pt x="1539265" y="1185824"/>
                </a:lnTo>
                <a:lnTo>
                  <a:pt x="1558899" y="1176845"/>
                </a:lnTo>
                <a:lnTo>
                  <a:pt x="1559979" y="1176007"/>
                </a:lnTo>
                <a:lnTo>
                  <a:pt x="1567014" y="1172806"/>
                </a:lnTo>
                <a:lnTo>
                  <a:pt x="1575130" y="1168781"/>
                </a:lnTo>
                <a:lnTo>
                  <a:pt x="1596326" y="1135583"/>
                </a:lnTo>
                <a:lnTo>
                  <a:pt x="1600822" y="1092415"/>
                </a:lnTo>
                <a:lnTo>
                  <a:pt x="1600974" y="1082154"/>
                </a:lnTo>
                <a:close/>
              </a:path>
            </a:pathLst>
          </a:custGeom>
          <a:solidFill>
            <a:srgbClr val="99E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832153" y="435285"/>
            <a:ext cx="13153390" cy="322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50900" algn="just">
              <a:lnSpc>
                <a:spcPct val="115199"/>
              </a:lnSpc>
              <a:spcBef>
                <a:spcPts val="100"/>
              </a:spcBef>
            </a:pPr>
            <a:r>
              <a:rPr sz="2550" dirty="0">
                <a:latin typeface="Arial MT"/>
                <a:cs typeface="Arial MT"/>
              </a:rPr>
              <a:t>The</a:t>
            </a:r>
            <a:r>
              <a:rPr sz="2550" spc="-60" dirty="0">
                <a:latin typeface="Arial MT"/>
                <a:cs typeface="Arial MT"/>
              </a:rPr>
              <a:t> </a:t>
            </a:r>
            <a:r>
              <a:rPr sz="2550" spc="95" dirty="0">
                <a:latin typeface="Arial MT"/>
                <a:cs typeface="Arial MT"/>
              </a:rPr>
              <a:t>Levenberg-</a:t>
            </a:r>
            <a:r>
              <a:rPr sz="2550" spc="160" dirty="0">
                <a:latin typeface="Arial MT"/>
                <a:cs typeface="Arial MT"/>
              </a:rPr>
              <a:t>Marquardt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algorithm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50" dirty="0">
                <a:latin typeface="Arial MT"/>
                <a:cs typeface="Arial MT"/>
              </a:rPr>
              <a:t>is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50" dirty="0">
                <a:latin typeface="Arial MT"/>
                <a:cs typeface="Arial MT"/>
              </a:rPr>
              <a:t>particularly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useful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30" dirty="0">
                <a:latin typeface="Arial MT"/>
                <a:cs typeface="Arial MT"/>
              </a:rPr>
              <a:t>in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185" dirty="0">
                <a:latin typeface="Arial MT"/>
                <a:cs typeface="Arial MT"/>
              </a:rPr>
              <a:t>robotic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95" dirty="0">
                <a:latin typeface="Arial MT"/>
                <a:cs typeface="Arial MT"/>
              </a:rPr>
              <a:t>kinematics </a:t>
            </a:r>
            <a:r>
              <a:rPr sz="2550" spc="200" dirty="0">
                <a:latin typeface="Arial MT"/>
                <a:cs typeface="Arial MT"/>
              </a:rPr>
              <a:t>for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00" dirty="0">
                <a:latin typeface="Arial MT"/>
                <a:cs typeface="Arial MT"/>
              </a:rPr>
              <a:t>solving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45" dirty="0">
                <a:latin typeface="Arial MT"/>
                <a:cs typeface="Arial MT"/>
              </a:rPr>
              <a:t>problems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40" dirty="0">
                <a:latin typeface="Arial MT"/>
                <a:cs typeface="Arial MT"/>
              </a:rPr>
              <a:t>related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235" dirty="0">
                <a:latin typeface="Arial MT"/>
                <a:cs typeface="Arial MT"/>
              </a:rPr>
              <a:t>to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70" dirty="0">
                <a:latin typeface="Arial MT"/>
                <a:cs typeface="Arial MT"/>
              </a:rPr>
              <a:t>the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65" dirty="0">
                <a:latin typeface="Arial MT"/>
                <a:cs typeface="Arial MT"/>
              </a:rPr>
              <a:t>robot's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60" dirty="0">
                <a:latin typeface="Arial MT"/>
                <a:cs typeface="Arial MT"/>
              </a:rPr>
              <a:t>movement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20" dirty="0">
                <a:latin typeface="Arial MT"/>
                <a:cs typeface="Arial MT"/>
              </a:rPr>
              <a:t>and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14" dirty="0">
                <a:latin typeface="Arial MT"/>
                <a:cs typeface="Arial MT"/>
              </a:rPr>
              <a:t>positioning,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100" dirty="0">
                <a:latin typeface="Arial MT"/>
                <a:cs typeface="Arial MT"/>
              </a:rPr>
              <a:t>such</a:t>
            </a:r>
            <a:r>
              <a:rPr sz="2550" spc="-70" dirty="0">
                <a:latin typeface="Arial MT"/>
                <a:cs typeface="Arial MT"/>
              </a:rPr>
              <a:t> </a:t>
            </a:r>
            <a:r>
              <a:rPr sz="2550" spc="-25" dirty="0">
                <a:latin typeface="Arial MT"/>
                <a:cs typeface="Arial MT"/>
              </a:rPr>
              <a:t>as </a:t>
            </a:r>
            <a:r>
              <a:rPr sz="2550" spc="95" dirty="0">
                <a:latin typeface="Arial MT"/>
                <a:cs typeface="Arial MT"/>
              </a:rPr>
              <a:t>inverse</a:t>
            </a:r>
            <a:r>
              <a:rPr sz="2550" spc="-55" dirty="0">
                <a:latin typeface="Arial MT"/>
                <a:cs typeface="Arial MT"/>
              </a:rPr>
              <a:t> </a:t>
            </a:r>
            <a:r>
              <a:rPr sz="2550" spc="80" dirty="0">
                <a:latin typeface="Arial MT"/>
                <a:cs typeface="Arial MT"/>
              </a:rPr>
              <a:t>kinematics.</a:t>
            </a:r>
            <a:endParaRPr sz="2550">
              <a:latin typeface="Arial MT"/>
              <a:cs typeface="Arial MT"/>
            </a:endParaRPr>
          </a:p>
          <a:p>
            <a:pPr marL="3089910" algn="just">
              <a:lnSpc>
                <a:spcPct val="100000"/>
              </a:lnSpc>
              <a:spcBef>
                <a:spcPts val="1580"/>
              </a:spcBef>
            </a:pP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60" dirty="0">
                <a:latin typeface="Arial MT"/>
                <a:cs typeface="Arial MT"/>
              </a:rPr>
              <a:t>Challenge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200" dirty="0">
                <a:latin typeface="Arial MT"/>
                <a:cs typeface="Arial MT"/>
              </a:rPr>
              <a:t>of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85" dirty="0">
                <a:latin typeface="Arial MT"/>
                <a:cs typeface="Arial MT"/>
              </a:rPr>
              <a:t>Inverse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65" dirty="0">
                <a:latin typeface="Arial MT"/>
                <a:cs typeface="Arial MT"/>
              </a:rPr>
              <a:t>Kinematics:</a:t>
            </a:r>
            <a:endParaRPr sz="2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600">
              <a:latin typeface="Arial MT"/>
              <a:cs typeface="Arial MT"/>
            </a:endParaRPr>
          </a:p>
          <a:p>
            <a:pPr marL="3649979">
              <a:lnSpc>
                <a:spcPct val="100000"/>
              </a:lnSpc>
            </a:pPr>
            <a:r>
              <a:rPr sz="2600" spc="85" dirty="0">
                <a:latin typeface="Arial MT"/>
                <a:cs typeface="Arial MT"/>
              </a:rPr>
              <a:t>Inverse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95" dirty="0">
                <a:latin typeface="Arial MT"/>
                <a:cs typeface="Arial MT"/>
              </a:rPr>
              <a:t>kinematics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typically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spc="130" dirty="0">
                <a:latin typeface="Arial MT"/>
                <a:cs typeface="Arial MT"/>
              </a:rPr>
              <a:t>non-</a:t>
            </a:r>
            <a:r>
              <a:rPr sz="2600" spc="105" dirty="0">
                <a:latin typeface="Arial MT"/>
                <a:cs typeface="Arial MT"/>
              </a:rPr>
              <a:t>linear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problem.</a:t>
            </a:r>
            <a:endParaRPr sz="2600">
              <a:latin typeface="Arial MT"/>
              <a:cs typeface="Arial MT"/>
            </a:endParaRPr>
          </a:p>
          <a:p>
            <a:pPr marL="3649979">
              <a:lnSpc>
                <a:spcPct val="100000"/>
              </a:lnSpc>
              <a:spcBef>
                <a:spcPts val="180"/>
              </a:spcBef>
            </a:pPr>
            <a:r>
              <a:rPr sz="2600" spc="60" dirty="0">
                <a:latin typeface="Arial MT"/>
                <a:cs typeface="Arial MT"/>
              </a:rPr>
              <a:t>There</a:t>
            </a:r>
            <a:r>
              <a:rPr sz="2600" spc="-85" dirty="0">
                <a:latin typeface="Arial MT"/>
                <a:cs typeface="Arial MT"/>
              </a:rPr>
              <a:t> </a:t>
            </a:r>
            <a:r>
              <a:rPr sz="2600" spc="150" dirty="0">
                <a:latin typeface="Arial MT"/>
                <a:cs typeface="Arial MT"/>
              </a:rPr>
              <a:t>might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10" dirty="0">
                <a:latin typeface="Arial MT"/>
                <a:cs typeface="Arial MT"/>
              </a:rPr>
              <a:t>be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70" dirty="0">
                <a:latin typeface="Arial MT"/>
                <a:cs typeface="Arial MT"/>
              </a:rPr>
              <a:t>multiple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25" dirty="0">
                <a:latin typeface="Arial MT"/>
                <a:cs typeface="Arial MT"/>
              </a:rPr>
              <a:t>solutions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75" dirty="0">
                <a:latin typeface="Arial MT"/>
                <a:cs typeface="Arial MT"/>
              </a:rPr>
              <a:t>or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40" dirty="0">
                <a:latin typeface="Arial MT"/>
                <a:cs typeface="Arial MT"/>
              </a:rPr>
              <a:t>no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90" dirty="0">
                <a:latin typeface="Arial MT"/>
                <a:cs typeface="Arial MT"/>
              </a:rPr>
              <a:t>exact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40" dirty="0">
                <a:latin typeface="Arial MT"/>
                <a:cs typeface="Arial MT"/>
              </a:rPr>
              <a:t>solution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155" dirty="0">
                <a:latin typeface="Arial MT"/>
                <a:cs typeface="Arial MT"/>
              </a:rPr>
              <a:t>at</a:t>
            </a:r>
            <a:r>
              <a:rPr sz="2600" spc="-80" dirty="0">
                <a:latin typeface="Arial MT"/>
                <a:cs typeface="Arial MT"/>
              </a:rPr>
              <a:t> </a:t>
            </a:r>
            <a:r>
              <a:rPr sz="2600" spc="50" dirty="0">
                <a:latin typeface="Arial MT"/>
                <a:cs typeface="Arial MT"/>
              </a:rPr>
              <a:t>all.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304</TotalTime>
  <Words>721</Words>
  <Application>Microsoft Macintosh PowerPoint</Application>
  <PresentationFormat>Custom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Arial MT</vt:lpstr>
      <vt:lpstr>Lucida Sans Unicode</vt:lpstr>
      <vt:lpstr>Tw Cen MT</vt:lpstr>
      <vt:lpstr>Verdana</vt:lpstr>
      <vt:lpstr>Circuit</vt:lpstr>
      <vt:lpstr>PowerPoint Presentation</vt:lpstr>
      <vt:lpstr>Objective</vt:lpstr>
      <vt:lpstr>Introduction</vt:lpstr>
      <vt:lpstr>PowerPoint Presentation</vt:lpstr>
      <vt:lpstr>Literature Review</vt:lpstr>
      <vt:lpstr>PowerPoint Presentation</vt:lpstr>
      <vt:lpstr>Levenberg-Marquardt Algorithm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robotics new</dc:title>
  <dc:creator>Srikar Vamsi</dc:creator>
  <cp:keywords>DAGeVSGaHpc,BAEqIE84Tyk,0</cp:keywords>
  <cp:lastModifiedBy>Suryansh Ram Menon-[CB.SC.U4AIE23255]</cp:lastModifiedBy>
  <cp:revision>2</cp:revision>
  <dcterms:created xsi:type="dcterms:W3CDTF">2025-02-06T19:14:21Z</dcterms:created>
  <dcterms:modified xsi:type="dcterms:W3CDTF">2025-02-07T09:41:44Z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2025-02-06T00:00:00Z</vt:filetime>
  </property>
  <property fmtid="{D5CDD505-2E9C-101B-9397-08002B2CF9AE}" pid="5" name="Producer">
    <vt:lpwstr>Canva</vt:lpwstr>
  </property>
</Properties>
</file>