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581F4-9B1E-6949-6047-9723B7F04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42BBE-10B5-82D3-7556-9A15D1B90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2EA0D-5CF0-7D50-FE3A-36F9DF9A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4E06-49A8-4921-A73F-0C51CF930BFB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65F4A-2514-BF12-0878-DDCB6EAA9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6869E-15A9-5E93-BBBD-4312C6F9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95C2-454C-4D93-982C-43044003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8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C3745-701E-AA7C-FED5-7D946D6E0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3E406-3AB8-58FD-014D-63023E9B4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42074-4C43-0043-2961-763D8FED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4E06-49A8-4921-A73F-0C51CF930BFB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BABE1-CD06-C7C9-5630-BCD89679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34873-A09C-3608-5465-BCD99E93D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95C2-454C-4D93-982C-43044003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9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03D28D-2685-E2D4-00EC-4A73DFB1EC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48B0D9-70F0-FED7-E9B2-9BFBA975F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03BB2-2B6A-B2C3-DDC0-35071305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4E06-49A8-4921-A73F-0C51CF930BFB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2D4BA-020E-A661-970D-A12941E0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F2355-0D1E-5F6F-F019-DE0E7FAE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95C2-454C-4D93-982C-43044003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6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E6FD1-D85F-EEE5-6145-9F5B7CF8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44E1E-F77C-31C0-F07C-889E5B0A6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AA5C4-1839-F823-79E7-32A245AA8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4E06-49A8-4921-A73F-0C51CF930BFB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589BD-8249-BA51-406F-D8CFC0D5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542BF-A645-F47E-2DC7-25BE7397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95C2-454C-4D93-982C-43044003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1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85A0-9DF1-E66E-DA5A-CFAD7A00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92CEB-5A9D-BF9A-FD53-6C3A47521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15072-EC2C-9053-E924-33B8107EB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4E06-49A8-4921-A73F-0C51CF930BFB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6C7EA-148C-C4BB-4308-745867269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47079-5131-1257-DE95-D0D8859FC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95C2-454C-4D93-982C-43044003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2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DBFB-2AC5-D41E-F143-88D6D7737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3DC5A-766E-1F23-61B7-96EC51ECC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AECE0-F585-27B8-1C44-DFA0309F7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4FFCA-82C9-6B44-E28A-DE30643E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4E06-49A8-4921-A73F-0C51CF930BFB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B6C50-75F2-F70C-CE16-4EF427B89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CCF66-81B9-B3F7-7B7F-A7B5E7DE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95C2-454C-4D93-982C-43044003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3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7CCE-7E95-5DD4-4D45-8A0B1190B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40842-CA13-D468-D0CC-CEFAE42F3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91413-482A-F5C8-8BE3-F4698EB45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EFFF2-4B27-618B-4002-D01F65EB50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A82B61-9D49-4883-9529-93C2BE04A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90562-BE48-7A6C-C8A4-3A31F8CB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4E06-49A8-4921-A73F-0C51CF930BFB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EF5926-A8FB-94B0-BA92-2F3152C6B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CA55B5-22F8-7BF9-C0EA-B9EB7FA48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95C2-454C-4D93-982C-43044003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3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FC486-43BD-08DF-9E3A-7AD7981DA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B85FA2-9D6A-FC89-F7FE-F03E4FD92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4E06-49A8-4921-A73F-0C51CF930BFB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F63DC1-A331-04C5-3FBE-64BEBF06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A2A8B-75DE-0CF0-3A40-09EE53BC6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95C2-454C-4D93-982C-43044003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54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D84AFB-1BD4-4D51-FED4-D7CD3E22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4E06-49A8-4921-A73F-0C51CF930BFB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CD4D34-FEF8-8D4A-9B0A-C2BADBA13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D558C-B35F-62CD-0182-F0BB0F44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95C2-454C-4D93-982C-43044003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6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1765E-4FD6-FDF6-4106-9DFF242A8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2CC0C-0B1B-AE79-8BBF-5138E32D8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359C9-5411-0962-6412-4F9B11416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A0765-D1DB-D400-6547-808FBC97B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4E06-49A8-4921-A73F-0C51CF930BFB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0E17C-C34A-05FB-96BC-8DBAB724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A46DF-9E43-AC09-A2AE-995BA64A1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95C2-454C-4D93-982C-43044003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3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22DD-27AF-3BB9-149B-093DB9546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413E3D-0E3A-A21E-D4A1-0D60130C7A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A7C6C-6016-BFA8-D8A7-841259B8F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37969-A4DB-EF9A-5F6B-B8DA142A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4E06-49A8-4921-A73F-0C51CF930BFB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2FAC0-A778-5F96-8747-52DE4592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3DD93-30C4-B2C5-7945-DD022F5CA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95C2-454C-4D93-982C-43044003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5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A2FD84-7FFA-C792-BEF7-5BBD4141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6205A-D0F8-07A9-5775-B8E3F3E7E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90856-E83B-1BD4-6E92-C362698C71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D34E06-49A8-4921-A73F-0C51CF930BFB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B0396-1331-DE2C-1126-DE267858B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0C693-1001-C11A-23E5-30819B5A1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F395C2-454C-4D93-982C-430440037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8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4D42E6-8E4B-5B1D-1635-1CCFEEFBA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246715"/>
              </p:ext>
            </p:extLst>
          </p:nvPr>
        </p:nvGraphicFramePr>
        <p:xfrm>
          <a:off x="123545" y="58945"/>
          <a:ext cx="8040815" cy="2186940"/>
        </p:xfrm>
        <a:graphic>
          <a:graphicData uri="http://schemas.openxmlformats.org/drawingml/2006/table">
            <a:tbl>
              <a:tblPr/>
              <a:tblGrid>
                <a:gridCol w="1657900">
                  <a:extLst>
                    <a:ext uri="{9D8B030D-6E8A-4147-A177-3AD203B41FA5}">
                      <a16:colId xmlns:a16="http://schemas.microsoft.com/office/drawing/2014/main" val="4278442"/>
                    </a:ext>
                  </a:extLst>
                </a:gridCol>
                <a:gridCol w="6382915">
                  <a:extLst>
                    <a:ext uri="{9D8B030D-6E8A-4147-A177-3AD203B41FA5}">
                      <a16:colId xmlns:a16="http://schemas.microsoft.com/office/drawing/2014/main" val="158347523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endParaRPr lang="en-US">
                        <a:effectLst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US" b="1">
                          <a:effectLst/>
                        </a:rPr>
                        <a:t>Mask to save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74868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US" dirty="0">
                          <a:effectLst/>
                        </a:rPr>
                        <a:t>DAPI/nucleus mask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272747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US" dirty="0">
                          <a:effectLst/>
                        </a:rPr>
                        <a:t>Voronoi mask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84297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US" dirty="0">
                          <a:effectLst/>
                        </a:rPr>
                        <a:t>Stroma mask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5532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US" dirty="0">
                          <a:effectLst/>
                        </a:rPr>
                        <a:t>Voronoi with stroma subtraction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015253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US" dirty="0">
                          <a:effectLst/>
                        </a:rPr>
                        <a:t>Cytoplasm mas (Voronoi after nucleus and stroma subtraction)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98298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US" dirty="0">
                          <a:effectLst/>
                        </a:rPr>
                        <a:t>DAPI/nucleus mask w/ stroma subtraction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62333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0F31818-F1CB-97EB-3203-3E4562098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2067"/>
            <a:ext cx="4143953" cy="20767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482445-8120-269E-3951-DAFF7DAA9D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580"/>
          <a:stretch>
            <a:fillRect/>
          </a:stretch>
        </p:blipFill>
        <p:spPr>
          <a:xfrm>
            <a:off x="4211842" y="2383344"/>
            <a:ext cx="3836207" cy="19532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5C2132-494E-0ABA-2689-4E26957D840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2062"/>
          <a:stretch>
            <a:fillRect/>
          </a:stretch>
        </p:blipFill>
        <p:spPr>
          <a:xfrm>
            <a:off x="-77141" y="4685638"/>
            <a:ext cx="4505954" cy="21529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550628-8E2B-9341-7218-92CB1942069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1" r="803"/>
          <a:stretch>
            <a:fillRect/>
          </a:stretch>
        </p:blipFill>
        <p:spPr>
          <a:xfrm>
            <a:off x="4428813" y="4603473"/>
            <a:ext cx="4120138" cy="20767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41CFF7-764E-54E5-D3A6-3481297050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3211" y="2424619"/>
            <a:ext cx="3806053" cy="18822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1614613-A83D-83EE-2AD5-D9B334A40837}"/>
              </a:ext>
            </a:extLst>
          </p:cNvPr>
          <p:cNvSpPr txBox="1"/>
          <p:nvPr/>
        </p:nvSpPr>
        <p:spPr>
          <a:xfrm>
            <a:off x="0" y="4418807"/>
            <a:ext cx="85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DAPI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5505B5-5E83-6ADC-6D3E-22C909A8E4C9}"/>
              </a:ext>
            </a:extLst>
          </p:cNvPr>
          <p:cNvSpPr txBox="1"/>
          <p:nvPr/>
        </p:nvSpPr>
        <p:spPr>
          <a:xfrm>
            <a:off x="4312920" y="4289435"/>
            <a:ext cx="104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Voronoi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105974-B65C-BF3A-C386-81CF3258FE58}"/>
              </a:ext>
            </a:extLst>
          </p:cNvPr>
          <p:cNvSpPr txBox="1"/>
          <p:nvPr/>
        </p:nvSpPr>
        <p:spPr>
          <a:xfrm>
            <a:off x="8548951" y="4289435"/>
            <a:ext cx="40537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/>
              </a:rPr>
              <a:t>Cell membrane </a:t>
            </a:r>
          </a:p>
          <a:p>
            <a:r>
              <a:rPr lang="en-US" sz="1400" b="1" dirty="0"/>
              <a:t>Voronoi with stroma subtraction and nucleus subtraction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AC8BCE-42BE-8332-FC32-AF48D17DAC90}"/>
              </a:ext>
            </a:extLst>
          </p:cNvPr>
          <p:cNvSpPr txBox="1"/>
          <p:nvPr/>
        </p:nvSpPr>
        <p:spPr>
          <a:xfrm>
            <a:off x="5280721" y="6028249"/>
            <a:ext cx="326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Voronoi/Cell mask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E9DA2-582F-EB3D-6C31-8C4F00143E7A}"/>
              </a:ext>
            </a:extLst>
          </p:cNvPr>
          <p:cNvSpPr txBox="1"/>
          <p:nvPr/>
        </p:nvSpPr>
        <p:spPr>
          <a:xfrm>
            <a:off x="1084771" y="6065802"/>
            <a:ext cx="326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Stroma mask</a:t>
            </a:r>
          </a:p>
        </p:txBody>
      </p:sp>
    </p:spTree>
    <p:extLst>
      <p:ext uri="{BB962C8B-B14F-4D97-AF65-F5344CB8AC3E}">
        <p14:creationId xmlns:p14="http://schemas.microsoft.com/office/powerpoint/2010/main" val="1377854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DE7D3-456F-F6A8-2C12-A7F7CCBB7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3864" cy="665389"/>
          </a:xfrm>
        </p:spPr>
        <p:txBody>
          <a:bodyPr>
            <a:normAutofit/>
          </a:bodyPr>
          <a:lstStyle/>
          <a:p>
            <a:r>
              <a:rPr lang="en-US" sz="2400" b="1" dirty="0"/>
              <a:t>Why do we quantify MenaINV in stoma only?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D050F7-3AEB-A8C3-4458-EBB224CA57D2}"/>
              </a:ext>
            </a:extLst>
          </p:cNvPr>
          <p:cNvSpPr txBox="1"/>
          <p:nvPr/>
        </p:nvSpPr>
        <p:spPr>
          <a:xfrm>
            <a:off x="838200" y="1030514"/>
            <a:ext cx="11103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We exclude stroma because we want to assess MenaINV intensity in tumor cells only and the fibroblasts in stroma can express quite a lot of MenaINV.</a:t>
            </a:r>
          </a:p>
        </p:txBody>
      </p:sp>
    </p:spTree>
    <p:extLst>
      <p:ext uri="{BB962C8B-B14F-4D97-AF65-F5344CB8AC3E}">
        <p14:creationId xmlns:p14="http://schemas.microsoft.com/office/powerpoint/2010/main" val="3655987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92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Why do we quantify MenaINV in stoma only?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Suryansh Shukla</dc:creator>
  <cp:lastModifiedBy>Suryansh Shukla</cp:lastModifiedBy>
  <cp:revision>4</cp:revision>
  <dcterms:created xsi:type="dcterms:W3CDTF">2025-07-08T17:41:22Z</dcterms:created>
  <dcterms:modified xsi:type="dcterms:W3CDTF">2025-07-08T19:01:43Z</dcterms:modified>
</cp:coreProperties>
</file>