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61C7CA-9997-F540-BB07-2397E6FD3B5D}">
          <p14:sldIdLst>
            <p14:sldId id="256"/>
            <p14:sldId id="257"/>
            <p14:sldId id="258"/>
            <p14:sldId id="260"/>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7"/>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86422"/>
  </p:normalViewPr>
  <p:slideViewPr>
    <p:cSldViewPr snapToGrid="0" snapToObjects="1">
      <p:cViewPr varScale="1">
        <p:scale>
          <a:sx n="119" d="100"/>
          <a:sy n="119" d="100"/>
        </p:scale>
        <p:origin x="312" y="184"/>
      </p:cViewPr>
      <p:guideLst/>
    </p:cSldViewPr>
  </p:slideViewPr>
  <p:outlineViewPr>
    <p:cViewPr>
      <p:scale>
        <a:sx n="33" d="100"/>
        <a:sy n="33" d="100"/>
      </p:scale>
      <p:origin x="0" y="-2252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57793-826B-CD44-8F35-D07949CD7243}" type="datetimeFigureOut">
              <a:rPr lang="en-US" smtClean="0"/>
              <a:t>5/1/17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B1093-F027-344B-8DA2-03CDCDA1375A}" type="slidenum">
              <a:rPr lang="en-US" smtClean="0"/>
              <a:t>‹#›</a:t>
            </a:fld>
            <a:endParaRPr lang="en-US"/>
          </a:p>
        </p:txBody>
      </p:sp>
    </p:spTree>
    <p:extLst>
      <p:ext uri="{BB962C8B-B14F-4D97-AF65-F5344CB8AC3E}">
        <p14:creationId xmlns:p14="http://schemas.microsoft.com/office/powerpoint/2010/main" val="160944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Source</a:t>
            </a:r>
            <a:r>
              <a:rPr lang="en-US" baseline="0" dirty="0" smtClean="0"/>
              <a:t> is hot word as we want to cut our expenses.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a:t>
            </a:fld>
            <a:endParaRPr lang="en-US"/>
          </a:p>
        </p:txBody>
      </p:sp>
    </p:spTree>
    <p:extLst>
      <p:ext uri="{BB962C8B-B14F-4D97-AF65-F5344CB8AC3E}">
        <p14:creationId xmlns:p14="http://schemas.microsoft.com/office/powerpoint/2010/main" val="170438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Examples:</a:t>
            </a:r>
            <a:r>
              <a:rPr lang="en-US" baseline="0" dirty="0" smtClean="0"/>
              <a:t> </a:t>
            </a:r>
            <a:r>
              <a:rPr lang="en-US" sz="1200" b="1" i="0" kern="1200" dirty="0" smtClean="0">
                <a:solidFill>
                  <a:schemeClr val="tx1"/>
                </a:solidFill>
                <a:effectLst/>
                <a:latin typeface="+mn-lt"/>
                <a:ea typeface="+mn-ea"/>
                <a:cs typeface="+mn-cs"/>
              </a:rPr>
              <a:t>Impala/Drill/Spark SQL/Presto</a:t>
            </a:r>
          </a:p>
          <a:p>
            <a:r>
              <a:rPr lang="en-US" dirty="0" smtClean="0"/>
              <a:t/>
            </a:r>
            <a:br>
              <a:rPr lang="en-US" dirty="0" smtClean="0"/>
            </a:br>
            <a:r>
              <a:rPr lang="en-US" dirty="0" smtClean="0"/>
              <a:t>Needs high bandwidth.</a:t>
            </a:r>
            <a:br>
              <a:rPr lang="en-US" dirty="0" smtClean="0"/>
            </a:br>
            <a:r>
              <a:rPr lang="en-US" dirty="0" smtClean="0"/>
              <a:t>Ingestion will</a:t>
            </a:r>
            <a:r>
              <a:rPr lang="en-US" baseline="0" dirty="0" smtClean="0"/>
              <a:t> be bottleneck.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11</a:t>
            </a:fld>
            <a:endParaRPr lang="en-US"/>
          </a:p>
        </p:txBody>
      </p:sp>
    </p:spTree>
    <p:extLst>
      <p:ext uri="{BB962C8B-B14F-4D97-AF65-F5344CB8AC3E}">
        <p14:creationId xmlns:p14="http://schemas.microsoft.com/office/powerpoint/2010/main" val="108349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a:t>
            </a:r>
            <a:r>
              <a:rPr lang="en-US" baseline="0" dirty="0" smtClean="0"/>
              <a:t> expenses Low. So.. I think, I don't need to explain this.</a:t>
            </a:r>
            <a:br>
              <a:rPr lang="en-US" baseline="0" dirty="0" smtClean="0"/>
            </a:br>
            <a:r>
              <a:rPr lang="en-US" baseline="0" dirty="0" smtClean="0"/>
              <a:t>But just for an understanding, we s</a:t>
            </a:r>
            <a:r>
              <a:rPr lang="en-US" dirty="0" smtClean="0"/>
              <a:t>pent 1L just for an hour of</a:t>
            </a:r>
            <a:r>
              <a:rPr lang="en-US" baseline="0" dirty="0" smtClean="0"/>
              <a:t> </a:t>
            </a:r>
            <a:r>
              <a:rPr lang="en-US" dirty="0" smtClean="0"/>
              <a:t>ingestion in Document Db. (not even a</a:t>
            </a:r>
            <a:r>
              <a:rPr lang="en-US" baseline="0" dirty="0" smtClean="0"/>
              <a:t>n hour to be exact).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12</a:t>
            </a:fld>
            <a:endParaRPr lang="en-US"/>
          </a:p>
        </p:txBody>
      </p:sp>
    </p:spTree>
    <p:extLst>
      <p:ext uri="{BB962C8B-B14F-4D97-AF65-F5344CB8AC3E}">
        <p14:creationId xmlns:p14="http://schemas.microsoft.com/office/powerpoint/2010/main" val="1715087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Trust</a:t>
            </a:r>
            <a:r>
              <a:rPr lang="en-US" baseline="0" dirty="0" smtClean="0"/>
              <a:t> me, this is going to be somewhat long presentation, as I'm going to discuss nitty gritties of Druid. Engineers </a:t>
            </a:r>
            <a:r>
              <a:rPr lang="en-US" baseline="0" dirty="0" err="1" smtClean="0"/>
              <a:t>gonna</a:t>
            </a:r>
            <a:r>
              <a:rPr lang="en-US" baseline="0" dirty="0" smtClean="0"/>
              <a:t> love this and might hate this as well. Because, I'm not going to explain few things due to time constraints. If required, we will look into the things behind the curtains and sometimes even walls :-p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13</a:t>
            </a:fld>
            <a:endParaRPr lang="en-US"/>
          </a:p>
        </p:txBody>
      </p:sp>
    </p:spTree>
    <p:extLst>
      <p:ext uri="{BB962C8B-B14F-4D97-AF65-F5344CB8AC3E}">
        <p14:creationId xmlns:p14="http://schemas.microsoft.com/office/powerpoint/2010/main" val="112775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smtClean="0">
                <a:solidFill>
                  <a:schemeClr val="tx1"/>
                </a:solidFill>
                <a:effectLst/>
                <a:latin typeface="+mn-lt"/>
                <a:ea typeface="+mn-ea"/>
                <a:cs typeface="+mn-cs"/>
              </a:rPr>
              <a:t>A Druid Cluster is composed of several different types of nodes. Each node is designed to do a small set of things very well. Each node is fault tolerant</a:t>
            </a:r>
            <a:r>
              <a:rPr lang="en-US" sz="1200" b="0" i="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14</a:t>
            </a:fld>
            <a:endParaRPr lang="en-US"/>
          </a:p>
        </p:txBody>
      </p:sp>
    </p:spTree>
    <p:extLst>
      <p:ext uri="{BB962C8B-B14F-4D97-AF65-F5344CB8AC3E}">
        <p14:creationId xmlns:p14="http://schemas.microsoft.com/office/powerpoint/2010/main" val="95624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Historical nodes commonly forms the backbone of a Druid cluster. Generally</a:t>
            </a:r>
            <a:r>
              <a:rPr lang="en-US" sz="1200" b="0" i="0" kern="1200" baseline="0" dirty="0" smtClean="0">
                <a:solidFill>
                  <a:schemeClr val="tx1"/>
                </a:solidFill>
                <a:effectLst/>
                <a:latin typeface="+mn-lt"/>
                <a:ea typeface="+mn-ea"/>
                <a:cs typeface="+mn-cs"/>
              </a:rPr>
              <a:t> it is better to maintain two types like hot tier and cold tier. Where Hot Tier is maintained for (Real time Data) and Cold Tier is maintained for somewhat Old Data. But in our case, we have only one tier.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15</a:t>
            </a:fld>
            <a:endParaRPr lang="en-US"/>
          </a:p>
        </p:txBody>
      </p:sp>
    </p:spTree>
    <p:extLst>
      <p:ext uri="{BB962C8B-B14F-4D97-AF65-F5344CB8AC3E}">
        <p14:creationId xmlns:p14="http://schemas.microsoft.com/office/powerpoint/2010/main" val="113908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Broker nodes</a:t>
            </a:r>
            <a:r>
              <a:rPr lang="en-US" baseline="0" dirty="0" smtClean="0"/>
              <a:t> more of router type. Which routes the queries to historical nodes and as well as real time nodes depending on the interval ( time period of the query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16</a:t>
            </a:fld>
            <a:endParaRPr lang="en-US"/>
          </a:p>
        </p:txBody>
      </p:sp>
    </p:spTree>
    <p:extLst>
      <p:ext uri="{BB962C8B-B14F-4D97-AF65-F5344CB8AC3E}">
        <p14:creationId xmlns:p14="http://schemas.microsoft.com/office/powerpoint/2010/main" val="141415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manages the historical node like managing the segments, dropping and loading the segments by ordering historical nodes.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17</a:t>
            </a:fld>
            <a:endParaRPr lang="en-US"/>
          </a:p>
        </p:txBody>
      </p:sp>
    </p:spTree>
    <p:extLst>
      <p:ext uri="{BB962C8B-B14F-4D97-AF65-F5344CB8AC3E}">
        <p14:creationId xmlns:p14="http://schemas.microsoft.com/office/powerpoint/2010/main" val="7819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Peons</a:t>
            </a:r>
            <a:r>
              <a:rPr lang="en-US" baseline="0" dirty="0" smtClean="0"/>
              <a:t> - </a:t>
            </a:r>
            <a:r>
              <a:rPr lang="en-US" sz="1200" b="0" i="0" kern="1200" dirty="0" smtClean="0">
                <a:solidFill>
                  <a:schemeClr val="tx1"/>
                </a:solidFill>
                <a:effectLst/>
                <a:latin typeface="+mn-lt"/>
                <a:ea typeface="+mn-ea"/>
                <a:cs typeface="+mn-cs"/>
              </a:rPr>
              <a:t>can run a single task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Middle Managers: -  that manages peons,</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Overlod</a:t>
            </a:r>
            <a:r>
              <a:rPr lang="en-US" sz="1200" b="0" i="0" kern="1200" dirty="0" smtClean="0">
                <a:solidFill>
                  <a:schemeClr val="tx1"/>
                </a:solidFill>
                <a:effectLst/>
                <a:latin typeface="+mn-lt"/>
                <a:ea typeface="+mn-ea"/>
                <a:cs typeface="+mn-cs"/>
              </a:rPr>
              <a:t> - manages task distribution to middle managers.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middle managers and </a:t>
            </a:r>
            <a:r>
              <a:rPr lang="en-US" sz="1200" b="0" i="0" u="none" strike="noStrike" kern="1200" dirty="0" smtClean="0">
                <a:solidFill>
                  <a:schemeClr val="tx1"/>
                </a:solidFill>
                <a:effectLst/>
                <a:latin typeface="+mn-lt"/>
                <a:ea typeface="+mn-ea"/>
                <a:cs typeface="+mn-cs"/>
              </a:rPr>
              <a:t>peons</a:t>
            </a:r>
            <a:r>
              <a:rPr lang="en-US" sz="1200" b="0" i="0" kern="1200" dirty="0" smtClean="0">
                <a:solidFill>
                  <a:schemeClr val="tx1"/>
                </a:solidFill>
                <a:effectLst/>
                <a:latin typeface="+mn-lt"/>
                <a:ea typeface="+mn-ea"/>
                <a:cs typeface="+mn-cs"/>
              </a:rPr>
              <a:t> always run on the same node.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Task can be local and remote</a:t>
            </a:r>
            <a:r>
              <a:rPr lang="en-US" sz="1200" b="0" i="0" kern="1200" baseline="0" dirty="0" smtClean="0">
                <a:solidFill>
                  <a:schemeClr val="tx1"/>
                </a:solidFill>
                <a:effectLst/>
                <a:latin typeface="+mn-lt"/>
                <a:ea typeface="+mn-ea"/>
                <a:cs typeface="+mn-cs"/>
              </a:rPr>
              <a:t> as well.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18</a:t>
            </a:fld>
            <a:endParaRPr lang="en-US"/>
          </a:p>
        </p:txBody>
      </p:sp>
    </p:spTree>
    <p:extLst>
      <p:ext uri="{BB962C8B-B14F-4D97-AF65-F5344CB8AC3E}">
        <p14:creationId xmlns:p14="http://schemas.microsoft.com/office/powerpoint/2010/main" val="532456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Kind of additional service</a:t>
            </a:r>
            <a:r>
              <a:rPr lang="en-US" baseline="0" dirty="0" smtClean="0"/>
              <a:t> by Imply. Can feed data to Druid directly from Kafka, Spark, Storm, </a:t>
            </a:r>
            <a:r>
              <a:rPr lang="en-US" baseline="0" dirty="0" err="1" smtClean="0"/>
              <a:t>Samza</a:t>
            </a:r>
            <a:r>
              <a:rPr lang="en-US" baseline="0" dirty="0" smtClean="0"/>
              <a:t> and even direct HTTP Server as well. But not all are effective. </a:t>
            </a:r>
            <a:br>
              <a:rPr lang="en-US" baseline="0" dirty="0" smtClean="0"/>
            </a:br>
            <a:r>
              <a:rPr lang="en-US" baseline="0" dirty="0" smtClean="0"/>
              <a:t/>
            </a:r>
            <a:br>
              <a:rPr lang="en-US" baseline="0" dirty="0" smtClean="0"/>
            </a:br>
            <a:r>
              <a:rPr lang="en-US" baseline="0" dirty="0" smtClean="0"/>
              <a:t>For example, can't feed data to multiple data sources from Spark. But can feed from Kafka.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20</a:t>
            </a:fld>
            <a:endParaRPr lang="en-US"/>
          </a:p>
        </p:txBody>
      </p:sp>
    </p:spTree>
    <p:extLst>
      <p:ext uri="{BB962C8B-B14F-4D97-AF65-F5344CB8AC3E}">
        <p14:creationId xmlns:p14="http://schemas.microsoft.com/office/powerpoint/2010/main" val="116558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Services that create segments write new entries to the metadata store and the coordinator nodes monitor the metadata store to know when new data needs to be loaded or old data needs to be dropped. </a:t>
            </a:r>
          </a:p>
          <a:p>
            <a:r>
              <a:rPr lang="en-US" sz="1200" b="0" i="0" kern="1200" dirty="0" smtClean="0">
                <a:solidFill>
                  <a:schemeClr val="tx1"/>
                </a:solidFill>
                <a:effectLst/>
                <a:latin typeface="+mn-lt"/>
                <a:ea typeface="+mn-ea"/>
                <a:cs typeface="+mn-cs"/>
              </a:rPr>
              <a:t> The metadata store is not involved in the query path.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Derby can be used for experimentation when you are running all druid nodes on a single machine.</a:t>
            </a:r>
          </a:p>
          <a:p>
            <a:r>
              <a:rPr lang="en-US" dirty="0" smtClean="0"/>
              <a:t/>
            </a:r>
            <a:br>
              <a:rPr lang="en-US" dirty="0" smtClean="0"/>
            </a:br>
            <a:r>
              <a:rPr lang="en-US" sz="1200" b="0" i="0" kern="1200" dirty="0" smtClean="0">
                <a:solidFill>
                  <a:schemeClr val="tx1"/>
                </a:solidFill>
                <a:effectLst/>
                <a:latin typeface="+mn-lt"/>
                <a:ea typeface="+mn-ea"/>
                <a:cs typeface="+mn-cs"/>
              </a:rPr>
              <a:t>Services that create segments upload segments to deep storage and historical nodes download segments from deep storage. Deep storage is not involved in the query path.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21</a:t>
            </a:fld>
            <a:endParaRPr lang="en-US"/>
          </a:p>
        </p:txBody>
      </p:sp>
    </p:spTree>
    <p:extLst>
      <p:ext uri="{BB962C8B-B14F-4D97-AF65-F5344CB8AC3E}">
        <p14:creationId xmlns:p14="http://schemas.microsoft.com/office/powerpoint/2010/main" val="105285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believe these</a:t>
            </a:r>
            <a:r>
              <a:rPr lang="en-US" baseline="0" dirty="0" smtClean="0"/>
              <a:t> are the best methods to learn and understand anything. So, let’s start with them.</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a:t>
            </a:fld>
            <a:endParaRPr lang="en-US"/>
          </a:p>
        </p:txBody>
      </p:sp>
    </p:spTree>
    <p:extLst>
      <p:ext uri="{BB962C8B-B14F-4D97-AF65-F5344CB8AC3E}">
        <p14:creationId xmlns:p14="http://schemas.microsoft.com/office/powerpoint/2010/main" val="184196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Timestamp</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We treat timestamp separately because all of our queries center around the time axis.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Dimension</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Dimensions are string attributes of an event, and the columns most commonly used in filtering the data.</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Metric columns</a:t>
            </a:r>
            <a:r>
              <a:rPr lang="en-US" sz="1200" b="0" i="0" kern="1200" dirty="0" smtClean="0">
                <a:solidFill>
                  <a:schemeClr val="tx1"/>
                </a:solidFill>
                <a:effectLst/>
                <a:latin typeface="+mn-lt"/>
                <a:ea typeface="+mn-ea"/>
                <a:cs typeface="+mn-cs"/>
              </a:rPr>
              <a:t>: Metrics are columns used in aggregations and computations.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Druid always first shards data by time</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22</a:t>
            </a:fld>
            <a:endParaRPr lang="en-US"/>
          </a:p>
        </p:txBody>
      </p:sp>
    </p:spTree>
    <p:extLst>
      <p:ext uri="{BB962C8B-B14F-4D97-AF65-F5344CB8AC3E}">
        <p14:creationId xmlns:p14="http://schemas.microsoft.com/office/powerpoint/2010/main" val="189086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Druid gets its speed in part from how it stores data. Borrowing ideas from search infrastructure, Druid creates immutable snapshots of data, stored in data structures highly optimized for analytic queries.</a:t>
            </a:r>
          </a:p>
          <a:p>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23</a:t>
            </a:fld>
            <a:endParaRPr lang="en-US"/>
          </a:p>
        </p:txBody>
      </p:sp>
    </p:spTree>
    <p:extLst>
      <p:ext uri="{BB962C8B-B14F-4D97-AF65-F5344CB8AC3E}">
        <p14:creationId xmlns:p14="http://schemas.microsoft.com/office/powerpoint/2010/main" val="164815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for reference,</a:t>
            </a:r>
            <a:r>
              <a:rPr lang="en-US" baseline="0" dirty="0" smtClean="0"/>
              <a:t> in our production environments, sometimes, it is capable of in taking around 3L + events just 15 </a:t>
            </a:r>
            <a:r>
              <a:rPr lang="en-US" baseline="0" dirty="0" err="1" smtClean="0"/>
              <a:t>ms</a:t>
            </a:r>
            <a:r>
              <a:rPr lang="en-US" baseline="0" dirty="0" smtClean="0"/>
              <a:t> for indexing.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24</a:t>
            </a:fld>
            <a:endParaRPr lang="en-US"/>
          </a:p>
        </p:txBody>
      </p:sp>
    </p:spTree>
    <p:extLst>
      <p:ext uri="{BB962C8B-B14F-4D97-AF65-F5344CB8AC3E}">
        <p14:creationId xmlns:p14="http://schemas.microsoft.com/office/powerpoint/2010/main" val="165620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This means that for more complex analysis, or to build more complex visualizations, multiple Druid queries may be required.</a:t>
            </a:r>
          </a:p>
          <a:p>
            <a:r>
              <a:rPr lang="en-US" dirty="0" smtClean="0"/>
              <a:t/>
            </a:r>
            <a:br>
              <a:rPr lang="en-US" dirty="0" smtClean="0"/>
            </a:br>
            <a:r>
              <a:rPr lang="en-US" dirty="0" smtClean="0"/>
              <a:t>But the best part</a:t>
            </a:r>
            <a:r>
              <a:rPr lang="en-US" baseline="0" dirty="0" smtClean="0"/>
              <a:t> is, it queries , what's exactly required to query unlike our traditional and relational databases. That's the advantage of being columnar data store.</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25</a:t>
            </a:fld>
            <a:endParaRPr lang="en-US"/>
          </a:p>
        </p:txBody>
      </p:sp>
    </p:spTree>
    <p:extLst>
      <p:ext uri="{BB962C8B-B14F-4D97-AF65-F5344CB8AC3E}">
        <p14:creationId xmlns:p14="http://schemas.microsoft.com/office/powerpoint/2010/main" val="1415976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t>
            </a:r>
            <a:r>
              <a:rPr lang="en-US" dirty="0" err="1" smtClean="0"/>
              <a:t>timeseries</a:t>
            </a:r>
            <a:r>
              <a:rPr lang="en-US" baseline="0" dirty="0" smtClean="0"/>
              <a:t> and Top N than </a:t>
            </a:r>
            <a:r>
              <a:rPr lang="en-US" baseline="0" dirty="0" err="1" smtClean="0"/>
              <a:t>GroupBy</a:t>
            </a:r>
            <a:r>
              <a:rPr lang="en-US" baseline="0" dirty="0" smtClean="0"/>
              <a:t>.</a:t>
            </a:r>
            <a:br>
              <a:rPr lang="en-US" baseline="0" dirty="0" smtClean="0"/>
            </a:br>
            <a:r>
              <a:rPr lang="en-US" sz="1200" b="0" i="0" kern="1200" dirty="0" err="1" smtClean="0">
                <a:solidFill>
                  <a:schemeClr val="tx1"/>
                </a:solidFill>
                <a:effectLst/>
                <a:latin typeface="+mn-lt"/>
                <a:ea typeface="+mn-ea"/>
                <a:cs typeface="+mn-cs"/>
              </a:rPr>
              <a:t>GroupBy</a:t>
            </a:r>
            <a:r>
              <a:rPr lang="en-US" sz="1200" b="0" i="0" kern="1200" dirty="0" smtClean="0">
                <a:solidFill>
                  <a:schemeClr val="tx1"/>
                </a:solidFill>
                <a:effectLst/>
                <a:latin typeface="+mn-lt"/>
                <a:ea typeface="+mn-ea"/>
                <a:cs typeface="+mn-cs"/>
              </a:rPr>
              <a:t> is the most flexible Druid query, but also has the poorest performance.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Select,</a:t>
            </a:r>
            <a:r>
              <a:rPr lang="en-US" sz="1200" b="0" i="0" kern="1200" baseline="0" dirty="0" smtClean="0">
                <a:solidFill>
                  <a:schemeClr val="tx1"/>
                </a:solidFill>
                <a:effectLst/>
                <a:latin typeface="+mn-lt"/>
                <a:ea typeface="+mn-ea"/>
                <a:cs typeface="+mn-cs"/>
              </a:rPr>
              <a:t> search are other type of queries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For grouping and sorting over a single dimension, </a:t>
            </a:r>
            <a:r>
              <a:rPr lang="en-US" sz="1200" b="0" i="0" kern="1200" dirty="0" err="1" smtClean="0">
                <a:solidFill>
                  <a:schemeClr val="tx1"/>
                </a:solidFill>
                <a:effectLst/>
                <a:latin typeface="+mn-lt"/>
                <a:ea typeface="+mn-ea"/>
                <a:cs typeface="+mn-cs"/>
              </a:rPr>
              <a:t>topN</a:t>
            </a:r>
            <a:r>
              <a:rPr lang="en-US" sz="1200" b="0" i="0" kern="1200" dirty="0" smtClean="0">
                <a:solidFill>
                  <a:schemeClr val="tx1"/>
                </a:solidFill>
                <a:effectLst/>
                <a:latin typeface="+mn-lt"/>
                <a:ea typeface="+mn-ea"/>
                <a:cs typeface="+mn-cs"/>
              </a:rPr>
              <a:t> queries are much more optimized than </a:t>
            </a:r>
            <a:r>
              <a:rPr lang="en-US" sz="1200" b="0" i="0" kern="1200" dirty="0" err="1" smtClean="0">
                <a:solidFill>
                  <a:schemeClr val="tx1"/>
                </a:solidFill>
                <a:effectLst/>
                <a:latin typeface="+mn-lt"/>
                <a:ea typeface="+mn-ea"/>
                <a:cs typeface="+mn-cs"/>
              </a:rPr>
              <a:t>groupBys</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26</a:t>
            </a:fld>
            <a:endParaRPr lang="en-US"/>
          </a:p>
        </p:txBody>
      </p:sp>
    </p:spTree>
    <p:extLst>
      <p:ext uri="{BB962C8B-B14F-4D97-AF65-F5344CB8AC3E}">
        <p14:creationId xmlns:p14="http://schemas.microsoft.com/office/powerpoint/2010/main" val="108771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a:t>
            </a:r>
            <a:r>
              <a:rPr lang="en-US" baseline="0" dirty="0" smtClean="0"/>
              <a:t> of druid is that it is designed for business intelligence. </a:t>
            </a:r>
          </a:p>
          <a:p>
            <a:r>
              <a:rPr lang="en-US" baseline="0" dirty="0" smtClean="0"/>
              <a:t>It is inspired by </a:t>
            </a:r>
            <a:r>
              <a:rPr lang="en-US" baseline="0" dirty="0" err="1" smtClean="0"/>
              <a:t>BigQuery</a:t>
            </a:r>
            <a:r>
              <a:rPr lang="en-US" baseline="0" dirty="0" smtClean="0"/>
              <a:t> and </a:t>
            </a:r>
            <a:r>
              <a:rPr lang="en-US" baseline="0" dirty="0" err="1" smtClean="0"/>
              <a:t>PowerDrill</a:t>
            </a:r>
            <a:r>
              <a:rPr lang="en-US" baseline="0" dirty="0" smtClean="0"/>
              <a:t>.</a:t>
            </a:r>
            <a:br>
              <a:rPr lang="en-US" baseline="0" dirty="0" smtClean="0"/>
            </a:br>
            <a:r>
              <a:rPr lang="en-US" baseline="0" dirty="0" smtClean="0"/>
              <a:t>Immutable. So, no updated. </a:t>
            </a:r>
            <a:br>
              <a:rPr lang="en-US" baseline="0" dirty="0" smtClean="0"/>
            </a:br>
            <a:r>
              <a:rPr lang="en-US" baseline="0" dirty="0" smtClean="0"/>
              <a:t>Best thing is the architecture.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3</a:t>
            </a:fld>
            <a:endParaRPr lang="en-US"/>
          </a:p>
        </p:txBody>
      </p:sp>
    </p:spTree>
    <p:extLst>
      <p:ext uri="{BB962C8B-B14F-4D97-AF65-F5344CB8AC3E}">
        <p14:creationId xmlns:p14="http://schemas.microsoft.com/office/powerpoint/2010/main" val="100464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fast results.</a:t>
            </a:r>
            <a:r>
              <a:rPr lang="en-US" baseline="0" dirty="0" smtClean="0"/>
              <a:t> </a:t>
            </a:r>
            <a:br>
              <a:rPr lang="en-US" baseline="0" dirty="0" smtClean="0"/>
            </a:br>
            <a:r>
              <a:rPr lang="en-US" baseline="0" dirty="0" smtClean="0"/>
              <a:t>Real time queries. </a:t>
            </a:r>
            <a:br>
              <a:rPr lang="en-US" baseline="0" dirty="0" smtClean="0"/>
            </a:br>
            <a:r>
              <a:rPr lang="en-US" baseline="0" dirty="0" smtClean="0"/>
              <a:t>Superset, Pivot, </a:t>
            </a:r>
            <a:r>
              <a:rPr lang="en-US" baseline="0" dirty="0" err="1" smtClean="0"/>
              <a:t>Metabase</a:t>
            </a:r>
            <a:r>
              <a:rPr lang="en-US" baseline="0" dirty="0" smtClean="0"/>
              <a:t>.</a:t>
            </a:r>
            <a:br>
              <a:rPr lang="en-US" baseline="0" dirty="0" smtClean="0"/>
            </a:br>
            <a:r>
              <a:rPr lang="en-US" baseline="0" dirty="0" smtClean="0"/>
              <a:t>Being open source, it’s cost effective. Except for Infra. </a:t>
            </a:r>
            <a:br>
              <a:rPr lang="en-US" baseline="0" dirty="0" smtClean="0"/>
            </a:br>
            <a:r>
              <a:rPr lang="en-US" baseline="0" dirty="0" smtClean="0"/>
              <a:t>Highly available. Most of the issues we faced or infra related. </a:t>
            </a:r>
            <a:br>
              <a:rPr lang="en-US" baseline="0" dirty="0" smtClean="0"/>
            </a:br>
            <a:r>
              <a:rPr lang="en-US" baseline="0" dirty="0" smtClean="0"/>
              <a:t>Scalable to infinity.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4</a:t>
            </a:fld>
            <a:endParaRPr lang="en-US"/>
          </a:p>
        </p:txBody>
      </p:sp>
    </p:spTree>
    <p:extLst>
      <p:ext uri="{BB962C8B-B14F-4D97-AF65-F5344CB8AC3E}">
        <p14:creationId xmlns:p14="http://schemas.microsoft.com/office/powerpoint/2010/main" val="15997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simple check</a:t>
            </a:r>
            <a:r>
              <a:rPr lang="en-US" baseline="0" dirty="0" smtClean="0"/>
              <a:t> mark sheet, whether it is right, if not what else we have. Cost and other details.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5</a:t>
            </a:fld>
            <a:endParaRPr lang="en-US"/>
          </a:p>
        </p:txBody>
      </p:sp>
    </p:spTree>
    <p:extLst>
      <p:ext uri="{BB962C8B-B14F-4D97-AF65-F5344CB8AC3E}">
        <p14:creationId xmlns:p14="http://schemas.microsoft.com/office/powerpoint/2010/main" val="15409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answer is yes to above questions, then we should go with Druid almost 70% </a:t>
            </a:r>
            <a:r>
              <a:rPr lang="en-US" baseline="0" dirty="0" err="1" smtClean="0"/>
              <a:t>approxmately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6</a:t>
            </a:fld>
            <a:endParaRPr lang="en-US"/>
          </a:p>
        </p:txBody>
      </p:sp>
    </p:spTree>
    <p:extLst>
      <p:ext uri="{BB962C8B-B14F-4D97-AF65-F5344CB8AC3E}">
        <p14:creationId xmlns:p14="http://schemas.microsoft.com/office/powerpoint/2010/main" val="54157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 operation</a:t>
            </a:r>
            <a:r>
              <a:rPr lang="en-US" baseline="0" dirty="0" smtClean="0"/>
              <a:t> overhead is a plus in Elastic Search.</a:t>
            </a:r>
            <a:br>
              <a:rPr lang="en-US" baseline="0" dirty="0" smtClean="0"/>
            </a:br>
            <a:r>
              <a:rPr lang="en-US" baseline="0" dirty="0" smtClean="0"/>
              <a:t>Resource requirement is much higher  compared to Druid.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8</a:t>
            </a:fld>
            <a:endParaRPr lang="en-US"/>
          </a:p>
        </p:txBody>
      </p:sp>
    </p:spTree>
    <p:extLst>
      <p:ext uri="{BB962C8B-B14F-4D97-AF65-F5344CB8AC3E}">
        <p14:creationId xmlns:p14="http://schemas.microsoft.com/office/powerpoint/2010/main" val="1753501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Examples</a:t>
            </a:r>
            <a:r>
              <a:rPr lang="en-US" baseline="0" dirty="0" smtClean="0"/>
              <a:t> of key value </a:t>
            </a:r>
            <a:r>
              <a:rPr lang="en-US" baseline="0" dirty="0" err="1" smtClean="0"/>
              <a:t>sotres</a:t>
            </a:r>
            <a:r>
              <a:rPr lang="en-US" baseline="0" dirty="0" smtClean="0"/>
              <a:t> are : </a:t>
            </a:r>
            <a:r>
              <a:rPr lang="en-US" sz="1200" b="1" i="0" kern="1200" dirty="0" err="1" smtClean="0">
                <a:solidFill>
                  <a:schemeClr val="tx1"/>
                </a:solidFill>
                <a:effectLst/>
                <a:latin typeface="+mn-lt"/>
                <a:ea typeface="+mn-ea"/>
                <a:cs typeface="+mn-cs"/>
              </a:rPr>
              <a:t>HBase</a:t>
            </a:r>
            <a:r>
              <a:rPr lang="en-US" sz="1200" b="1" i="0" kern="1200" dirty="0" smtClean="0">
                <a:solidFill>
                  <a:schemeClr val="tx1"/>
                </a:solidFill>
                <a:effectLst/>
                <a:latin typeface="+mn-lt"/>
                <a:ea typeface="+mn-ea"/>
                <a:cs typeface="+mn-cs"/>
              </a:rPr>
              <a:t>/Cassandra/</a:t>
            </a:r>
            <a:r>
              <a:rPr lang="en-US" sz="1200" b="1" i="0" kern="1200" dirty="0" err="1" smtClean="0">
                <a:solidFill>
                  <a:schemeClr val="tx1"/>
                </a:solidFill>
                <a:effectLst/>
                <a:latin typeface="+mn-lt"/>
                <a:ea typeface="+mn-ea"/>
                <a:cs typeface="+mn-cs"/>
              </a:rPr>
              <a:t>OpenTSDB</a:t>
            </a:r>
            <a:endParaRPr lang="en-US" sz="1200" b="1" i="0" kern="1200" dirty="0" smtClean="0">
              <a:solidFill>
                <a:schemeClr val="tx1"/>
              </a:solidFill>
              <a:effectLst/>
              <a:latin typeface="+mn-lt"/>
              <a:ea typeface="+mn-ea"/>
              <a:cs typeface="+mn-cs"/>
            </a:endParaRPr>
          </a:p>
          <a:p>
            <a:r>
              <a:rPr lang="en-US" baseline="0" dirty="0" smtClean="0"/>
              <a:t/>
            </a:r>
            <a:br>
              <a:rPr lang="en-US" baseline="0" dirty="0" smtClean="0"/>
            </a:br>
            <a:r>
              <a:rPr lang="en-US" baseline="0" dirty="0" smtClean="0"/>
              <a:t/>
            </a:r>
            <a:br>
              <a:rPr lang="en-US" baseline="0" dirty="0" smtClean="0"/>
            </a:br>
            <a:r>
              <a:rPr lang="en-US" dirty="0" smtClean="0"/>
              <a:t>Precomputing</a:t>
            </a:r>
            <a:r>
              <a:rPr lang="en-US" baseline="0" dirty="0" smtClean="0"/>
              <a:t> is the biggest bottleneck. Have to process hours and hours. </a:t>
            </a:r>
          </a:p>
          <a:p>
            <a:r>
              <a:rPr lang="en-US" baseline="0" dirty="0" smtClean="0"/>
              <a:t/>
            </a:r>
            <a:br>
              <a:rPr lang="en-US" baseline="0" dirty="0" smtClean="0"/>
            </a:br>
            <a:r>
              <a:rPr lang="en-US" baseline="0" dirty="0" smtClean="0"/>
              <a:t>Can’t filter </a:t>
            </a:r>
            <a:r>
              <a:rPr lang="en-US" baseline="0" dirty="0" err="1" smtClean="0"/>
              <a:t>indexs</a:t>
            </a:r>
            <a:r>
              <a:rPr lang="en-US" baseline="0" dirty="0" smtClean="0"/>
              <a:t>. Hard for complex </a:t>
            </a:r>
            <a:r>
              <a:rPr lang="en-US" baseline="0" dirty="0" err="1" smtClean="0"/>
              <a:t>quaries</a:t>
            </a:r>
            <a:r>
              <a:rPr lang="en-US" baseline="0" dirty="0" smtClean="0"/>
              <a:t>.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9</a:t>
            </a:fld>
            <a:endParaRPr lang="en-US"/>
          </a:p>
        </p:txBody>
      </p:sp>
    </p:spTree>
    <p:extLst>
      <p:ext uri="{BB962C8B-B14F-4D97-AF65-F5344CB8AC3E}">
        <p14:creationId xmlns:p14="http://schemas.microsoft.com/office/powerpoint/2010/main" val="1284398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used on top of druid. </a:t>
            </a:r>
            <a:br>
              <a:rPr lang="en-US" dirty="0" smtClean="0"/>
            </a:br>
            <a:r>
              <a:rPr lang="en-US" dirty="0" smtClean="0"/>
              <a:t/>
            </a:r>
            <a:br>
              <a:rPr lang="en-US" dirty="0" smtClean="0"/>
            </a:br>
            <a:r>
              <a:rPr lang="en-US" dirty="0" smtClean="0"/>
              <a:t>Existing things are not really </a:t>
            </a:r>
            <a:r>
              <a:rPr lang="en-US" dirty="0" err="1" smtClean="0"/>
              <a:t>realtime</a:t>
            </a:r>
            <a:r>
              <a:rPr lang="en-US" dirty="0" smtClean="0"/>
              <a:t> , </a:t>
            </a:r>
            <a:r>
              <a:rPr lang="en-US" dirty="0" err="1" smtClean="0"/>
              <a:t>excample</a:t>
            </a:r>
            <a:r>
              <a:rPr lang="en-US" dirty="0" smtClean="0"/>
              <a:t>  - </a:t>
            </a:r>
            <a:r>
              <a:rPr lang="en-US" dirty="0" err="1" smtClean="0"/>
              <a:t>mysql</a:t>
            </a:r>
            <a:r>
              <a:rPr lang="en-US" dirty="0" smtClean="0"/>
              <a:t>. </a:t>
            </a:r>
            <a:endParaRPr lang="en-US" dirty="0"/>
          </a:p>
        </p:txBody>
      </p:sp>
      <p:sp>
        <p:nvSpPr>
          <p:cNvPr id="4" name="Slide Number Placeholder 3"/>
          <p:cNvSpPr>
            <a:spLocks noGrp="1"/>
          </p:cNvSpPr>
          <p:nvPr>
            <p:ph type="sldNum" sz="quarter" idx="10"/>
          </p:nvPr>
        </p:nvSpPr>
        <p:spPr/>
        <p:txBody>
          <a:bodyPr/>
          <a:lstStyle/>
          <a:p>
            <a:fld id="{EE0B1093-F027-344B-8DA2-03CDCDA1375A}" type="slidenum">
              <a:rPr lang="en-US" smtClean="0"/>
              <a:t>10</a:t>
            </a:fld>
            <a:endParaRPr lang="en-US"/>
          </a:p>
        </p:txBody>
      </p:sp>
    </p:spTree>
    <p:extLst>
      <p:ext uri="{BB962C8B-B14F-4D97-AF65-F5344CB8AC3E}">
        <p14:creationId xmlns:p14="http://schemas.microsoft.com/office/powerpoint/2010/main" val="142500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atic.googleusercontent.com/media/research.google.com/en/us/pubs/archive/36632.pdf" TargetMode="External"/><Relationship Id="rId4" Type="http://schemas.openxmlformats.org/officeDocument/2006/relationships/hyperlink" Target="http://vldb.org/pvldb/vol5/p1436_alexanderhall_vldb2012.pdf"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Druid</a:t>
            </a:r>
            <a:endParaRPr lang="en-US" dirty="0"/>
          </a:p>
        </p:txBody>
      </p:sp>
      <p:sp>
        <p:nvSpPr>
          <p:cNvPr id="3" name="Subtitle 2"/>
          <p:cNvSpPr>
            <a:spLocks noGrp="1"/>
          </p:cNvSpPr>
          <p:nvPr>
            <p:ph type="subTitle" idx="1"/>
          </p:nvPr>
        </p:nvSpPr>
        <p:spPr/>
        <p:txBody>
          <a:bodyPr/>
          <a:lstStyle/>
          <a:p>
            <a:r>
              <a:rPr lang="en-US" dirty="0" smtClean="0"/>
              <a:t>Open-Source </a:t>
            </a:r>
            <a:r>
              <a:rPr lang="en-US" dirty="0"/>
              <a:t>A</a:t>
            </a:r>
            <a:r>
              <a:rPr lang="en-US" dirty="0" smtClean="0"/>
              <a:t>nalytics Data </a:t>
            </a:r>
            <a:r>
              <a:rPr lang="en-US" dirty="0"/>
              <a:t>S</a:t>
            </a:r>
            <a:r>
              <a:rPr lang="en-US" dirty="0" smtClean="0"/>
              <a:t>tore</a:t>
            </a:r>
            <a:r>
              <a:rPr lang="en-US" dirty="0"/>
              <a:t> </a:t>
            </a:r>
          </a:p>
        </p:txBody>
      </p:sp>
    </p:spTree>
    <p:extLst>
      <p:ext uri="{BB962C8B-B14F-4D97-AF65-F5344CB8AC3E}">
        <p14:creationId xmlns:p14="http://schemas.microsoft.com/office/powerpoint/2010/main" val="20080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 Vs Spark</a:t>
            </a:r>
            <a:endParaRPr lang="en-US" dirty="0"/>
          </a:p>
        </p:txBody>
      </p:sp>
      <p:sp>
        <p:nvSpPr>
          <p:cNvPr id="3" name="Content Placeholder 2"/>
          <p:cNvSpPr>
            <a:spLocks noGrp="1"/>
          </p:cNvSpPr>
          <p:nvPr>
            <p:ph idx="1"/>
          </p:nvPr>
        </p:nvSpPr>
        <p:spPr/>
        <p:txBody>
          <a:bodyPr/>
          <a:lstStyle/>
          <a:p>
            <a:r>
              <a:rPr lang="en-US" dirty="0"/>
              <a:t>Druid can be used to accelerate OLAP queries in Spark</a:t>
            </a:r>
          </a:p>
          <a:p>
            <a:r>
              <a:rPr lang="en-US" dirty="0"/>
              <a:t>Druid focuses on the latencies to ingest and serve queries</a:t>
            </a:r>
          </a:p>
          <a:p>
            <a:r>
              <a:rPr lang="en-US" dirty="0"/>
              <a:t>Too long for end user to arbitrarily explore </a:t>
            </a:r>
            <a:r>
              <a:rPr lang="en-US" dirty="0" smtClean="0"/>
              <a:t>data</a:t>
            </a:r>
            <a:endParaRPr lang="en-US" dirty="0"/>
          </a:p>
        </p:txBody>
      </p:sp>
    </p:spTree>
    <p:extLst>
      <p:ext uri="{BB962C8B-B14F-4D97-AF65-F5344CB8AC3E}">
        <p14:creationId xmlns:p14="http://schemas.microsoft.com/office/powerpoint/2010/main" val="572203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SQL-on-Hadoop</a:t>
            </a:r>
            <a:br>
              <a:rPr lang="en-US" dirty="0"/>
            </a:br>
            <a:endParaRPr lang="en-US" dirty="0"/>
          </a:p>
        </p:txBody>
      </p:sp>
      <p:sp>
        <p:nvSpPr>
          <p:cNvPr id="3" name="Content Placeholder 2"/>
          <p:cNvSpPr>
            <a:spLocks noGrp="1"/>
          </p:cNvSpPr>
          <p:nvPr>
            <p:ph idx="1"/>
          </p:nvPr>
        </p:nvSpPr>
        <p:spPr/>
        <p:txBody>
          <a:bodyPr/>
          <a:lstStyle/>
          <a:p>
            <a:r>
              <a:rPr lang="en-US" dirty="0"/>
              <a:t>Queries: more data transfer between nodes</a:t>
            </a:r>
          </a:p>
          <a:p>
            <a:r>
              <a:rPr lang="en-US" dirty="0" smtClean="0"/>
              <a:t>Data </a:t>
            </a:r>
            <a:r>
              <a:rPr lang="en-US" dirty="0"/>
              <a:t>Ingestion: bottleneck by backing store</a:t>
            </a:r>
          </a:p>
          <a:p>
            <a:r>
              <a:rPr lang="en-US" dirty="0"/>
              <a:t>Query Flexibility: more flexible (full </a:t>
            </a:r>
            <a:r>
              <a:rPr lang="en-US" dirty="0" smtClean="0"/>
              <a:t>joins)</a:t>
            </a:r>
            <a:endParaRPr lang="en-US" dirty="0"/>
          </a:p>
        </p:txBody>
      </p:sp>
    </p:spTree>
    <p:extLst>
      <p:ext uri="{BB962C8B-B14F-4D97-AF65-F5344CB8AC3E}">
        <p14:creationId xmlns:p14="http://schemas.microsoft.com/office/powerpoint/2010/main" val="196000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 Vs Document Db Vs </a:t>
            </a:r>
            <a:r>
              <a:rPr lang="en-US" dirty="0" err="1" smtClean="0"/>
              <a:t>BigQuery</a:t>
            </a:r>
            <a:endParaRPr lang="en-US" dirty="0"/>
          </a:p>
        </p:txBody>
      </p:sp>
      <p:sp>
        <p:nvSpPr>
          <p:cNvPr id="3" name="Content Placeholder 2"/>
          <p:cNvSpPr>
            <a:spLocks noGrp="1"/>
          </p:cNvSpPr>
          <p:nvPr>
            <p:ph idx="1"/>
          </p:nvPr>
        </p:nvSpPr>
        <p:spPr/>
        <p:txBody>
          <a:bodyPr/>
          <a:lstStyle/>
          <a:p>
            <a:r>
              <a:rPr lang="en-US" dirty="0" smtClean="0"/>
              <a:t>Cost inefficient.</a:t>
            </a:r>
          </a:p>
          <a:p>
            <a:r>
              <a:rPr lang="en-US" dirty="0" smtClean="0"/>
              <a:t>Data ingestion is not feasible. </a:t>
            </a:r>
            <a:endParaRPr lang="en-US" dirty="0"/>
          </a:p>
        </p:txBody>
      </p:sp>
    </p:spTree>
    <p:extLst>
      <p:ext uri="{BB962C8B-B14F-4D97-AF65-F5344CB8AC3E}">
        <p14:creationId xmlns:p14="http://schemas.microsoft.com/office/powerpoint/2010/main" val="144772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Druid Works?</a:t>
            </a:r>
            <a:endParaRPr lang="en-US" dirty="0"/>
          </a:p>
        </p:txBody>
      </p:sp>
      <p:sp>
        <p:nvSpPr>
          <p:cNvPr id="3" name="Content Placeholder 2"/>
          <p:cNvSpPr>
            <a:spLocks noGrp="1"/>
          </p:cNvSpPr>
          <p:nvPr>
            <p:ph idx="1"/>
          </p:nvPr>
        </p:nvSpPr>
        <p:spPr/>
        <p:txBody>
          <a:bodyPr/>
          <a:lstStyle/>
          <a:p>
            <a:r>
              <a:rPr lang="en-US" dirty="0" smtClean="0"/>
              <a:t>Components</a:t>
            </a:r>
            <a:endParaRPr lang="en-US" dirty="0"/>
          </a:p>
          <a:p>
            <a:r>
              <a:rPr lang="en-US" dirty="0" smtClean="0"/>
              <a:t>Data</a:t>
            </a:r>
          </a:p>
          <a:p>
            <a:r>
              <a:rPr lang="en-US" dirty="0" smtClean="0"/>
              <a:t>Ingestion</a:t>
            </a:r>
          </a:p>
          <a:p>
            <a:r>
              <a:rPr lang="en-US" dirty="0" smtClean="0"/>
              <a:t>Querying</a:t>
            </a:r>
          </a:p>
          <a:p>
            <a:endParaRPr lang="en-US" dirty="0" smtClean="0"/>
          </a:p>
          <a:p>
            <a:endParaRPr lang="en-US" dirty="0"/>
          </a:p>
        </p:txBody>
      </p:sp>
    </p:spTree>
    <p:extLst>
      <p:ext uri="{BB962C8B-B14F-4D97-AF65-F5344CB8AC3E}">
        <p14:creationId xmlns:p14="http://schemas.microsoft.com/office/powerpoint/2010/main" val="445401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a:t>Historical </a:t>
            </a:r>
            <a:r>
              <a:rPr lang="en-US" dirty="0" smtClean="0"/>
              <a:t>Nodes</a:t>
            </a:r>
          </a:p>
          <a:p>
            <a:r>
              <a:rPr lang="en-US" dirty="0"/>
              <a:t>Broker </a:t>
            </a:r>
            <a:r>
              <a:rPr lang="en-US" dirty="0" smtClean="0"/>
              <a:t>Nodes</a:t>
            </a:r>
          </a:p>
          <a:p>
            <a:r>
              <a:rPr lang="en-US" dirty="0"/>
              <a:t>Coordinator </a:t>
            </a:r>
            <a:r>
              <a:rPr lang="en-US" dirty="0" smtClean="0"/>
              <a:t>Nodes</a:t>
            </a:r>
          </a:p>
          <a:p>
            <a:r>
              <a:rPr lang="en-US" dirty="0" smtClean="0"/>
              <a:t>Indexing Service</a:t>
            </a:r>
          </a:p>
          <a:p>
            <a:r>
              <a:rPr lang="en-US" dirty="0" smtClean="0"/>
              <a:t>Tranquility</a:t>
            </a:r>
          </a:p>
          <a:p>
            <a:r>
              <a:rPr lang="en-US" dirty="0" smtClean="0"/>
              <a:t>Zookeeper</a:t>
            </a:r>
          </a:p>
          <a:p>
            <a:r>
              <a:rPr lang="en-US" dirty="0"/>
              <a:t>Metadata </a:t>
            </a:r>
            <a:r>
              <a:rPr lang="en-US" dirty="0" smtClean="0"/>
              <a:t>Storage</a:t>
            </a:r>
          </a:p>
          <a:p>
            <a:r>
              <a:rPr lang="en-US" dirty="0"/>
              <a:t>Deep Storage</a:t>
            </a:r>
          </a:p>
        </p:txBody>
      </p:sp>
    </p:spTree>
    <p:extLst>
      <p:ext uri="{BB962C8B-B14F-4D97-AF65-F5344CB8AC3E}">
        <p14:creationId xmlns:p14="http://schemas.microsoft.com/office/powerpoint/2010/main" val="343422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Nodes</a:t>
            </a:r>
          </a:p>
        </p:txBody>
      </p:sp>
      <p:sp>
        <p:nvSpPr>
          <p:cNvPr id="3" name="Content Placeholder 2"/>
          <p:cNvSpPr>
            <a:spLocks noGrp="1"/>
          </p:cNvSpPr>
          <p:nvPr>
            <p:ph idx="1"/>
          </p:nvPr>
        </p:nvSpPr>
        <p:spPr/>
        <p:txBody>
          <a:bodyPr/>
          <a:lstStyle/>
          <a:p>
            <a:r>
              <a:rPr lang="en-US" dirty="0" smtClean="0"/>
              <a:t>Backbone </a:t>
            </a:r>
            <a:r>
              <a:rPr lang="en-US" dirty="0"/>
              <a:t>of a Druid </a:t>
            </a:r>
            <a:r>
              <a:rPr lang="en-US" dirty="0" smtClean="0"/>
              <a:t>cluster.</a:t>
            </a:r>
          </a:p>
          <a:p>
            <a:r>
              <a:rPr lang="en-US" dirty="0" smtClean="0"/>
              <a:t>Shared </a:t>
            </a:r>
            <a:r>
              <a:rPr lang="en-US" dirty="0"/>
              <a:t>n</a:t>
            </a:r>
            <a:r>
              <a:rPr lang="en-US" dirty="0" smtClean="0"/>
              <a:t>othing architecture.</a:t>
            </a:r>
          </a:p>
          <a:p>
            <a:r>
              <a:rPr lang="en-US" dirty="0" smtClean="0"/>
              <a:t>Job role:</a:t>
            </a:r>
          </a:p>
          <a:p>
            <a:pPr lvl="1"/>
            <a:r>
              <a:rPr lang="en-US" dirty="0" smtClean="0"/>
              <a:t>Loading of Segments</a:t>
            </a:r>
          </a:p>
          <a:p>
            <a:pPr lvl="1"/>
            <a:r>
              <a:rPr lang="en-US" dirty="0" smtClean="0"/>
              <a:t>Dropping of Segments</a:t>
            </a:r>
          </a:p>
          <a:p>
            <a:pPr lvl="1"/>
            <a:r>
              <a:rPr lang="en-US" dirty="0" smtClean="0"/>
              <a:t>Serve </a:t>
            </a:r>
            <a:r>
              <a:rPr lang="en-US" dirty="0"/>
              <a:t>queries</a:t>
            </a:r>
            <a:r>
              <a:rPr lang="en-US" dirty="0" smtClean="0"/>
              <a:t> </a:t>
            </a:r>
            <a:r>
              <a:rPr lang="en-US" dirty="0"/>
              <a:t>on </a:t>
            </a:r>
            <a:r>
              <a:rPr lang="en-US" dirty="0" smtClean="0"/>
              <a:t>segments</a:t>
            </a:r>
            <a:endParaRPr lang="en-US" dirty="0"/>
          </a:p>
          <a:p>
            <a:r>
              <a:rPr lang="en-US" dirty="0" smtClean="0"/>
              <a:t>Port: </a:t>
            </a:r>
            <a:r>
              <a:rPr lang="is-IS" dirty="0" smtClean="0"/>
              <a:t>8083</a:t>
            </a:r>
          </a:p>
          <a:p>
            <a:r>
              <a:rPr lang="is-IS" dirty="0" smtClean="0"/>
              <a:t>Service discovery: </a:t>
            </a:r>
            <a:r>
              <a:rPr lang="en-US" dirty="0" smtClean="0"/>
              <a:t>druid/historical</a:t>
            </a:r>
          </a:p>
        </p:txBody>
      </p:sp>
    </p:spTree>
    <p:extLst>
      <p:ext uri="{BB962C8B-B14F-4D97-AF65-F5344CB8AC3E}">
        <p14:creationId xmlns:p14="http://schemas.microsoft.com/office/powerpoint/2010/main" val="966436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Nodes</a:t>
            </a:r>
            <a:br>
              <a:rPr lang="en-US" dirty="0"/>
            </a:br>
            <a:endParaRPr lang="en-US" dirty="0"/>
          </a:p>
        </p:txBody>
      </p:sp>
      <p:sp>
        <p:nvSpPr>
          <p:cNvPr id="3" name="Content Placeholder 2"/>
          <p:cNvSpPr>
            <a:spLocks noGrp="1"/>
          </p:cNvSpPr>
          <p:nvPr>
            <p:ph idx="1"/>
          </p:nvPr>
        </p:nvSpPr>
        <p:spPr/>
        <p:txBody>
          <a:bodyPr/>
          <a:lstStyle/>
          <a:p>
            <a:r>
              <a:rPr lang="en-US" dirty="0" smtClean="0"/>
              <a:t>Endpoint of querying druid.</a:t>
            </a:r>
          </a:p>
          <a:p>
            <a:r>
              <a:rPr lang="en-US" dirty="0" smtClean="0"/>
              <a:t>Knows exact segment location.</a:t>
            </a:r>
          </a:p>
          <a:p>
            <a:r>
              <a:rPr lang="en-US" dirty="0" smtClean="0"/>
              <a:t>Job role:</a:t>
            </a:r>
          </a:p>
          <a:p>
            <a:pPr lvl="1"/>
            <a:r>
              <a:rPr lang="en-US" dirty="0" smtClean="0"/>
              <a:t>Scattering Query</a:t>
            </a:r>
          </a:p>
          <a:p>
            <a:pPr lvl="1"/>
            <a:r>
              <a:rPr lang="en-US" dirty="0" smtClean="0"/>
              <a:t>Gathering Results</a:t>
            </a:r>
          </a:p>
          <a:p>
            <a:pPr lvl="1"/>
            <a:r>
              <a:rPr lang="en-US" dirty="0" smtClean="0"/>
              <a:t>Merging Results</a:t>
            </a:r>
            <a:endParaRPr lang="en-US" dirty="0"/>
          </a:p>
          <a:p>
            <a:r>
              <a:rPr lang="en-US" dirty="0" smtClean="0"/>
              <a:t>Port: 8082</a:t>
            </a:r>
          </a:p>
          <a:p>
            <a:r>
              <a:rPr lang="en-US" dirty="0" smtClean="0"/>
              <a:t>Service discovery: druid/</a:t>
            </a:r>
            <a:r>
              <a:rPr lang="en-US" dirty="0"/>
              <a:t>broker</a:t>
            </a:r>
            <a:endParaRPr lang="en-US" dirty="0" smtClean="0"/>
          </a:p>
        </p:txBody>
      </p:sp>
    </p:spTree>
    <p:extLst>
      <p:ext uri="{BB962C8B-B14F-4D97-AF65-F5344CB8AC3E}">
        <p14:creationId xmlns:p14="http://schemas.microsoft.com/office/powerpoint/2010/main" val="694973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 Nodes</a:t>
            </a:r>
          </a:p>
        </p:txBody>
      </p:sp>
      <p:sp>
        <p:nvSpPr>
          <p:cNvPr id="3" name="Content Placeholder 2"/>
          <p:cNvSpPr>
            <a:spLocks noGrp="1"/>
          </p:cNvSpPr>
          <p:nvPr>
            <p:ph idx="1"/>
          </p:nvPr>
        </p:nvSpPr>
        <p:spPr/>
        <p:txBody>
          <a:bodyPr/>
          <a:lstStyle/>
          <a:p>
            <a:r>
              <a:rPr lang="en-US" dirty="0" smtClean="0"/>
              <a:t>Manages historical nodes.</a:t>
            </a:r>
          </a:p>
          <a:p>
            <a:r>
              <a:rPr lang="en-US" dirty="0" smtClean="0"/>
              <a:t>Job role:</a:t>
            </a:r>
          </a:p>
          <a:p>
            <a:pPr lvl="1"/>
            <a:r>
              <a:rPr lang="en-US" dirty="0" smtClean="0"/>
              <a:t>Segment loading to historical node</a:t>
            </a:r>
          </a:p>
          <a:p>
            <a:pPr lvl="1"/>
            <a:r>
              <a:rPr lang="en-US" dirty="0"/>
              <a:t>D</a:t>
            </a:r>
            <a:r>
              <a:rPr lang="en-US" dirty="0" smtClean="0"/>
              <a:t>rop </a:t>
            </a:r>
            <a:r>
              <a:rPr lang="en-US" dirty="0"/>
              <a:t>old </a:t>
            </a:r>
            <a:r>
              <a:rPr lang="en-US" dirty="0" smtClean="0"/>
              <a:t>segments from historical node</a:t>
            </a:r>
          </a:p>
          <a:p>
            <a:pPr lvl="1"/>
            <a:r>
              <a:rPr lang="en-US" dirty="0"/>
              <a:t>M</a:t>
            </a:r>
            <a:r>
              <a:rPr lang="en-US" dirty="0" smtClean="0"/>
              <a:t>ove </a:t>
            </a:r>
            <a:r>
              <a:rPr lang="en-US" dirty="0"/>
              <a:t>segments to load </a:t>
            </a:r>
            <a:r>
              <a:rPr lang="en-US" dirty="0" smtClean="0"/>
              <a:t>balance</a:t>
            </a:r>
          </a:p>
          <a:p>
            <a:r>
              <a:rPr lang="en-US" dirty="0" smtClean="0"/>
              <a:t>Port: </a:t>
            </a:r>
            <a:r>
              <a:rPr lang="is-IS" dirty="0" smtClean="0"/>
              <a:t>8081</a:t>
            </a:r>
          </a:p>
          <a:p>
            <a:r>
              <a:rPr lang="is-IS" dirty="0" smtClean="0"/>
              <a:t>Service discovery: druid/</a:t>
            </a:r>
            <a:r>
              <a:rPr lang="en-US" dirty="0" smtClean="0"/>
              <a:t>coordinator</a:t>
            </a:r>
          </a:p>
          <a:p>
            <a:endParaRPr lang="en-US" dirty="0"/>
          </a:p>
        </p:txBody>
      </p:sp>
    </p:spTree>
    <p:extLst>
      <p:ext uri="{BB962C8B-B14F-4D97-AF65-F5344CB8AC3E}">
        <p14:creationId xmlns:p14="http://schemas.microsoft.com/office/powerpoint/2010/main" val="688471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Service</a:t>
            </a:r>
            <a:endParaRPr lang="en-US" dirty="0"/>
          </a:p>
        </p:txBody>
      </p:sp>
      <p:sp>
        <p:nvSpPr>
          <p:cNvPr id="3" name="Content Placeholder 2"/>
          <p:cNvSpPr>
            <a:spLocks noGrp="1"/>
          </p:cNvSpPr>
          <p:nvPr>
            <p:ph idx="1"/>
          </p:nvPr>
        </p:nvSpPr>
        <p:spPr/>
        <p:txBody>
          <a:bodyPr/>
          <a:lstStyle/>
          <a:p>
            <a:r>
              <a:rPr lang="en-US" dirty="0"/>
              <a:t>D</a:t>
            </a:r>
            <a:r>
              <a:rPr lang="en-US" dirty="0" smtClean="0"/>
              <a:t>istributed </a:t>
            </a:r>
            <a:r>
              <a:rPr lang="en-US" dirty="0"/>
              <a:t>service that runs indexing related </a:t>
            </a:r>
            <a:r>
              <a:rPr lang="en-US" dirty="0" smtClean="0"/>
              <a:t>tasks.</a:t>
            </a:r>
          </a:p>
          <a:p>
            <a:r>
              <a:rPr lang="en-US" dirty="0" smtClean="0"/>
              <a:t>Highly available. </a:t>
            </a:r>
          </a:p>
          <a:p>
            <a:r>
              <a:rPr lang="en-US" dirty="0" smtClean="0"/>
              <a:t>Master/slave </a:t>
            </a:r>
            <a:r>
              <a:rPr lang="en-US" dirty="0"/>
              <a:t>like </a:t>
            </a:r>
            <a:r>
              <a:rPr lang="en-US" dirty="0" smtClean="0"/>
              <a:t>architecture.</a:t>
            </a:r>
          </a:p>
          <a:p>
            <a:r>
              <a:rPr lang="en-US" dirty="0" smtClean="0"/>
              <a:t>Components: </a:t>
            </a:r>
          </a:p>
          <a:p>
            <a:pPr lvl="1"/>
            <a:r>
              <a:rPr lang="en-US" dirty="0" smtClean="0"/>
              <a:t>Peons</a:t>
            </a:r>
          </a:p>
          <a:p>
            <a:pPr lvl="1"/>
            <a:r>
              <a:rPr lang="en-US" dirty="0" err="1" smtClean="0"/>
              <a:t>Middlemanagers</a:t>
            </a:r>
            <a:r>
              <a:rPr lang="en-US" dirty="0" smtClean="0"/>
              <a:t> </a:t>
            </a:r>
          </a:p>
          <a:p>
            <a:pPr lvl="1"/>
            <a:r>
              <a:rPr lang="en-US" dirty="0" smtClean="0"/>
              <a:t>Overlord</a:t>
            </a:r>
          </a:p>
        </p:txBody>
      </p:sp>
    </p:spTree>
    <p:extLst>
      <p:ext uri="{BB962C8B-B14F-4D97-AF65-F5344CB8AC3E}">
        <p14:creationId xmlns:p14="http://schemas.microsoft.com/office/powerpoint/2010/main" val="1451027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Service</a:t>
            </a:r>
          </a:p>
        </p:txBody>
      </p:sp>
      <p:sp>
        <p:nvSpPr>
          <p:cNvPr id="3" name="Content Placeholder 2"/>
          <p:cNvSpPr>
            <a:spLocks noGrp="1"/>
          </p:cNvSpPr>
          <p:nvPr>
            <p:ph sz="half" idx="1"/>
          </p:nvPr>
        </p:nvSpPr>
        <p:spPr/>
        <p:txBody>
          <a:bodyPr/>
          <a:lstStyle/>
          <a:p>
            <a:r>
              <a:rPr lang="en-US" dirty="0" smtClean="0"/>
              <a:t>Overlord: </a:t>
            </a:r>
          </a:p>
          <a:p>
            <a:pPr lvl="1"/>
            <a:r>
              <a:rPr lang="en-US" dirty="0" smtClean="0"/>
              <a:t>Port: </a:t>
            </a:r>
            <a:r>
              <a:rPr lang="is-IS" dirty="0" smtClean="0"/>
              <a:t>8090</a:t>
            </a:r>
          </a:p>
          <a:p>
            <a:pPr lvl="1"/>
            <a:r>
              <a:rPr lang="is-IS" dirty="0" smtClean="0"/>
              <a:t>Service discovery: druid/overlord</a:t>
            </a:r>
            <a:endParaRPr lang="en-US" dirty="0" smtClean="0"/>
          </a:p>
          <a:p>
            <a:r>
              <a:rPr lang="en-US" dirty="0"/>
              <a:t>Middle </a:t>
            </a:r>
            <a:r>
              <a:rPr lang="en-US" dirty="0" smtClean="0"/>
              <a:t>Manager:</a:t>
            </a:r>
          </a:p>
          <a:p>
            <a:pPr lvl="1"/>
            <a:r>
              <a:rPr lang="en-US" dirty="0" smtClean="0"/>
              <a:t>Ports: 8080</a:t>
            </a:r>
          </a:p>
          <a:p>
            <a:pPr lvl="1"/>
            <a:r>
              <a:rPr lang="en-US" dirty="0" smtClean="0"/>
              <a:t>Service discovery: druid/</a:t>
            </a:r>
            <a:r>
              <a:rPr lang="en-US" dirty="0" err="1" smtClean="0"/>
              <a:t>middlemanager</a:t>
            </a:r>
            <a:r>
              <a:rPr lang="en-US" dirty="0" smtClean="0"/>
              <a:t> </a:t>
            </a:r>
            <a:r>
              <a:rPr lang="en-US" dirty="0"/>
              <a:t/>
            </a:r>
            <a:br>
              <a:rPr lang="en-US" dirty="0"/>
            </a:br>
            <a:endParaRPr lang="is-IS"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29613" y="2125663"/>
            <a:ext cx="3236761" cy="3778250"/>
          </a:xfrm>
        </p:spPr>
      </p:pic>
    </p:spTree>
    <p:extLst>
      <p:ext uri="{BB962C8B-B14F-4D97-AF65-F5344CB8AC3E}">
        <p14:creationId xmlns:p14="http://schemas.microsoft.com/office/powerpoint/2010/main" val="145020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a:t>
            </a:r>
            <a:endParaRPr lang="en-US" dirty="0"/>
          </a:p>
        </p:txBody>
      </p:sp>
      <p:sp>
        <p:nvSpPr>
          <p:cNvPr id="3" name="Content Placeholder 2"/>
          <p:cNvSpPr>
            <a:spLocks noGrp="1"/>
          </p:cNvSpPr>
          <p:nvPr>
            <p:ph idx="1"/>
          </p:nvPr>
        </p:nvSpPr>
        <p:spPr/>
        <p:txBody>
          <a:bodyPr/>
          <a:lstStyle/>
          <a:p>
            <a:r>
              <a:rPr lang="en-US" dirty="0" smtClean="0"/>
              <a:t>What?</a:t>
            </a:r>
          </a:p>
          <a:p>
            <a:r>
              <a:rPr lang="en-US" dirty="0" smtClean="0"/>
              <a:t>Why?</a:t>
            </a:r>
          </a:p>
          <a:p>
            <a:r>
              <a:rPr lang="en-US" dirty="0" smtClean="0"/>
              <a:t>How?</a:t>
            </a:r>
            <a:endParaRPr lang="en-US" dirty="0"/>
          </a:p>
        </p:txBody>
      </p:sp>
    </p:spTree>
    <p:extLst>
      <p:ext uri="{BB962C8B-B14F-4D97-AF65-F5344CB8AC3E}">
        <p14:creationId xmlns:p14="http://schemas.microsoft.com/office/powerpoint/2010/main" val="1825409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Tranquility</a:t>
            </a:r>
            <a:endParaRPr lang="en-US" dirty="0"/>
          </a:p>
        </p:txBody>
      </p:sp>
      <p:sp>
        <p:nvSpPr>
          <p:cNvPr id="3" name="Content Placeholder 2"/>
          <p:cNvSpPr>
            <a:spLocks noGrp="1"/>
          </p:cNvSpPr>
          <p:nvPr>
            <p:ph idx="1"/>
          </p:nvPr>
        </p:nvSpPr>
        <p:spPr/>
        <p:txBody>
          <a:bodyPr/>
          <a:lstStyle/>
          <a:p>
            <a:r>
              <a:rPr lang="en-US" dirty="0" smtClean="0"/>
              <a:t>Sends events stream to druid.</a:t>
            </a:r>
          </a:p>
          <a:p>
            <a:r>
              <a:rPr lang="en-US" dirty="0" smtClean="0"/>
              <a:t>Job roles:</a:t>
            </a:r>
          </a:p>
          <a:p>
            <a:pPr lvl="1"/>
            <a:r>
              <a:rPr lang="en-US" dirty="0"/>
              <a:t>H</a:t>
            </a:r>
            <a:r>
              <a:rPr lang="en-US" dirty="0" smtClean="0"/>
              <a:t>andles partitioning</a:t>
            </a:r>
          </a:p>
          <a:p>
            <a:pPr lvl="1"/>
            <a:r>
              <a:rPr lang="en-US" dirty="0" smtClean="0"/>
              <a:t>Replication</a:t>
            </a:r>
          </a:p>
          <a:p>
            <a:pPr lvl="1"/>
            <a:r>
              <a:rPr lang="en-US" dirty="0"/>
              <a:t>S</a:t>
            </a:r>
            <a:r>
              <a:rPr lang="en-US" dirty="0" smtClean="0"/>
              <a:t>ervice discovery</a:t>
            </a:r>
          </a:p>
          <a:p>
            <a:pPr lvl="1"/>
            <a:r>
              <a:rPr lang="en-US" dirty="0"/>
              <a:t>S</a:t>
            </a:r>
            <a:r>
              <a:rPr lang="en-US" dirty="0" smtClean="0"/>
              <a:t>chema rollover</a:t>
            </a:r>
          </a:p>
          <a:p>
            <a:r>
              <a:rPr lang="en-US" dirty="0" smtClean="0"/>
              <a:t>Designed to work without downtime. </a:t>
            </a:r>
            <a:endParaRPr lang="en-US" dirty="0"/>
          </a:p>
        </p:txBody>
      </p:sp>
    </p:spTree>
    <p:extLst>
      <p:ext uri="{BB962C8B-B14F-4D97-AF65-F5344CB8AC3E}">
        <p14:creationId xmlns:p14="http://schemas.microsoft.com/office/powerpoint/2010/main" val="354827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br>
              <a:rPr lang="en-US" dirty="0"/>
            </a:br>
            <a:endParaRPr lang="en-US" dirty="0"/>
          </a:p>
        </p:txBody>
      </p:sp>
      <p:sp>
        <p:nvSpPr>
          <p:cNvPr id="3" name="Content Placeholder 2"/>
          <p:cNvSpPr>
            <a:spLocks noGrp="1"/>
          </p:cNvSpPr>
          <p:nvPr>
            <p:ph idx="1"/>
          </p:nvPr>
        </p:nvSpPr>
        <p:spPr/>
        <p:txBody>
          <a:bodyPr/>
          <a:lstStyle/>
          <a:p>
            <a:r>
              <a:rPr lang="en-US" dirty="0" smtClean="0"/>
              <a:t>Zookeeper: </a:t>
            </a:r>
          </a:p>
          <a:p>
            <a:pPr lvl="1"/>
            <a:r>
              <a:rPr lang="en-US" dirty="0" smtClean="0"/>
              <a:t>Distributed architecture.</a:t>
            </a:r>
          </a:p>
          <a:p>
            <a:pPr lvl="1"/>
            <a:r>
              <a:rPr lang="en-US" dirty="0" smtClean="0"/>
              <a:t>Intra-cluster communication. </a:t>
            </a:r>
          </a:p>
          <a:p>
            <a:r>
              <a:rPr lang="en-US" dirty="0"/>
              <a:t>Metadata </a:t>
            </a:r>
            <a:r>
              <a:rPr lang="en-US" dirty="0" smtClean="0"/>
              <a:t>Storage:</a:t>
            </a:r>
          </a:p>
          <a:p>
            <a:pPr lvl="1"/>
            <a:r>
              <a:rPr lang="en-US" dirty="0"/>
              <a:t>M</a:t>
            </a:r>
            <a:r>
              <a:rPr lang="en-US" dirty="0" smtClean="0"/>
              <a:t>etadata </a:t>
            </a:r>
            <a:r>
              <a:rPr lang="en-US" dirty="0"/>
              <a:t>about segments and </a:t>
            </a:r>
            <a:r>
              <a:rPr lang="en-US" dirty="0" smtClean="0"/>
              <a:t>configuration.</a:t>
            </a:r>
          </a:p>
          <a:p>
            <a:pPr lvl="1"/>
            <a:r>
              <a:rPr lang="en-US" dirty="0"/>
              <a:t>MySQL and </a:t>
            </a:r>
            <a:r>
              <a:rPr lang="en-US" dirty="0" smtClean="0"/>
              <a:t>PostgreSQL </a:t>
            </a:r>
            <a:r>
              <a:rPr lang="en-US" dirty="0"/>
              <a:t>are popular metadata stores for </a:t>
            </a:r>
            <a:r>
              <a:rPr lang="en-US" dirty="0" smtClean="0"/>
              <a:t>production.</a:t>
            </a:r>
          </a:p>
          <a:p>
            <a:r>
              <a:rPr lang="en-US" dirty="0" smtClean="0"/>
              <a:t>Deep Storage:</a:t>
            </a:r>
          </a:p>
          <a:p>
            <a:pPr lvl="1"/>
            <a:r>
              <a:rPr lang="en-US" dirty="0"/>
              <a:t>P</a:t>
            </a:r>
            <a:r>
              <a:rPr lang="en-US" dirty="0" smtClean="0"/>
              <a:t>ermanent </a:t>
            </a:r>
            <a:r>
              <a:rPr lang="en-US" dirty="0"/>
              <a:t>backup of </a:t>
            </a:r>
            <a:r>
              <a:rPr lang="en-US" dirty="0" smtClean="0"/>
              <a:t>segments.</a:t>
            </a:r>
          </a:p>
          <a:p>
            <a:pPr lvl="1"/>
            <a:r>
              <a:rPr lang="en-US" dirty="0"/>
              <a:t>S3 and HDFS are popular deep storages.</a:t>
            </a:r>
          </a:p>
          <a:p>
            <a:endParaRPr lang="en-US" dirty="0"/>
          </a:p>
        </p:txBody>
      </p:sp>
    </p:spTree>
    <p:extLst>
      <p:ext uri="{BB962C8B-B14F-4D97-AF65-F5344CB8AC3E}">
        <p14:creationId xmlns:p14="http://schemas.microsoft.com/office/powerpoint/2010/main" val="195452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D</a:t>
            </a:r>
            <a:r>
              <a:rPr lang="en-US" dirty="0" smtClean="0"/>
              <a:t>ata </a:t>
            </a:r>
            <a:r>
              <a:rPr lang="en-US" dirty="0"/>
              <a:t>set is composed of three distinct components</a:t>
            </a:r>
            <a:r>
              <a:rPr lang="en-US" dirty="0" smtClean="0"/>
              <a:t>.</a:t>
            </a:r>
          </a:p>
          <a:p>
            <a:pPr lvl="1"/>
            <a:r>
              <a:rPr lang="en-US" dirty="0" smtClean="0"/>
              <a:t>Timestamp column</a:t>
            </a:r>
          </a:p>
          <a:p>
            <a:pPr lvl="1"/>
            <a:r>
              <a:rPr lang="en-US" dirty="0" smtClean="0"/>
              <a:t>Dimension column</a:t>
            </a:r>
          </a:p>
          <a:p>
            <a:pPr lvl="1"/>
            <a:r>
              <a:rPr lang="en-US" dirty="0" smtClean="0"/>
              <a:t>Metric column</a:t>
            </a:r>
          </a:p>
          <a:p>
            <a:endParaRPr lang="en-US" dirty="0"/>
          </a:p>
          <a:p>
            <a:r>
              <a:rPr lang="en-US" dirty="0" err="1" smtClean="0"/>
              <a:t>Sharding</a:t>
            </a:r>
            <a:r>
              <a:rPr lang="en-US" dirty="0" smtClean="0"/>
              <a:t>: Shards </a:t>
            </a:r>
            <a:r>
              <a:rPr lang="en-US" dirty="0"/>
              <a:t>data by </a:t>
            </a:r>
            <a:r>
              <a:rPr lang="en-US" dirty="0" smtClean="0"/>
              <a:t>time.</a:t>
            </a:r>
          </a:p>
          <a:p>
            <a:r>
              <a:rPr lang="en-US" dirty="0" smtClean="0"/>
              <a:t>Segments: </a:t>
            </a:r>
          </a:p>
          <a:p>
            <a:pPr lvl="1"/>
            <a:r>
              <a:rPr lang="en-US" dirty="0" smtClean="0"/>
              <a:t>Containers </a:t>
            </a:r>
            <a:r>
              <a:rPr lang="en-US" dirty="0"/>
              <a:t>for the time interval of data they </a:t>
            </a:r>
            <a:r>
              <a:rPr lang="en-US" dirty="0" smtClean="0"/>
              <a:t>hold</a:t>
            </a:r>
          </a:p>
          <a:p>
            <a:pPr lvl="1"/>
            <a:r>
              <a:rPr lang="en-US" dirty="0"/>
              <a:t>U</a:t>
            </a:r>
            <a:r>
              <a:rPr lang="en-US" dirty="0" smtClean="0"/>
              <a:t>niquely </a:t>
            </a:r>
            <a:r>
              <a:rPr lang="en-US" dirty="0"/>
              <a:t>identified by a </a:t>
            </a:r>
            <a:r>
              <a:rPr lang="en-US" dirty="0" err="1"/>
              <a:t>datasource</a:t>
            </a:r>
            <a:r>
              <a:rPr lang="en-US" dirty="0"/>
              <a:t>, interval, version, and an optional partition </a:t>
            </a:r>
            <a:r>
              <a:rPr lang="en-US" dirty="0" smtClean="0"/>
              <a:t>number. </a:t>
            </a:r>
            <a:r>
              <a:rPr lang="en-US" dirty="0" err="1">
                <a:solidFill>
                  <a:srgbClr val="C7254E"/>
                </a:solidFill>
                <a:latin typeface="Menlo" charset="0"/>
              </a:rPr>
              <a:t>dataSource_interval_version_partitionNumber</a:t>
            </a:r>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13990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Ingestion</a:t>
            </a:r>
            <a:endParaRPr lang="en-US" dirty="0"/>
          </a:p>
        </p:txBody>
      </p:sp>
      <p:sp>
        <p:nvSpPr>
          <p:cNvPr id="3" name="Content Placeholder 2"/>
          <p:cNvSpPr>
            <a:spLocks noGrp="1"/>
          </p:cNvSpPr>
          <p:nvPr>
            <p:ph idx="1"/>
          </p:nvPr>
        </p:nvSpPr>
        <p:spPr/>
        <p:txBody>
          <a:bodyPr>
            <a:normAutofit/>
          </a:bodyPr>
          <a:lstStyle/>
          <a:p>
            <a:r>
              <a:rPr lang="en-US" dirty="0" smtClean="0"/>
              <a:t>Real time &amp; Batch ingestion.</a:t>
            </a:r>
          </a:p>
          <a:p>
            <a:r>
              <a:rPr lang="en-US" dirty="0"/>
              <a:t>Exactly once semantics are not guaranteed with real-time ingestion in </a:t>
            </a:r>
            <a:r>
              <a:rPr lang="en-US" dirty="0" smtClean="0"/>
              <a:t>Druid as of now.</a:t>
            </a:r>
          </a:p>
          <a:p>
            <a:r>
              <a:rPr lang="en-US" dirty="0" smtClean="0"/>
              <a:t>Batch ingestion provides exactly once. </a:t>
            </a:r>
          </a:p>
          <a:p>
            <a:r>
              <a:rPr lang="en-US" dirty="0" smtClean="0"/>
              <a:t>Real time can be 2 ways, stream push and stream pull. </a:t>
            </a:r>
          </a:p>
        </p:txBody>
      </p:sp>
    </p:spTree>
    <p:extLst>
      <p:ext uri="{BB962C8B-B14F-4D97-AF65-F5344CB8AC3E}">
        <p14:creationId xmlns:p14="http://schemas.microsoft.com/office/powerpoint/2010/main" val="1132235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idx="1"/>
          </p:nvPr>
        </p:nvSpPr>
        <p:spPr/>
        <p:txBody>
          <a:bodyPr/>
          <a:lstStyle/>
          <a:p>
            <a:r>
              <a:rPr lang="en-US" dirty="0"/>
              <a:t>Column store. Each individual column is stored separately.</a:t>
            </a:r>
          </a:p>
          <a:p>
            <a:r>
              <a:rPr lang="en-US" dirty="0"/>
              <a:t>Columns that pertain to a query are used in that query.</a:t>
            </a:r>
          </a:p>
          <a:p>
            <a:r>
              <a:rPr lang="en-US" dirty="0"/>
              <a:t>Columns can also employ different compression methods.</a:t>
            </a:r>
          </a:p>
          <a:p>
            <a:r>
              <a:rPr lang="en-US" dirty="0"/>
              <a:t>Columns can also have different indexes associated with them.</a:t>
            </a:r>
          </a:p>
          <a:p>
            <a:r>
              <a:rPr lang="en-US" dirty="0"/>
              <a:t>Indexes data on a per-shard (segment) level</a:t>
            </a:r>
            <a:r>
              <a:rPr lang="en-US" dirty="0" smtClean="0"/>
              <a:t>.</a:t>
            </a:r>
            <a:endParaRPr lang="en-US" dirty="0"/>
          </a:p>
        </p:txBody>
      </p:sp>
    </p:spTree>
    <p:extLst>
      <p:ext uri="{BB962C8B-B14F-4D97-AF65-F5344CB8AC3E}">
        <p14:creationId xmlns:p14="http://schemas.microsoft.com/office/powerpoint/2010/main" val="1955805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a:t>
            </a:r>
          </a:p>
        </p:txBody>
      </p:sp>
      <p:sp>
        <p:nvSpPr>
          <p:cNvPr id="3" name="Content Placeholder 2"/>
          <p:cNvSpPr>
            <a:spLocks noGrp="1"/>
          </p:cNvSpPr>
          <p:nvPr>
            <p:ph idx="1"/>
          </p:nvPr>
        </p:nvSpPr>
        <p:spPr/>
        <p:txBody>
          <a:bodyPr/>
          <a:lstStyle/>
          <a:p>
            <a:r>
              <a:rPr lang="en-US" dirty="0"/>
              <a:t>HTTP REST style request to </a:t>
            </a:r>
            <a:r>
              <a:rPr lang="en-US" dirty="0" err="1"/>
              <a:t>queryable</a:t>
            </a:r>
            <a:r>
              <a:rPr lang="en-US" dirty="0"/>
              <a:t> </a:t>
            </a:r>
            <a:r>
              <a:rPr lang="en-US" dirty="0" smtClean="0"/>
              <a:t>nodes.</a:t>
            </a:r>
          </a:p>
          <a:p>
            <a:r>
              <a:rPr lang="en-US" dirty="0" smtClean="0"/>
              <a:t>JSON Over HTTP.</a:t>
            </a:r>
          </a:p>
          <a:p>
            <a:r>
              <a:rPr lang="en-US" dirty="0" smtClean="0"/>
              <a:t>Client libraries like Python, R, </a:t>
            </a:r>
            <a:r>
              <a:rPr lang="en-US" dirty="0" err="1" smtClean="0"/>
              <a:t>Javascript</a:t>
            </a:r>
            <a:r>
              <a:rPr lang="en-US" dirty="0" smtClean="0"/>
              <a:t>, Ruby</a:t>
            </a:r>
          </a:p>
          <a:p>
            <a:r>
              <a:rPr lang="en-US" dirty="0"/>
              <a:t>D</a:t>
            </a:r>
            <a:r>
              <a:rPr lang="en-US" dirty="0" smtClean="0"/>
              <a:t>esigned </a:t>
            </a:r>
            <a:r>
              <a:rPr lang="en-US" dirty="0"/>
              <a:t>to be </a:t>
            </a:r>
            <a:r>
              <a:rPr lang="en-US" dirty="0" smtClean="0"/>
              <a:t>lightweight.</a:t>
            </a:r>
          </a:p>
          <a:p>
            <a:r>
              <a:rPr lang="en-US" dirty="0" smtClean="0"/>
              <a:t>Query types: </a:t>
            </a:r>
          </a:p>
          <a:p>
            <a:pPr lvl="1"/>
            <a:r>
              <a:rPr lang="en-US" dirty="0" smtClean="0"/>
              <a:t>Aggregation queries</a:t>
            </a:r>
          </a:p>
          <a:p>
            <a:pPr lvl="1"/>
            <a:r>
              <a:rPr lang="en-US" dirty="0" smtClean="0"/>
              <a:t>Metadata queries</a:t>
            </a:r>
          </a:p>
          <a:p>
            <a:endParaRPr lang="en-US" dirty="0"/>
          </a:p>
        </p:txBody>
      </p:sp>
    </p:spTree>
    <p:extLst>
      <p:ext uri="{BB962C8B-B14F-4D97-AF65-F5344CB8AC3E}">
        <p14:creationId xmlns:p14="http://schemas.microsoft.com/office/powerpoint/2010/main" val="403659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sp>
        <p:nvSpPr>
          <p:cNvPr id="3" name="Content Placeholder 2"/>
          <p:cNvSpPr>
            <a:spLocks noGrp="1"/>
          </p:cNvSpPr>
          <p:nvPr>
            <p:ph idx="1"/>
          </p:nvPr>
        </p:nvSpPr>
        <p:spPr/>
        <p:txBody>
          <a:bodyPr/>
          <a:lstStyle/>
          <a:p>
            <a:r>
              <a:rPr lang="en-US" dirty="0" err="1"/>
              <a:t>Timeseries</a:t>
            </a:r>
            <a:endParaRPr lang="en-US" dirty="0"/>
          </a:p>
          <a:p>
            <a:r>
              <a:rPr lang="en-US" dirty="0" err="1"/>
              <a:t>TopN</a:t>
            </a:r>
            <a:endParaRPr lang="en-US" dirty="0"/>
          </a:p>
          <a:p>
            <a:r>
              <a:rPr lang="en-US" dirty="0" err="1" smtClean="0"/>
              <a:t>GroupBy</a:t>
            </a:r>
            <a:endParaRPr lang="en-US" dirty="0" smtClean="0"/>
          </a:p>
          <a:p>
            <a:r>
              <a:rPr lang="en-US" dirty="0" smtClean="0"/>
              <a:t>Selector</a:t>
            </a:r>
          </a:p>
          <a:p>
            <a:endParaRPr lang="en-US" dirty="0"/>
          </a:p>
        </p:txBody>
      </p:sp>
    </p:spTree>
    <p:extLst>
      <p:ext uri="{BB962C8B-B14F-4D97-AF65-F5344CB8AC3E}">
        <p14:creationId xmlns:p14="http://schemas.microsoft.com/office/powerpoint/2010/main" val="1263221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TimeSeries</a:t>
            </a:r>
            <a:r>
              <a:rPr lang="en-US" dirty="0" smtClean="0"/>
              <a:t> vs Group By Vs </a:t>
            </a:r>
            <a:r>
              <a:rPr lang="en-US" dirty="0" err="1" smtClean="0"/>
              <a:t>TopN</a:t>
            </a:r>
            <a:endParaRPr lang="en-US" dirty="0"/>
          </a:p>
        </p:txBody>
      </p:sp>
      <p:sp>
        <p:nvSpPr>
          <p:cNvPr id="3" name="Content Placeholder 2"/>
          <p:cNvSpPr>
            <a:spLocks noGrp="1"/>
          </p:cNvSpPr>
          <p:nvPr>
            <p:ph idx="1"/>
          </p:nvPr>
        </p:nvSpPr>
        <p:spPr/>
        <p:txBody>
          <a:bodyPr/>
          <a:lstStyle/>
          <a:p>
            <a:r>
              <a:rPr lang="en-US" dirty="0" err="1" smtClean="0"/>
              <a:t>Timeseries</a:t>
            </a:r>
            <a:r>
              <a:rPr lang="en-US" dirty="0" smtClean="0"/>
              <a:t> are generally faster than any other queries. </a:t>
            </a:r>
          </a:p>
          <a:p>
            <a:r>
              <a:rPr lang="en-US" dirty="0" smtClean="0"/>
              <a:t>Group By queries are slowest queries than any other queries.</a:t>
            </a:r>
          </a:p>
          <a:p>
            <a:r>
              <a:rPr lang="en-US" dirty="0" smtClean="0"/>
              <a:t>Better to use </a:t>
            </a:r>
            <a:r>
              <a:rPr lang="en-US" dirty="0" err="1" smtClean="0"/>
              <a:t>Timeseries</a:t>
            </a:r>
            <a:r>
              <a:rPr lang="en-US" dirty="0" smtClean="0"/>
              <a:t> are </a:t>
            </a:r>
            <a:r>
              <a:rPr lang="en-US" dirty="0" err="1" smtClean="0"/>
              <a:t>topN</a:t>
            </a:r>
            <a:r>
              <a:rPr lang="en-US" dirty="0" smtClean="0"/>
              <a:t> queries than group by queries.</a:t>
            </a:r>
          </a:p>
          <a:p>
            <a:r>
              <a:rPr lang="en-US" dirty="0" smtClean="0"/>
              <a:t>Instead of Group By queries with no dimensions, better to use </a:t>
            </a:r>
            <a:r>
              <a:rPr lang="en-US" dirty="0" err="1" smtClean="0"/>
              <a:t>Timeseries</a:t>
            </a:r>
            <a:r>
              <a:rPr lang="en-US" dirty="0" smtClean="0"/>
              <a:t> queries. </a:t>
            </a:r>
            <a:br>
              <a:rPr lang="en-US" dirty="0" smtClean="0"/>
            </a:br>
            <a:r>
              <a:rPr lang="en-US" dirty="0" smtClean="0"/>
              <a:t/>
            </a:r>
            <a:br>
              <a:rPr lang="en-US" dirty="0" smtClean="0"/>
            </a:br>
            <a:r>
              <a:rPr lang="en-US" dirty="0" smtClean="0"/>
              <a:t>Ex: </a:t>
            </a:r>
            <a:br>
              <a:rPr lang="en-US" dirty="0" smtClean="0"/>
            </a:br>
            <a:r>
              <a:rPr lang="en-US" dirty="0" smtClean="0"/>
              <a:t>Group By Queries for 15 days - 20 seconds. </a:t>
            </a:r>
            <a:br>
              <a:rPr lang="en-US" dirty="0" smtClean="0"/>
            </a:br>
            <a:r>
              <a:rPr lang="en-US" dirty="0" err="1" smtClean="0"/>
              <a:t>Timeseries</a:t>
            </a:r>
            <a:r>
              <a:rPr lang="en-US" dirty="0" smtClean="0"/>
              <a:t> Queries for 15 days </a:t>
            </a:r>
            <a:r>
              <a:rPr lang="mr-IN" dirty="0" smtClean="0"/>
              <a:t>–</a:t>
            </a:r>
            <a:r>
              <a:rPr lang="en-US" dirty="0" smtClean="0"/>
              <a:t> 2 seconds.</a:t>
            </a:r>
          </a:p>
        </p:txBody>
      </p:sp>
    </p:spTree>
    <p:extLst>
      <p:ext uri="{BB962C8B-B14F-4D97-AF65-F5344CB8AC3E}">
        <p14:creationId xmlns:p14="http://schemas.microsoft.com/office/powerpoint/2010/main" val="997851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3" y="618543"/>
            <a:ext cx="8911687" cy="1280890"/>
          </a:xfrm>
        </p:spPr>
        <p:txBody>
          <a:bodyPr/>
          <a:lstStyle/>
          <a:p>
            <a:r>
              <a:rPr lang="en-US" dirty="0" smtClean="0"/>
              <a:t>Overview </a:t>
            </a:r>
            <a:r>
              <a:rPr lang="mr-IN" dirty="0" smtClean="0"/>
              <a:t>–</a:t>
            </a:r>
            <a:r>
              <a:rPr lang="en-US" dirty="0" smtClean="0"/>
              <a:t> Druid </a:t>
            </a:r>
            <a:endParaRPr lang="en-US" dirty="0"/>
          </a:p>
        </p:txBody>
      </p:sp>
      <p:sp>
        <p:nvSpPr>
          <p:cNvPr id="5" name="Can 4"/>
          <p:cNvSpPr/>
          <p:nvPr/>
        </p:nvSpPr>
        <p:spPr>
          <a:xfrm>
            <a:off x="6704523" y="146077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MySQL</a:t>
            </a:r>
            <a:endParaRPr lang="en-US" sz="1400"/>
          </a:p>
        </p:txBody>
      </p:sp>
      <p:sp>
        <p:nvSpPr>
          <p:cNvPr id="6" name="Can 5"/>
          <p:cNvSpPr/>
          <p:nvPr/>
        </p:nvSpPr>
        <p:spPr>
          <a:xfrm>
            <a:off x="6704523" y="274166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ZK</a:t>
            </a:r>
            <a:endParaRPr lang="en-US" sz="1400" dirty="0"/>
          </a:p>
        </p:txBody>
      </p:sp>
      <p:sp>
        <p:nvSpPr>
          <p:cNvPr id="7" name="Can 6"/>
          <p:cNvSpPr/>
          <p:nvPr/>
        </p:nvSpPr>
        <p:spPr>
          <a:xfrm>
            <a:off x="6704523" y="402255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DS</a:t>
            </a:r>
            <a:endParaRPr lang="en-US" sz="1400" dirty="0"/>
          </a:p>
        </p:txBody>
      </p:sp>
      <p:sp>
        <p:nvSpPr>
          <p:cNvPr id="9" name="TextBox 8"/>
          <p:cNvSpPr txBox="1"/>
          <p:nvPr/>
        </p:nvSpPr>
        <p:spPr>
          <a:xfrm>
            <a:off x="2243138" y="1899433"/>
            <a:ext cx="3057526" cy="3056292"/>
          </a:xfrm>
          <a:prstGeom prst="rect">
            <a:avLst/>
          </a:prstGeom>
          <a:noFill/>
          <a:ln>
            <a:solidFill>
              <a:schemeClr val="accent1">
                <a:shade val="50000"/>
              </a:schemeClr>
            </a:solidFill>
          </a:ln>
        </p:spPr>
        <p:txBody>
          <a:bodyPr wrap="square" rtlCol="0">
            <a:spAutoFit/>
          </a:bodyPr>
          <a:lstStyle/>
          <a:p>
            <a:endParaRPr lang="en-US"/>
          </a:p>
        </p:txBody>
      </p:sp>
      <p:sp>
        <p:nvSpPr>
          <p:cNvPr id="10" name="TextBox 9"/>
          <p:cNvSpPr txBox="1"/>
          <p:nvPr/>
        </p:nvSpPr>
        <p:spPr>
          <a:xfrm>
            <a:off x="2583657" y="2049229"/>
            <a:ext cx="2376487" cy="307777"/>
          </a:xfrm>
          <a:prstGeom prst="rect">
            <a:avLst/>
          </a:prstGeom>
          <a:noFill/>
          <a:ln>
            <a:solidFill>
              <a:schemeClr val="accent1">
                <a:shade val="50000"/>
              </a:schemeClr>
            </a:solidFill>
          </a:ln>
        </p:spPr>
        <p:txBody>
          <a:bodyPr wrap="square" rtlCol="0">
            <a:spAutoFit/>
          </a:bodyPr>
          <a:lstStyle/>
          <a:p>
            <a:pPr algn="ctr"/>
            <a:r>
              <a:rPr lang="en-US" sz="1400" dirty="0" smtClean="0"/>
              <a:t>Overlord</a:t>
            </a:r>
          </a:p>
        </p:txBody>
      </p:sp>
      <p:sp>
        <p:nvSpPr>
          <p:cNvPr id="11" name="TextBox 10"/>
          <p:cNvSpPr txBox="1"/>
          <p:nvPr/>
        </p:nvSpPr>
        <p:spPr>
          <a:xfrm>
            <a:off x="2979504" y="1562531"/>
            <a:ext cx="1603324" cy="307777"/>
          </a:xfrm>
          <a:prstGeom prst="rect">
            <a:avLst/>
          </a:prstGeom>
          <a:noFill/>
        </p:spPr>
        <p:txBody>
          <a:bodyPr wrap="none" rtlCol="0">
            <a:spAutoFit/>
          </a:bodyPr>
          <a:lstStyle/>
          <a:p>
            <a:r>
              <a:rPr lang="en-US" sz="1400" dirty="0" smtClean="0"/>
              <a:t>Indexing Service</a:t>
            </a:r>
            <a:endParaRPr lang="en-US" sz="1400" dirty="0"/>
          </a:p>
        </p:txBody>
      </p:sp>
      <p:sp>
        <p:nvSpPr>
          <p:cNvPr id="12" name="TextBox 11"/>
          <p:cNvSpPr txBox="1"/>
          <p:nvPr/>
        </p:nvSpPr>
        <p:spPr>
          <a:xfrm>
            <a:off x="2592923" y="3171103"/>
            <a:ext cx="2376487" cy="307777"/>
          </a:xfrm>
          <a:prstGeom prst="rect">
            <a:avLst/>
          </a:prstGeom>
          <a:noFill/>
          <a:ln>
            <a:solidFill>
              <a:schemeClr val="accent1">
                <a:shade val="50000"/>
              </a:schemeClr>
            </a:solidFill>
          </a:ln>
        </p:spPr>
        <p:txBody>
          <a:bodyPr wrap="square" rtlCol="0">
            <a:spAutoFit/>
          </a:bodyPr>
          <a:lstStyle/>
          <a:p>
            <a:pPr algn="ctr"/>
            <a:r>
              <a:rPr lang="en-US" sz="1400" smtClean="0"/>
              <a:t>Middle Manager</a:t>
            </a:r>
            <a:endParaRPr lang="en-US" sz="1400" dirty="0" smtClean="0"/>
          </a:p>
        </p:txBody>
      </p:sp>
      <p:sp>
        <p:nvSpPr>
          <p:cNvPr id="13" name="TextBox 12"/>
          <p:cNvSpPr txBox="1"/>
          <p:nvPr/>
        </p:nvSpPr>
        <p:spPr>
          <a:xfrm>
            <a:off x="3891339" y="4323327"/>
            <a:ext cx="888208" cy="307777"/>
          </a:xfrm>
          <a:prstGeom prst="rect">
            <a:avLst/>
          </a:prstGeom>
          <a:noFill/>
          <a:ln>
            <a:solidFill>
              <a:schemeClr val="accent1">
                <a:shade val="50000"/>
              </a:schemeClr>
            </a:solidFill>
          </a:ln>
        </p:spPr>
        <p:txBody>
          <a:bodyPr wrap="square" rtlCol="0">
            <a:spAutoFit/>
          </a:bodyPr>
          <a:lstStyle/>
          <a:p>
            <a:pPr algn="ctr"/>
            <a:r>
              <a:rPr lang="en-US" sz="1400" smtClean="0"/>
              <a:t>Peons</a:t>
            </a:r>
            <a:endParaRPr lang="en-US" sz="1400" dirty="0" smtClean="0"/>
          </a:p>
        </p:txBody>
      </p:sp>
      <p:sp>
        <p:nvSpPr>
          <p:cNvPr id="14" name="TextBox 13"/>
          <p:cNvSpPr txBox="1"/>
          <p:nvPr/>
        </p:nvSpPr>
        <p:spPr>
          <a:xfrm>
            <a:off x="2736056" y="4323327"/>
            <a:ext cx="888208" cy="307777"/>
          </a:xfrm>
          <a:prstGeom prst="rect">
            <a:avLst/>
          </a:prstGeom>
          <a:noFill/>
          <a:ln>
            <a:solidFill>
              <a:schemeClr val="accent1">
                <a:shade val="50000"/>
              </a:schemeClr>
            </a:solidFill>
          </a:ln>
        </p:spPr>
        <p:txBody>
          <a:bodyPr wrap="square" rtlCol="0">
            <a:spAutoFit/>
          </a:bodyPr>
          <a:lstStyle/>
          <a:p>
            <a:pPr algn="ctr"/>
            <a:r>
              <a:rPr lang="en-US" sz="1400" smtClean="0"/>
              <a:t>Peons</a:t>
            </a:r>
            <a:endParaRPr lang="en-US" sz="1400" dirty="0" smtClean="0"/>
          </a:p>
        </p:txBody>
      </p:sp>
      <p:cxnSp>
        <p:nvCxnSpPr>
          <p:cNvPr id="20" name="Straight Arrow Connector 19"/>
          <p:cNvCxnSpPr>
            <a:endCxn id="6" idx="2"/>
          </p:cNvCxnSpPr>
          <p:nvPr/>
        </p:nvCxnSpPr>
        <p:spPr>
          <a:xfrm>
            <a:off x="4969410" y="2201910"/>
            <a:ext cx="1735113" cy="986644"/>
          </a:xfrm>
          <a:prstGeom prst="straightConnector1">
            <a:avLst/>
          </a:prstGeom>
          <a:ln w="38100" cap="rnd">
            <a:solidFill>
              <a:schemeClr val="accent1">
                <a:shade val="90000"/>
                <a:alpha val="7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0541168">
            <a:off x="7935707" y="1352238"/>
            <a:ext cx="1368759" cy="307777"/>
          </a:xfrm>
          <a:prstGeom prst="rect">
            <a:avLst/>
          </a:prstGeom>
          <a:noFill/>
        </p:spPr>
        <p:txBody>
          <a:bodyPr wrap="square" rtlCol="0">
            <a:spAutoFit/>
          </a:bodyPr>
          <a:lstStyle/>
          <a:p>
            <a:pPr algn="ctr"/>
            <a:r>
              <a:rPr lang="en-US" sz="1400" dirty="0" smtClean="0"/>
              <a:t>Metadata</a:t>
            </a:r>
            <a:endParaRPr lang="en-US" sz="1400" dirty="0"/>
          </a:p>
        </p:txBody>
      </p:sp>
      <p:cxnSp>
        <p:nvCxnSpPr>
          <p:cNvPr id="24" name="Straight Arrow Connector 23"/>
          <p:cNvCxnSpPr/>
          <p:nvPr/>
        </p:nvCxnSpPr>
        <p:spPr>
          <a:xfrm flipH="1">
            <a:off x="4969411" y="3354292"/>
            <a:ext cx="1735112" cy="13951"/>
          </a:xfrm>
          <a:prstGeom prst="straightConnector1">
            <a:avLst/>
          </a:prstGeom>
          <a:ln w="38100" cap="rnd">
            <a:solidFill>
              <a:schemeClr val="accent1">
                <a:shade val="90000"/>
                <a:alpha val="7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18200">
            <a:off x="4909152" y="2410068"/>
            <a:ext cx="1965571" cy="307777"/>
          </a:xfrm>
          <a:prstGeom prst="rect">
            <a:avLst/>
          </a:prstGeom>
          <a:noFill/>
        </p:spPr>
        <p:txBody>
          <a:bodyPr wrap="square" rtlCol="0">
            <a:spAutoFit/>
          </a:bodyPr>
          <a:lstStyle/>
          <a:p>
            <a:pPr algn="ctr"/>
            <a:r>
              <a:rPr lang="en-US" sz="1400" smtClean="0"/>
              <a:t>Task &amp; LE</a:t>
            </a:r>
            <a:endParaRPr lang="en-US" sz="1400" dirty="0"/>
          </a:p>
        </p:txBody>
      </p:sp>
      <p:cxnSp>
        <p:nvCxnSpPr>
          <p:cNvPr id="30" name="Straight Arrow Connector 29"/>
          <p:cNvCxnSpPr>
            <a:stCxn id="12" idx="2"/>
          </p:cNvCxnSpPr>
          <p:nvPr/>
        </p:nvCxnSpPr>
        <p:spPr>
          <a:xfrm flipH="1">
            <a:off x="3180161" y="3478880"/>
            <a:ext cx="601006" cy="844447"/>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3" idx="0"/>
          </p:cNvCxnSpPr>
          <p:nvPr/>
        </p:nvCxnSpPr>
        <p:spPr>
          <a:xfrm>
            <a:off x="3781167" y="3556924"/>
            <a:ext cx="554276" cy="766403"/>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300664" y="4529552"/>
            <a:ext cx="1403859" cy="10575"/>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p:cNvSpPr txBox="1">
            <a:spLocks/>
          </p:cNvSpPr>
          <p:nvPr/>
        </p:nvSpPr>
        <p:spPr>
          <a:xfrm>
            <a:off x="9668801" y="1114038"/>
            <a:ext cx="2007138" cy="307777"/>
          </a:xfrm>
          <a:prstGeom prst="rect">
            <a:avLst/>
          </a:prstGeom>
          <a:noFill/>
          <a:ln>
            <a:solidFill>
              <a:schemeClr val="accent1">
                <a:shade val="50000"/>
              </a:schemeClr>
            </a:solidFill>
          </a:ln>
        </p:spPr>
        <p:txBody>
          <a:bodyPr wrap="square" rtlCol="0">
            <a:spAutoFit/>
          </a:bodyPr>
          <a:lstStyle/>
          <a:p>
            <a:pPr algn="ctr"/>
            <a:r>
              <a:rPr lang="en-US" sz="1400" dirty="0" smtClean="0"/>
              <a:t>Coordinator Nodes</a:t>
            </a:r>
            <a:endParaRPr lang="en-US" sz="1400" dirty="0"/>
          </a:p>
        </p:txBody>
      </p:sp>
      <p:cxnSp>
        <p:nvCxnSpPr>
          <p:cNvPr id="46" name="Straight Arrow Connector 45"/>
          <p:cNvCxnSpPr>
            <a:stCxn id="41" idx="1"/>
            <a:endCxn id="5" idx="4"/>
          </p:cNvCxnSpPr>
          <p:nvPr/>
        </p:nvCxnSpPr>
        <p:spPr>
          <a:xfrm flipH="1">
            <a:off x="7743825" y="1267927"/>
            <a:ext cx="1924976" cy="639737"/>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300664" y="1975405"/>
            <a:ext cx="1403859" cy="21270"/>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90041" y="1704816"/>
            <a:ext cx="1368759" cy="307777"/>
          </a:xfrm>
          <a:prstGeom prst="rect">
            <a:avLst/>
          </a:prstGeom>
          <a:noFill/>
        </p:spPr>
        <p:txBody>
          <a:bodyPr wrap="square" rtlCol="0">
            <a:spAutoFit/>
          </a:bodyPr>
          <a:lstStyle/>
          <a:p>
            <a:pPr algn="ctr"/>
            <a:r>
              <a:rPr lang="en-US" sz="1400" dirty="0" smtClean="0"/>
              <a:t>Metadata</a:t>
            </a:r>
            <a:endParaRPr lang="en-US" sz="1400" dirty="0"/>
          </a:p>
        </p:txBody>
      </p:sp>
      <p:sp>
        <p:nvSpPr>
          <p:cNvPr id="54" name="TextBox 53"/>
          <p:cNvSpPr txBox="1"/>
          <p:nvPr/>
        </p:nvSpPr>
        <p:spPr>
          <a:xfrm>
            <a:off x="5359885" y="3079887"/>
            <a:ext cx="804350" cy="307777"/>
          </a:xfrm>
          <a:prstGeom prst="rect">
            <a:avLst/>
          </a:prstGeom>
          <a:noFill/>
        </p:spPr>
        <p:txBody>
          <a:bodyPr wrap="square" rtlCol="0">
            <a:spAutoFit/>
          </a:bodyPr>
          <a:lstStyle/>
          <a:p>
            <a:pPr algn="ctr"/>
            <a:r>
              <a:rPr lang="en-US" sz="1400" smtClean="0"/>
              <a:t>Tasks</a:t>
            </a:r>
            <a:endParaRPr lang="en-US" sz="1400"/>
          </a:p>
        </p:txBody>
      </p:sp>
      <p:sp>
        <p:nvSpPr>
          <p:cNvPr id="55" name="TextBox 54"/>
          <p:cNvSpPr txBox="1"/>
          <p:nvPr/>
        </p:nvSpPr>
        <p:spPr>
          <a:xfrm>
            <a:off x="5238121" y="4267942"/>
            <a:ext cx="1368759" cy="523220"/>
          </a:xfrm>
          <a:prstGeom prst="rect">
            <a:avLst/>
          </a:prstGeom>
          <a:noFill/>
        </p:spPr>
        <p:txBody>
          <a:bodyPr wrap="square" rtlCol="0">
            <a:spAutoFit/>
          </a:bodyPr>
          <a:lstStyle/>
          <a:p>
            <a:pPr algn="ctr"/>
            <a:r>
              <a:rPr lang="en-US" sz="1400" dirty="0" smtClean="0"/>
              <a:t>Segment Handoff</a:t>
            </a:r>
            <a:endParaRPr lang="en-US" sz="1400" dirty="0"/>
          </a:p>
        </p:txBody>
      </p:sp>
      <p:sp>
        <p:nvSpPr>
          <p:cNvPr id="56" name="TextBox 55"/>
          <p:cNvSpPr txBox="1">
            <a:spLocks/>
          </p:cNvSpPr>
          <p:nvPr/>
        </p:nvSpPr>
        <p:spPr>
          <a:xfrm>
            <a:off x="9687965" y="3510322"/>
            <a:ext cx="2008800" cy="523220"/>
          </a:xfrm>
          <a:prstGeom prst="rect">
            <a:avLst/>
          </a:prstGeom>
          <a:noFill/>
          <a:ln>
            <a:solidFill>
              <a:schemeClr val="accent1">
                <a:shade val="50000"/>
              </a:schemeClr>
            </a:solidFill>
          </a:ln>
        </p:spPr>
        <p:txBody>
          <a:bodyPr wrap="square" rtlCol="0">
            <a:spAutoFit/>
          </a:bodyPr>
          <a:lstStyle/>
          <a:p>
            <a:pPr algn="ctr"/>
            <a:r>
              <a:rPr lang="en-US" sz="1400" dirty="0" smtClean="0"/>
              <a:t>Historical </a:t>
            </a:r>
          </a:p>
          <a:p>
            <a:pPr algn="ctr"/>
            <a:r>
              <a:rPr lang="en-US" sz="1400" dirty="0" smtClean="0"/>
              <a:t>Nodes</a:t>
            </a:r>
            <a:endParaRPr lang="en-US" sz="1400" dirty="0"/>
          </a:p>
        </p:txBody>
      </p:sp>
      <p:cxnSp>
        <p:nvCxnSpPr>
          <p:cNvPr id="57" name="Straight Arrow Connector 56"/>
          <p:cNvCxnSpPr>
            <a:stCxn id="41" idx="1"/>
            <a:endCxn id="6" idx="4"/>
          </p:cNvCxnSpPr>
          <p:nvPr/>
        </p:nvCxnSpPr>
        <p:spPr>
          <a:xfrm flipH="1">
            <a:off x="7743825" y="1267927"/>
            <a:ext cx="1924976" cy="1920627"/>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8910483">
            <a:off x="7648966" y="2022511"/>
            <a:ext cx="2011905" cy="523220"/>
          </a:xfrm>
          <a:prstGeom prst="rect">
            <a:avLst/>
          </a:prstGeom>
          <a:noFill/>
        </p:spPr>
        <p:txBody>
          <a:bodyPr wrap="square" rtlCol="0">
            <a:spAutoFit/>
          </a:bodyPr>
          <a:lstStyle/>
          <a:p>
            <a:pPr algn="ctr"/>
            <a:r>
              <a:rPr lang="en-US" sz="1400" dirty="0" smtClean="0"/>
              <a:t>LE &amp; Segments</a:t>
            </a:r>
          </a:p>
          <a:p>
            <a:pPr algn="ctr"/>
            <a:r>
              <a:rPr lang="en-US" sz="1400" dirty="0" smtClean="0"/>
              <a:t> Drop and Load</a:t>
            </a:r>
            <a:endParaRPr lang="en-US" sz="1400" dirty="0"/>
          </a:p>
        </p:txBody>
      </p:sp>
      <p:cxnSp>
        <p:nvCxnSpPr>
          <p:cNvPr id="60" name="Straight Arrow Connector 59"/>
          <p:cNvCxnSpPr>
            <a:stCxn id="56" idx="1"/>
            <a:endCxn id="6" idx="4"/>
          </p:cNvCxnSpPr>
          <p:nvPr/>
        </p:nvCxnSpPr>
        <p:spPr>
          <a:xfrm flipH="1" flipV="1">
            <a:off x="7743825" y="3188554"/>
            <a:ext cx="1944140" cy="583378"/>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940492">
            <a:off x="7776561" y="3234775"/>
            <a:ext cx="2011905" cy="523220"/>
          </a:xfrm>
          <a:prstGeom prst="rect">
            <a:avLst/>
          </a:prstGeom>
          <a:noFill/>
        </p:spPr>
        <p:txBody>
          <a:bodyPr wrap="square" rtlCol="0">
            <a:spAutoFit/>
          </a:bodyPr>
          <a:lstStyle/>
          <a:p>
            <a:pPr algn="ctr"/>
            <a:r>
              <a:rPr lang="en-US" sz="1400" dirty="0" smtClean="0"/>
              <a:t>Segments</a:t>
            </a:r>
          </a:p>
          <a:p>
            <a:pPr algn="ctr"/>
            <a:r>
              <a:rPr lang="en-US" sz="1400" dirty="0" smtClean="0"/>
              <a:t> Drop and Load</a:t>
            </a:r>
            <a:endParaRPr lang="en-US" sz="1400" dirty="0"/>
          </a:p>
        </p:txBody>
      </p:sp>
      <p:cxnSp>
        <p:nvCxnSpPr>
          <p:cNvPr id="66" name="Straight Arrow Connector 65"/>
          <p:cNvCxnSpPr>
            <a:stCxn id="63" idx="3"/>
            <a:endCxn id="7" idx="4"/>
          </p:cNvCxnSpPr>
          <p:nvPr/>
        </p:nvCxnSpPr>
        <p:spPr>
          <a:xfrm flipH="1">
            <a:off x="7743825" y="3768171"/>
            <a:ext cx="2007230" cy="701273"/>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20466314">
            <a:off x="7633390" y="4082001"/>
            <a:ext cx="2298246" cy="307777"/>
          </a:xfrm>
          <a:prstGeom prst="rect">
            <a:avLst/>
          </a:prstGeom>
          <a:noFill/>
        </p:spPr>
        <p:txBody>
          <a:bodyPr wrap="square" rtlCol="0">
            <a:spAutoFit/>
          </a:bodyPr>
          <a:lstStyle/>
          <a:p>
            <a:pPr algn="ctr"/>
            <a:r>
              <a:rPr lang="en-US" sz="1400" dirty="0" smtClean="0"/>
              <a:t>Segment Loading</a:t>
            </a:r>
            <a:endParaRPr lang="en-US" sz="1400" dirty="0"/>
          </a:p>
        </p:txBody>
      </p:sp>
      <p:sp>
        <p:nvSpPr>
          <p:cNvPr id="77" name="TextBox 76"/>
          <p:cNvSpPr txBox="1">
            <a:spLocks/>
          </p:cNvSpPr>
          <p:nvPr/>
        </p:nvSpPr>
        <p:spPr>
          <a:xfrm>
            <a:off x="6707095" y="5246124"/>
            <a:ext cx="2008800" cy="307777"/>
          </a:xfrm>
          <a:prstGeom prst="rect">
            <a:avLst/>
          </a:prstGeom>
          <a:noFill/>
          <a:ln>
            <a:solidFill>
              <a:schemeClr val="accent1">
                <a:shade val="50000"/>
              </a:schemeClr>
            </a:solidFill>
          </a:ln>
        </p:spPr>
        <p:txBody>
          <a:bodyPr wrap="square" rtlCol="0">
            <a:spAutoFit/>
          </a:bodyPr>
          <a:lstStyle/>
          <a:p>
            <a:pPr algn="ctr"/>
            <a:r>
              <a:rPr lang="en-US" sz="1400" dirty="0" smtClean="0"/>
              <a:t>Broker Nodes</a:t>
            </a:r>
          </a:p>
        </p:txBody>
      </p:sp>
      <p:cxnSp>
        <p:nvCxnSpPr>
          <p:cNvPr id="78" name="Straight Arrow Connector 77"/>
          <p:cNvCxnSpPr/>
          <p:nvPr/>
        </p:nvCxnSpPr>
        <p:spPr>
          <a:xfrm flipH="1" flipV="1">
            <a:off x="2243139" y="5954614"/>
            <a:ext cx="9261471" cy="28575"/>
          </a:xfrm>
          <a:prstGeom prst="straightConnector1">
            <a:avLst/>
          </a:prstGeom>
          <a:ln w="25400" cap="flat" cmpd="sng">
            <a:solidFill>
              <a:schemeClr val="accent1">
                <a:shade val="50000"/>
              </a:schemeClr>
            </a:solidFill>
            <a:prstDash val="sysDot"/>
            <a:miter lim="800000"/>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7695061" y="5637364"/>
            <a:ext cx="16434" cy="1003053"/>
          </a:xfrm>
          <a:prstGeom prst="straightConnector1">
            <a:avLst/>
          </a:prstGeom>
          <a:ln w="38100">
            <a:solidFill>
              <a:schemeClr val="accent1">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717762" y="6403963"/>
            <a:ext cx="2975354" cy="307777"/>
          </a:xfrm>
          <a:prstGeom prst="rect">
            <a:avLst/>
          </a:prstGeom>
          <a:noFill/>
        </p:spPr>
        <p:txBody>
          <a:bodyPr wrap="square" rtlCol="0">
            <a:spAutoFit/>
          </a:bodyPr>
          <a:lstStyle/>
          <a:p>
            <a:r>
              <a:rPr lang="en-US" sz="1400" dirty="0" smtClean="0"/>
              <a:t>JSON Queries</a:t>
            </a:r>
            <a:endParaRPr lang="en-US" sz="1400" dirty="0"/>
          </a:p>
        </p:txBody>
      </p:sp>
      <p:sp>
        <p:nvSpPr>
          <p:cNvPr id="87" name="TextBox 86"/>
          <p:cNvSpPr txBox="1">
            <a:spLocks/>
          </p:cNvSpPr>
          <p:nvPr/>
        </p:nvSpPr>
        <p:spPr>
          <a:xfrm>
            <a:off x="2951344" y="5389602"/>
            <a:ext cx="2008800" cy="307777"/>
          </a:xfrm>
          <a:prstGeom prst="rect">
            <a:avLst/>
          </a:prstGeom>
          <a:noFill/>
          <a:ln>
            <a:solidFill>
              <a:schemeClr val="accent1">
                <a:shade val="50000"/>
              </a:schemeClr>
            </a:solidFill>
          </a:ln>
        </p:spPr>
        <p:txBody>
          <a:bodyPr wrap="square" rtlCol="0">
            <a:spAutoFit/>
          </a:bodyPr>
          <a:lstStyle/>
          <a:p>
            <a:pPr algn="ctr"/>
            <a:r>
              <a:rPr lang="en-US" sz="1400" dirty="0" smtClean="0"/>
              <a:t>Tranquility</a:t>
            </a:r>
          </a:p>
        </p:txBody>
      </p:sp>
      <p:cxnSp>
        <p:nvCxnSpPr>
          <p:cNvPr id="88" name="Straight Arrow Connector 87"/>
          <p:cNvCxnSpPr>
            <a:endCxn id="87" idx="2"/>
          </p:cNvCxnSpPr>
          <p:nvPr/>
        </p:nvCxnSpPr>
        <p:spPr>
          <a:xfrm flipV="1">
            <a:off x="3955744" y="5697379"/>
            <a:ext cx="0" cy="943038"/>
          </a:xfrm>
          <a:prstGeom prst="straightConnector1">
            <a:avLst/>
          </a:prstGeom>
          <a:ln w="38100">
            <a:solidFill>
              <a:schemeClr val="accent1">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955744" y="6398287"/>
            <a:ext cx="2975354" cy="307777"/>
          </a:xfrm>
          <a:prstGeom prst="rect">
            <a:avLst/>
          </a:prstGeom>
          <a:noFill/>
        </p:spPr>
        <p:txBody>
          <a:bodyPr wrap="square" rtlCol="0">
            <a:spAutoFit/>
          </a:bodyPr>
          <a:lstStyle/>
          <a:p>
            <a:r>
              <a:rPr lang="en-US" sz="1400" dirty="0" smtClean="0"/>
              <a:t>Kafka</a:t>
            </a:r>
            <a:endParaRPr lang="en-US" sz="1400" dirty="0"/>
          </a:p>
        </p:txBody>
      </p:sp>
      <p:sp>
        <p:nvSpPr>
          <p:cNvPr id="97" name="Arc 96"/>
          <p:cNvSpPr/>
          <p:nvPr/>
        </p:nvSpPr>
        <p:spPr>
          <a:xfrm flipH="1" flipV="1">
            <a:off x="5223895" y="4380206"/>
            <a:ext cx="1891533" cy="1289327"/>
          </a:xfrm>
          <a:prstGeom prst="arc">
            <a:avLst>
              <a:gd name="adj1" fmla="val 13714285"/>
              <a:gd name="adj2" fmla="val 297348"/>
            </a:avLst>
          </a:prstGeom>
          <a:ln cmpd="db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p:cNvSpPr/>
          <p:nvPr/>
        </p:nvSpPr>
        <p:spPr>
          <a:xfrm flipV="1">
            <a:off x="7807343" y="4043462"/>
            <a:ext cx="3333993" cy="1530280"/>
          </a:xfrm>
          <a:prstGeom prst="arc">
            <a:avLst>
              <a:gd name="adj1" fmla="val 13302008"/>
              <a:gd name="adj2" fmla="val 1925056"/>
            </a:avLst>
          </a:prstGeom>
          <a:ln cmpd="db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99" name="TextBox 98"/>
          <p:cNvSpPr txBox="1"/>
          <p:nvPr/>
        </p:nvSpPr>
        <p:spPr>
          <a:xfrm>
            <a:off x="8988238" y="5253295"/>
            <a:ext cx="1666997" cy="307777"/>
          </a:xfrm>
          <a:prstGeom prst="rect">
            <a:avLst/>
          </a:prstGeom>
          <a:noFill/>
        </p:spPr>
        <p:txBody>
          <a:bodyPr wrap="square" rtlCol="0">
            <a:spAutoFit/>
          </a:bodyPr>
          <a:lstStyle/>
          <a:p>
            <a:r>
              <a:rPr lang="en-US" sz="1400" dirty="0" smtClean="0"/>
              <a:t>Partial Query</a:t>
            </a:r>
            <a:endParaRPr lang="en-US" sz="1400" dirty="0"/>
          </a:p>
        </p:txBody>
      </p:sp>
      <p:sp>
        <p:nvSpPr>
          <p:cNvPr id="100" name="TextBox 99"/>
          <p:cNvSpPr txBox="1"/>
          <p:nvPr/>
        </p:nvSpPr>
        <p:spPr>
          <a:xfrm>
            <a:off x="5443203" y="5353319"/>
            <a:ext cx="1666997" cy="307777"/>
          </a:xfrm>
          <a:prstGeom prst="rect">
            <a:avLst/>
          </a:prstGeom>
          <a:noFill/>
        </p:spPr>
        <p:txBody>
          <a:bodyPr wrap="square" rtlCol="0">
            <a:spAutoFit/>
          </a:bodyPr>
          <a:lstStyle/>
          <a:p>
            <a:r>
              <a:rPr lang="en-US" sz="1400" smtClean="0"/>
              <a:t>Partial </a:t>
            </a:r>
            <a:r>
              <a:rPr lang="en-US" sz="1400" dirty="0" smtClean="0"/>
              <a:t>Query</a:t>
            </a:r>
            <a:endParaRPr lang="en-US" sz="1400" dirty="0"/>
          </a:p>
        </p:txBody>
      </p:sp>
      <p:sp>
        <p:nvSpPr>
          <p:cNvPr id="101" name="Arc 100"/>
          <p:cNvSpPr/>
          <p:nvPr/>
        </p:nvSpPr>
        <p:spPr>
          <a:xfrm flipH="1">
            <a:off x="6525042" y="3298081"/>
            <a:ext cx="608106" cy="1948043"/>
          </a:xfrm>
          <a:prstGeom prst="arc">
            <a:avLst>
              <a:gd name="adj1" fmla="val 16652548"/>
              <a:gd name="adj2" fmla="val 5394700"/>
            </a:avLst>
          </a:prstGeom>
          <a:ln>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2" name="TextBox 101"/>
          <p:cNvSpPr txBox="1"/>
          <p:nvPr/>
        </p:nvSpPr>
        <p:spPr>
          <a:xfrm>
            <a:off x="6749578" y="4953254"/>
            <a:ext cx="2578874" cy="307777"/>
          </a:xfrm>
          <a:prstGeom prst="rect">
            <a:avLst/>
          </a:prstGeom>
          <a:noFill/>
        </p:spPr>
        <p:txBody>
          <a:bodyPr wrap="square" rtlCol="0">
            <a:spAutoFit/>
          </a:bodyPr>
          <a:lstStyle/>
          <a:p>
            <a:r>
              <a:rPr lang="en-US" sz="1400" dirty="0" smtClean="0"/>
              <a:t>Segment Availability</a:t>
            </a:r>
            <a:endParaRPr lang="en-US" sz="1400" dirty="0"/>
          </a:p>
        </p:txBody>
      </p:sp>
      <p:cxnSp>
        <p:nvCxnSpPr>
          <p:cNvPr id="106" name="Straight Arrow Connector 105"/>
          <p:cNvCxnSpPr/>
          <p:nvPr/>
        </p:nvCxnSpPr>
        <p:spPr>
          <a:xfrm flipV="1">
            <a:off x="3955744" y="4953254"/>
            <a:ext cx="0" cy="461109"/>
          </a:xfrm>
          <a:prstGeom prst="straightConnector1">
            <a:avLst/>
          </a:prstGeom>
          <a:ln w="38100">
            <a:solidFill>
              <a:schemeClr val="accent1">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210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6704523" y="146077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MySQL</a:t>
            </a:r>
            <a:endParaRPr lang="en-US" sz="1400"/>
          </a:p>
        </p:txBody>
      </p:sp>
      <p:sp>
        <p:nvSpPr>
          <p:cNvPr id="5" name="Can 4"/>
          <p:cNvSpPr/>
          <p:nvPr/>
        </p:nvSpPr>
        <p:spPr>
          <a:xfrm>
            <a:off x="6704523" y="274166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ZK</a:t>
            </a:r>
            <a:endParaRPr lang="en-US" sz="1400" dirty="0"/>
          </a:p>
        </p:txBody>
      </p:sp>
      <p:sp>
        <p:nvSpPr>
          <p:cNvPr id="6" name="Can 5"/>
          <p:cNvSpPr/>
          <p:nvPr/>
        </p:nvSpPr>
        <p:spPr>
          <a:xfrm>
            <a:off x="6704523" y="4022553"/>
            <a:ext cx="1039302" cy="893782"/>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DS</a:t>
            </a:r>
            <a:endParaRPr lang="en-US" sz="1400" dirty="0"/>
          </a:p>
        </p:txBody>
      </p:sp>
      <p:sp>
        <p:nvSpPr>
          <p:cNvPr id="7" name="TextBox 6"/>
          <p:cNvSpPr txBox="1"/>
          <p:nvPr/>
        </p:nvSpPr>
        <p:spPr>
          <a:xfrm>
            <a:off x="2243138" y="1899433"/>
            <a:ext cx="3057526" cy="3056292"/>
          </a:xfrm>
          <a:prstGeom prst="rect">
            <a:avLst/>
          </a:prstGeom>
          <a:noFill/>
          <a:ln>
            <a:solidFill>
              <a:schemeClr val="accent1">
                <a:shade val="50000"/>
              </a:schemeClr>
            </a:solidFill>
          </a:ln>
        </p:spPr>
        <p:txBody>
          <a:bodyPr wrap="square" rtlCol="0">
            <a:spAutoFit/>
          </a:bodyPr>
          <a:lstStyle/>
          <a:p>
            <a:endParaRPr lang="en-US"/>
          </a:p>
        </p:txBody>
      </p:sp>
      <p:sp>
        <p:nvSpPr>
          <p:cNvPr id="8" name="TextBox 7"/>
          <p:cNvSpPr txBox="1"/>
          <p:nvPr/>
        </p:nvSpPr>
        <p:spPr>
          <a:xfrm>
            <a:off x="2583657" y="2049229"/>
            <a:ext cx="2376487" cy="307777"/>
          </a:xfrm>
          <a:prstGeom prst="rect">
            <a:avLst/>
          </a:prstGeom>
          <a:noFill/>
          <a:ln>
            <a:solidFill>
              <a:schemeClr val="accent1">
                <a:shade val="50000"/>
              </a:schemeClr>
            </a:solidFill>
          </a:ln>
        </p:spPr>
        <p:txBody>
          <a:bodyPr wrap="square" rtlCol="0">
            <a:spAutoFit/>
          </a:bodyPr>
          <a:lstStyle/>
          <a:p>
            <a:pPr algn="ctr"/>
            <a:r>
              <a:rPr lang="en-US" sz="1400" dirty="0" smtClean="0"/>
              <a:t>Overlord</a:t>
            </a:r>
          </a:p>
        </p:txBody>
      </p:sp>
      <p:sp>
        <p:nvSpPr>
          <p:cNvPr id="9" name="TextBox 8"/>
          <p:cNvSpPr txBox="1"/>
          <p:nvPr/>
        </p:nvSpPr>
        <p:spPr>
          <a:xfrm>
            <a:off x="2979504" y="1562531"/>
            <a:ext cx="1603324" cy="307777"/>
          </a:xfrm>
          <a:prstGeom prst="rect">
            <a:avLst/>
          </a:prstGeom>
          <a:noFill/>
        </p:spPr>
        <p:txBody>
          <a:bodyPr wrap="none" rtlCol="0">
            <a:spAutoFit/>
          </a:bodyPr>
          <a:lstStyle/>
          <a:p>
            <a:r>
              <a:rPr lang="en-US" sz="1400" dirty="0" smtClean="0"/>
              <a:t>Indexing Service</a:t>
            </a:r>
            <a:endParaRPr lang="en-US" sz="1400" dirty="0"/>
          </a:p>
        </p:txBody>
      </p:sp>
      <p:sp>
        <p:nvSpPr>
          <p:cNvPr id="10" name="TextBox 9"/>
          <p:cNvSpPr txBox="1"/>
          <p:nvPr/>
        </p:nvSpPr>
        <p:spPr>
          <a:xfrm>
            <a:off x="2592923" y="3171103"/>
            <a:ext cx="2376487" cy="307777"/>
          </a:xfrm>
          <a:prstGeom prst="rect">
            <a:avLst/>
          </a:prstGeom>
          <a:noFill/>
          <a:ln>
            <a:solidFill>
              <a:schemeClr val="accent1">
                <a:shade val="50000"/>
              </a:schemeClr>
            </a:solidFill>
          </a:ln>
        </p:spPr>
        <p:txBody>
          <a:bodyPr wrap="square" rtlCol="0">
            <a:spAutoFit/>
          </a:bodyPr>
          <a:lstStyle/>
          <a:p>
            <a:pPr algn="ctr"/>
            <a:r>
              <a:rPr lang="en-US" sz="1400" smtClean="0"/>
              <a:t>Middle Manager</a:t>
            </a:r>
            <a:endParaRPr lang="en-US" sz="1400" dirty="0" smtClean="0"/>
          </a:p>
        </p:txBody>
      </p:sp>
      <p:sp>
        <p:nvSpPr>
          <p:cNvPr id="11" name="TextBox 10"/>
          <p:cNvSpPr txBox="1"/>
          <p:nvPr/>
        </p:nvSpPr>
        <p:spPr>
          <a:xfrm>
            <a:off x="3891339" y="4323327"/>
            <a:ext cx="888208" cy="307777"/>
          </a:xfrm>
          <a:prstGeom prst="rect">
            <a:avLst/>
          </a:prstGeom>
          <a:noFill/>
          <a:ln>
            <a:solidFill>
              <a:schemeClr val="accent1">
                <a:shade val="50000"/>
              </a:schemeClr>
            </a:solidFill>
          </a:ln>
        </p:spPr>
        <p:txBody>
          <a:bodyPr wrap="square" rtlCol="0">
            <a:spAutoFit/>
          </a:bodyPr>
          <a:lstStyle/>
          <a:p>
            <a:pPr algn="ctr"/>
            <a:r>
              <a:rPr lang="en-US" sz="1400" smtClean="0"/>
              <a:t>Peons</a:t>
            </a:r>
            <a:endParaRPr lang="en-US" sz="1400" dirty="0" smtClean="0"/>
          </a:p>
        </p:txBody>
      </p:sp>
      <p:sp>
        <p:nvSpPr>
          <p:cNvPr id="12" name="TextBox 11"/>
          <p:cNvSpPr txBox="1"/>
          <p:nvPr/>
        </p:nvSpPr>
        <p:spPr>
          <a:xfrm>
            <a:off x="2736056" y="4323327"/>
            <a:ext cx="888208" cy="307777"/>
          </a:xfrm>
          <a:prstGeom prst="rect">
            <a:avLst/>
          </a:prstGeom>
          <a:noFill/>
          <a:ln>
            <a:solidFill>
              <a:schemeClr val="accent1">
                <a:shade val="50000"/>
              </a:schemeClr>
            </a:solidFill>
          </a:ln>
        </p:spPr>
        <p:txBody>
          <a:bodyPr wrap="square" rtlCol="0">
            <a:spAutoFit/>
          </a:bodyPr>
          <a:lstStyle/>
          <a:p>
            <a:pPr algn="ctr"/>
            <a:r>
              <a:rPr lang="en-US" sz="1400" smtClean="0"/>
              <a:t>Peons</a:t>
            </a:r>
            <a:endParaRPr lang="en-US" sz="1400" dirty="0" smtClean="0"/>
          </a:p>
        </p:txBody>
      </p:sp>
      <p:cxnSp>
        <p:nvCxnSpPr>
          <p:cNvPr id="13" name="Straight Arrow Connector 12"/>
          <p:cNvCxnSpPr>
            <a:endCxn id="8" idx="2"/>
          </p:cNvCxnSpPr>
          <p:nvPr/>
        </p:nvCxnSpPr>
        <p:spPr>
          <a:xfrm>
            <a:off x="4969410" y="2201910"/>
            <a:ext cx="1735113" cy="986644"/>
          </a:xfrm>
          <a:prstGeom prst="straightConnector1">
            <a:avLst/>
          </a:prstGeom>
          <a:ln w="38100" cap="rnd">
            <a:solidFill>
              <a:schemeClr val="accent1">
                <a:shade val="90000"/>
                <a:alpha val="7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0541168">
            <a:off x="7935707" y="1352238"/>
            <a:ext cx="1368759" cy="307777"/>
          </a:xfrm>
          <a:prstGeom prst="rect">
            <a:avLst/>
          </a:prstGeom>
          <a:noFill/>
        </p:spPr>
        <p:txBody>
          <a:bodyPr wrap="square" rtlCol="0">
            <a:spAutoFit/>
          </a:bodyPr>
          <a:lstStyle/>
          <a:p>
            <a:pPr algn="ctr"/>
            <a:r>
              <a:rPr lang="en-US" sz="1400" dirty="0" smtClean="0"/>
              <a:t>Metadata</a:t>
            </a:r>
            <a:endParaRPr lang="en-US" sz="1400" dirty="0"/>
          </a:p>
        </p:txBody>
      </p:sp>
      <p:cxnSp>
        <p:nvCxnSpPr>
          <p:cNvPr id="15" name="Straight Arrow Connector 14"/>
          <p:cNvCxnSpPr/>
          <p:nvPr/>
        </p:nvCxnSpPr>
        <p:spPr>
          <a:xfrm flipH="1">
            <a:off x="4969411" y="3354292"/>
            <a:ext cx="1735112" cy="13951"/>
          </a:xfrm>
          <a:prstGeom prst="straightConnector1">
            <a:avLst/>
          </a:prstGeom>
          <a:ln w="38100" cap="rnd">
            <a:solidFill>
              <a:schemeClr val="accent1">
                <a:shade val="90000"/>
                <a:alpha val="70000"/>
              </a:schemeClr>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818200">
            <a:off x="4909152" y="2410068"/>
            <a:ext cx="1965571" cy="307777"/>
          </a:xfrm>
          <a:prstGeom prst="rect">
            <a:avLst/>
          </a:prstGeom>
          <a:noFill/>
        </p:spPr>
        <p:txBody>
          <a:bodyPr wrap="square" rtlCol="0">
            <a:spAutoFit/>
          </a:bodyPr>
          <a:lstStyle/>
          <a:p>
            <a:pPr algn="ctr"/>
            <a:r>
              <a:rPr lang="en-US" sz="1400" smtClean="0"/>
              <a:t>Task &amp; LE</a:t>
            </a:r>
            <a:endParaRPr lang="en-US" sz="1400" dirty="0"/>
          </a:p>
        </p:txBody>
      </p:sp>
      <p:cxnSp>
        <p:nvCxnSpPr>
          <p:cNvPr id="19" name="Straight Arrow Connector 18"/>
          <p:cNvCxnSpPr/>
          <p:nvPr/>
        </p:nvCxnSpPr>
        <p:spPr>
          <a:xfrm flipV="1">
            <a:off x="5300664" y="4529552"/>
            <a:ext cx="1403859" cy="10575"/>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a:spLocks/>
          </p:cNvSpPr>
          <p:nvPr/>
        </p:nvSpPr>
        <p:spPr>
          <a:xfrm>
            <a:off x="9668801" y="1114038"/>
            <a:ext cx="2007138" cy="307777"/>
          </a:xfrm>
          <a:prstGeom prst="rect">
            <a:avLst/>
          </a:prstGeom>
          <a:noFill/>
          <a:ln>
            <a:solidFill>
              <a:schemeClr val="accent1">
                <a:shade val="50000"/>
              </a:schemeClr>
            </a:solidFill>
          </a:ln>
        </p:spPr>
        <p:txBody>
          <a:bodyPr wrap="square" rtlCol="0">
            <a:spAutoFit/>
          </a:bodyPr>
          <a:lstStyle/>
          <a:p>
            <a:pPr algn="ctr"/>
            <a:r>
              <a:rPr lang="en-US" sz="1400" dirty="0" smtClean="0"/>
              <a:t>Coordinator Nodes</a:t>
            </a:r>
            <a:endParaRPr lang="en-US" sz="1400" dirty="0"/>
          </a:p>
        </p:txBody>
      </p:sp>
      <p:cxnSp>
        <p:nvCxnSpPr>
          <p:cNvPr id="21" name="Straight Arrow Connector 20"/>
          <p:cNvCxnSpPr>
            <a:endCxn id="7" idx="4"/>
          </p:cNvCxnSpPr>
          <p:nvPr/>
        </p:nvCxnSpPr>
        <p:spPr>
          <a:xfrm flipH="1">
            <a:off x="7743825" y="1267927"/>
            <a:ext cx="1924976" cy="639737"/>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21055016">
            <a:off x="5105231" y="1783320"/>
            <a:ext cx="1368759" cy="307777"/>
          </a:xfrm>
          <a:prstGeom prst="rect">
            <a:avLst/>
          </a:prstGeom>
          <a:noFill/>
        </p:spPr>
        <p:txBody>
          <a:bodyPr wrap="square" rtlCol="0">
            <a:spAutoFit/>
          </a:bodyPr>
          <a:lstStyle/>
          <a:p>
            <a:pPr algn="ctr"/>
            <a:r>
              <a:rPr lang="en-US" sz="1400" dirty="0" smtClean="0"/>
              <a:t>Metadata</a:t>
            </a:r>
            <a:endParaRPr lang="en-US" sz="1400" dirty="0"/>
          </a:p>
        </p:txBody>
      </p:sp>
      <p:sp>
        <p:nvSpPr>
          <p:cNvPr id="24" name="TextBox 23"/>
          <p:cNvSpPr txBox="1"/>
          <p:nvPr/>
        </p:nvSpPr>
        <p:spPr>
          <a:xfrm>
            <a:off x="5359885" y="3079887"/>
            <a:ext cx="804350" cy="307777"/>
          </a:xfrm>
          <a:prstGeom prst="rect">
            <a:avLst/>
          </a:prstGeom>
          <a:noFill/>
        </p:spPr>
        <p:txBody>
          <a:bodyPr wrap="square" rtlCol="0">
            <a:spAutoFit/>
          </a:bodyPr>
          <a:lstStyle/>
          <a:p>
            <a:pPr algn="ctr"/>
            <a:r>
              <a:rPr lang="en-US" sz="1400" smtClean="0"/>
              <a:t>Tasks</a:t>
            </a:r>
            <a:endParaRPr lang="en-US" sz="1400"/>
          </a:p>
        </p:txBody>
      </p:sp>
      <p:sp>
        <p:nvSpPr>
          <p:cNvPr id="26" name="TextBox 25"/>
          <p:cNvSpPr txBox="1">
            <a:spLocks/>
          </p:cNvSpPr>
          <p:nvPr/>
        </p:nvSpPr>
        <p:spPr>
          <a:xfrm>
            <a:off x="9687965" y="3510322"/>
            <a:ext cx="2008800" cy="523220"/>
          </a:xfrm>
          <a:prstGeom prst="rect">
            <a:avLst/>
          </a:prstGeom>
          <a:noFill/>
          <a:ln>
            <a:solidFill>
              <a:schemeClr val="accent1">
                <a:shade val="50000"/>
              </a:schemeClr>
            </a:solidFill>
          </a:ln>
        </p:spPr>
        <p:txBody>
          <a:bodyPr wrap="square" rtlCol="0">
            <a:spAutoFit/>
          </a:bodyPr>
          <a:lstStyle/>
          <a:p>
            <a:pPr algn="ctr"/>
            <a:r>
              <a:rPr lang="en-US" sz="1400" dirty="0" smtClean="0"/>
              <a:t>Historical </a:t>
            </a:r>
          </a:p>
          <a:p>
            <a:pPr algn="ctr"/>
            <a:r>
              <a:rPr lang="en-US" sz="1400" dirty="0" smtClean="0"/>
              <a:t>Nodes</a:t>
            </a:r>
            <a:endParaRPr lang="en-US" sz="1400" dirty="0"/>
          </a:p>
        </p:txBody>
      </p:sp>
      <p:cxnSp>
        <p:nvCxnSpPr>
          <p:cNvPr id="27" name="Straight Arrow Connector 26"/>
          <p:cNvCxnSpPr>
            <a:endCxn id="8" idx="4"/>
          </p:cNvCxnSpPr>
          <p:nvPr/>
        </p:nvCxnSpPr>
        <p:spPr>
          <a:xfrm flipH="1">
            <a:off x="7743825" y="1267927"/>
            <a:ext cx="1924976" cy="1920627"/>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8910483">
            <a:off x="7648966" y="2022511"/>
            <a:ext cx="2011905" cy="523220"/>
          </a:xfrm>
          <a:prstGeom prst="rect">
            <a:avLst/>
          </a:prstGeom>
          <a:noFill/>
        </p:spPr>
        <p:txBody>
          <a:bodyPr wrap="square" rtlCol="0">
            <a:spAutoFit/>
          </a:bodyPr>
          <a:lstStyle/>
          <a:p>
            <a:pPr algn="ctr"/>
            <a:r>
              <a:rPr lang="en-US" sz="1400" dirty="0" smtClean="0"/>
              <a:t>LE &amp; Segments</a:t>
            </a:r>
          </a:p>
          <a:p>
            <a:pPr algn="ctr"/>
            <a:r>
              <a:rPr lang="en-US" sz="1400" dirty="0" smtClean="0"/>
              <a:t> Drop and Load</a:t>
            </a:r>
            <a:endParaRPr lang="en-US" sz="1400" dirty="0"/>
          </a:p>
        </p:txBody>
      </p:sp>
      <p:cxnSp>
        <p:nvCxnSpPr>
          <p:cNvPr id="29" name="Straight Arrow Connector 28"/>
          <p:cNvCxnSpPr>
            <a:endCxn id="8" idx="4"/>
          </p:cNvCxnSpPr>
          <p:nvPr/>
        </p:nvCxnSpPr>
        <p:spPr>
          <a:xfrm flipH="1" flipV="1">
            <a:off x="7743825" y="3188554"/>
            <a:ext cx="1944140" cy="583378"/>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4"/>
          </p:cNvCxnSpPr>
          <p:nvPr/>
        </p:nvCxnSpPr>
        <p:spPr>
          <a:xfrm flipH="1">
            <a:off x="7743825" y="3768171"/>
            <a:ext cx="2007230" cy="701273"/>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466314">
            <a:off x="7633390" y="4082001"/>
            <a:ext cx="2298246" cy="307777"/>
          </a:xfrm>
          <a:prstGeom prst="rect">
            <a:avLst/>
          </a:prstGeom>
          <a:noFill/>
        </p:spPr>
        <p:txBody>
          <a:bodyPr wrap="square" rtlCol="0">
            <a:spAutoFit/>
          </a:bodyPr>
          <a:lstStyle/>
          <a:p>
            <a:pPr algn="ctr"/>
            <a:r>
              <a:rPr lang="en-US" sz="1400" dirty="0" smtClean="0"/>
              <a:t>Segment Loading</a:t>
            </a:r>
            <a:endParaRPr lang="en-US" sz="1400" dirty="0"/>
          </a:p>
        </p:txBody>
      </p:sp>
      <p:sp>
        <p:nvSpPr>
          <p:cNvPr id="33" name="TextBox 32"/>
          <p:cNvSpPr txBox="1">
            <a:spLocks/>
          </p:cNvSpPr>
          <p:nvPr/>
        </p:nvSpPr>
        <p:spPr>
          <a:xfrm>
            <a:off x="6707095" y="5246124"/>
            <a:ext cx="2008800" cy="307777"/>
          </a:xfrm>
          <a:prstGeom prst="rect">
            <a:avLst/>
          </a:prstGeom>
          <a:noFill/>
          <a:ln>
            <a:solidFill>
              <a:schemeClr val="accent1">
                <a:shade val="50000"/>
              </a:schemeClr>
            </a:solidFill>
          </a:ln>
        </p:spPr>
        <p:txBody>
          <a:bodyPr wrap="square" rtlCol="0">
            <a:spAutoFit/>
          </a:bodyPr>
          <a:lstStyle/>
          <a:p>
            <a:pPr algn="ctr"/>
            <a:r>
              <a:rPr lang="en-US" sz="1400" dirty="0" smtClean="0"/>
              <a:t>Broker Nodes</a:t>
            </a:r>
          </a:p>
        </p:txBody>
      </p:sp>
      <p:sp>
        <p:nvSpPr>
          <p:cNvPr id="34" name="TextBox 33"/>
          <p:cNvSpPr txBox="1">
            <a:spLocks/>
          </p:cNvSpPr>
          <p:nvPr/>
        </p:nvSpPr>
        <p:spPr>
          <a:xfrm>
            <a:off x="2988719" y="6073506"/>
            <a:ext cx="2008800" cy="307777"/>
          </a:xfrm>
          <a:prstGeom prst="rect">
            <a:avLst/>
          </a:prstGeom>
          <a:noFill/>
          <a:ln>
            <a:solidFill>
              <a:schemeClr val="accent1">
                <a:shade val="50000"/>
              </a:schemeClr>
            </a:solidFill>
          </a:ln>
        </p:spPr>
        <p:txBody>
          <a:bodyPr wrap="square" rtlCol="0">
            <a:spAutoFit/>
          </a:bodyPr>
          <a:lstStyle/>
          <a:p>
            <a:pPr algn="ctr"/>
            <a:r>
              <a:rPr lang="en-US" sz="1400" dirty="0" smtClean="0"/>
              <a:t>Tranquility</a:t>
            </a:r>
          </a:p>
        </p:txBody>
      </p:sp>
      <p:sp>
        <p:nvSpPr>
          <p:cNvPr id="35" name="Arc 34"/>
          <p:cNvSpPr/>
          <p:nvPr/>
        </p:nvSpPr>
        <p:spPr>
          <a:xfrm flipH="1" flipV="1">
            <a:off x="5223895" y="4380206"/>
            <a:ext cx="1891533" cy="1289327"/>
          </a:xfrm>
          <a:prstGeom prst="arc">
            <a:avLst>
              <a:gd name="adj1" fmla="val 13714285"/>
              <a:gd name="adj2" fmla="val 297348"/>
            </a:avLst>
          </a:prstGeom>
          <a:ln cmpd="db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p:cNvSpPr/>
          <p:nvPr/>
        </p:nvSpPr>
        <p:spPr>
          <a:xfrm flipV="1">
            <a:off x="7807343" y="4043462"/>
            <a:ext cx="3333993" cy="1530280"/>
          </a:xfrm>
          <a:prstGeom prst="arc">
            <a:avLst>
              <a:gd name="adj1" fmla="val 13302008"/>
              <a:gd name="adj2" fmla="val 1925056"/>
            </a:avLst>
          </a:prstGeom>
          <a:ln cmpd="db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7" name="TextBox 36"/>
          <p:cNvSpPr txBox="1"/>
          <p:nvPr/>
        </p:nvSpPr>
        <p:spPr>
          <a:xfrm>
            <a:off x="8988238" y="5253295"/>
            <a:ext cx="1666997" cy="307777"/>
          </a:xfrm>
          <a:prstGeom prst="rect">
            <a:avLst/>
          </a:prstGeom>
          <a:noFill/>
        </p:spPr>
        <p:txBody>
          <a:bodyPr wrap="square" rtlCol="0">
            <a:spAutoFit/>
          </a:bodyPr>
          <a:lstStyle/>
          <a:p>
            <a:r>
              <a:rPr lang="en-US" sz="1400" dirty="0" smtClean="0"/>
              <a:t>Partial Query</a:t>
            </a:r>
            <a:endParaRPr lang="en-US" sz="1400" dirty="0"/>
          </a:p>
        </p:txBody>
      </p:sp>
      <p:sp>
        <p:nvSpPr>
          <p:cNvPr id="38" name="TextBox 37"/>
          <p:cNvSpPr txBox="1"/>
          <p:nvPr/>
        </p:nvSpPr>
        <p:spPr>
          <a:xfrm>
            <a:off x="5443203" y="5353319"/>
            <a:ext cx="1666997" cy="307777"/>
          </a:xfrm>
          <a:prstGeom prst="rect">
            <a:avLst/>
          </a:prstGeom>
          <a:noFill/>
        </p:spPr>
        <p:txBody>
          <a:bodyPr wrap="square" rtlCol="0">
            <a:spAutoFit/>
          </a:bodyPr>
          <a:lstStyle/>
          <a:p>
            <a:r>
              <a:rPr lang="en-US" sz="1400" dirty="0" smtClean="0"/>
              <a:t>Partial Query</a:t>
            </a:r>
            <a:endParaRPr lang="en-US" sz="1400" dirty="0"/>
          </a:p>
        </p:txBody>
      </p:sp>
      <p:sp>
        <p:nvSpPr>
          <p:cNvPr id="39" name="Arc 38"/>
          <p:cNvSpPr/>
          <p:nvPr/>
        </p:nvSpPr>
        <p:spPr>
          <a:xfrm flipH="1">
            <a:off x="6525042" y="3298081"/>
            <a:ext cx="608106" cy="1948043"/>
          </a:xfrm>
          <a:prstGeom prst="arc">
            <a:avLst>
              <a:gd name="adj1" fmla="val 16652548"/>
              <a:gd name="adj2" fmla="val 5394700"/>
            </a:avLst>
          </a:prstGeom>
          <a:ln>
            <a:prstDash val="sysDot"/>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40" name="TextBox 39"/>
          <p:cNvSpPr txBox="1"/>
          <p:nvPr/>
        </p:nvSpPr>
        <p:spPr>
          <a:xfrm>
            <a:off x="6749578" y="4953254"/>
            <a:ext cx="2578874" cy="307777"/>
          </a:xfrm>
          <a:prstGeom prst="rect">
            <a:avLst/>
          </a:prstGeom>
          <a:noFill/>
        </p:spPr>
        <p:txBody>
          <a:bodyPr wrap="square" rtlCol="0">
            <a:spAutoFit/>
          </a:bodyPr>
          <a:lstStyle/>
          <a:p>
            <a:r>
              <a:rPr lang="en-US" sz="1400" dirty="0" smtClean="0"/>
              <a:t>Segment Availability</a:t>
            </a:r>
            <a:endParaRPr lang="en-US" sz="1400" dirty="0"/>
          </a:p>
        </p:txBody>
      </p:sp>
      <p:cxnSp>
        <p:nvCxnSpPr>
          <p:cNvPr id="42" name="Straight Arrow Connector 41"/>
          <p:cNvCxnSpPr>
            <a:endCxn id="7" idx="2"/>
          </p:cNvCxnSpPr>
          <p:nvPr/>
        </p:nvCxnSpPr>
        <p:spPr>
          <a:xfrm flipH="1" flipV="1">
            <a:off x="3771901" y="4955725"/>
            <a:ext cx="9265" cy="1117781"/>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1" idx="0"/>
          </p:cNvCxnSpPr>
          <p:nvPr/>
        </p:nvCxnSpPr>
        <p:spPr>
          <a:xfrm>
            <a:off x="3793526" y="3508006"/>
            <a:ext cx="541917" cy="815321"/>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2" idx="0"/>
          </p:cNvCxnSpPr>
          <p:nvPr/>
        </p:nvCxnSpPr>
        <p:spPr>
          <a:xfrm flipH="1">
            <a:off x="3180160" y="3493443"/>
            <a:ext cx="549849" cy="829884"/>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 idx="2"/>
          </p:cNvCxnSpPr>
          <p:nvPr/>
        </p:nvCxnSpPr>
        <p:spPr>
          <a:xfrm flipV="1">
            <a:off x="4976175" y="1907664"/>
            <a:ext cx="1728348" cy="276111"/>
          </a:xfrm>
          <a:prstGeom prst="straightConnector1">
            <a:avLst/>
          </a:prstGeom>
          <a:ln w="38100" cap="rnd">
            <a:gradFill flip="none" rotWithShape="1">
              <a:gsLst>
                <a:gs pos="0">
                  <a:schemeClr val="accent1">
                    <a:lumMod val="5000"/>
                    <a:lumOff val="95000"/>
                  </a:schemeClr>
                </a:gs>
                <a:gs pos="80000">
                  <a:schemeClr val="accent1">
                    <a:lumMod val="45000"/>
                    <a:lumOff val="55000"/>
                  </a:schemeClr>
                </a:gs>
                <a:gs pos="91000">
                  <a:schemeClr val="accent1">
                    <a:lumMod val="45000"/>
                    <a:lumOff val="55000"/>
                  </a:schemeClr>
                </a:gs>
                <a:gs pos="100000">
                  <a:schemeClr val="accent1">
                    <a:lumMod val="30000"/>
                    <a:lumOff val="70000"/>
                  </a:schemeClr>
                </a:gs>
              </a:gsLst>
              <a:path path="circle">
                <a:fillToRect l="100000" t="100000"/>
              </a:path>
              <a:tileRect r="-100000" b="-100000"/>
            </a:gra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56" name="Snip and Round Single Corner Rectangle 55"/>
          <p:cNvSpPr/>
          <p:nvPr/>
        </p:nvSpPr>
        <p:spPr>
          <a:xfrm>
            <a:off x="7099226" y="4380206"/>
            <a:ext cx="400585" cy="37784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10</a:t>
            </a:r>
          </a:p>
          <a:p>
            <a:pPr algn="ctr"/>
            <a:r>
              <a:rPr lang="en-US" sz="800" dirty="0"/>
              <a:t>0</a:t>
            </a:r>
            <a:r>
              <a:rPr lang="en-US" sz="800" dirty="0" smtClean="0"/>
              <a:t>1</a:t>
            </a:r>
            <a:endParaRPr lang="en-US" sz="800" dirty="0"/>
          </a:p>
        </p:txBody>
      </p:sp>
      <p:sp>
        <p:nvSpPr>
          <p:cNvPr id="57" name="TextBox 56"/>
          <p:cNvSpPr txBox="1"/>
          <p:nvPr/>
        </p:nvSpPr>
        <p:spPr>
          <a:xfrm>
            <a:off x="5238121" y="4267942"/>
            <a:ext cx="1368759" cy="523220"/>
          </a:xfrm>
          <a:prstGeom prst="rect">
            <a:avLst/>
          </a:prstGeom>
          <a:noFill/>
        </p:spPr>
        <p:txBody>
          <a:bodyPr wrap="square" rtlCol="0">
            <a:spAutoFit/>
          </a:bodyPr>
          <a:lstStyle/>
          <a:p>
            <a:pPr algn="ctr"/>
            <a:r>
              <a:rPr lang="en-US" sz="1400" dirty="0" smtClean="0"/>
              <a:t>Segment Handoff</a:t>
            </a:r>
            <a:endParaRPr lang="en-US" sz="1400" dirty="0"/>
          </a:p>
        </p:txBody>
      </p:sp>
      <p:sp>
        <p:nvSpPr>
          <p:cNvPr id="58" name="Snip and Round Single Corner Rectangle 57"/>
          <p:cNvSpPr/>
          <p:nvPr/>
        </p:nvSpPr>
        <p:spPr>
          <a:xfrm>
            <a:off x="11090246" y="3802877"/>
            <a:ext cx="400585" cy="37784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10</a:t>
            </a:r>
          </a:p>
          <a:p>
            <a:pPr algn="ctr"/>
            <a:r>
              <a:rPr lang="en-US" sz="800" dirty="0" smtClean="0"/>
              <a:t>01</a:t>
            </a:r>
            <a:endParaRPr lang="en-US" sz="800" dirty="0"/>
          </a:p>
        </p:txBody>
      </p:sp>
      <p:sp>
        <p:nvSpPr>
          <p:cNvPr id="61" name="Snip and Round Single Corner Rectangle 60"/>
          <p:cNvSpPr/>
          <p:nvPr/>
        </p:nvSpPr>
        <p:spPr>
          <a:xfrm>
            <a:off x="11067891" y="3833633"/>
            <a:ext cx="400585" cy="37784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nip and Round Single Corner Rectangle 61"/>
          <p:cNvSpPr/>
          <p:nvPr/>
        </p:nvSpPr>
        <p:spPr>
          <a:xfrm>
            <a:off x="7092073" y="3835091"/>
            <a:ext cx="400585" cy="37784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rot="940492">
            <a:off x="7784593" y="3206519"/>
            <a:ext cx="2011905" cy="523220"/>
          </a:xfrm>
          <a:prstGeom prst="rect">
            <a:avLst/>
          </a:prstGeom>
          <a:noFill/>
        </p:spPr>
        <p:txBody>
          <a:bodyPr wrap="square" rtlCol="0">
            <a:spAutoFit/>
          </a:bodyPr>
          <a:lstStyle/>
          <a:p>
            <a:pPr algn="ctr"/>
            <a:r>
              <a:rPr lang="en-US" sz="1400" dirty="0" smtClean="0"/>
              <a:t>Segments</a:t>
            </a:r>
          </a:p>
          <a:p>
            <a:pPr algn="ctr"/>
            <a:r>
              <a:rPr lang="en-US" sz="1400" dirty="0" smtClean="0"/>
              <a:t> Drop and Load</a:t>
            </a:r>
            <a:endParaRPr lang="en-US" sz="1400" dirty="0"/>
          </a:p>
        </p:txBody>
      </p:sp>
      <p:sp>
        <p:nvSpPr>
          <p:cNvPr id="64" name="Title 1"/>
          <p:cNvSpPr>
            <a:spLocks noGrp="1"/>
          </p:cNvSpPr>
          <p:nvPr>
            <p:ph type="title"/>
          </p:nvPr>
        </p:nvSpPr>
        <p:spPr>
          <a:xfrm>
            <a:off x="2592923" y="618543"/>
            <a:ext cx="8911687" cy="1280890"/>
          </a:xfrm>
        </p:spPr>
        <p:txBody>
          <a:bodyPr/>
          <a:lstStyle/>
          <a:p>
            <a:r>
              <a:rPr lang="en-US" dirty="0" smtClean="0"/>
              <a:t>Overview </a:t>
            </a:r>
            <a:r>
              <a:rPr lang="mr-IN" dirty="0" smtClean="0"/>
              <a:t>–</a:t>
            </a:r>
            <a:r>
              <a:rPr lang="en-US" dirty="0" smtClean="0"/>
              <a:t> Druid </a:t>
            </a:r>
            <a:endParaRPr lang="en-US" dirty="0"/>
          </a:p>
        </p:txBody>
      </p:sp>
    </p:spTree>
    <p:extLst>
      <p:ext uri="{BB962C8B-B14F-4D97-AF65-F5344CB8AC3E}">
        <p14:creationId xmlns:p14="http://schemas.microsoft.com/office/powerpoint/2010/main" val="172307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1000"/>
                                        <p:tgtEl>
                                          <p:spTgt spid="42"/>
                                        </p:tgtEl>
                                      </p:cBhvr>
                                    </p:animEffect>
                                  </p:childTnLst>
                                  <p:subTnLst>
                                    <p:set>
                                      <p:cBhvr override="childStyle">
                                        <p:cTn dur="1" fill="hold" display="0" masterRel="sameClick" afterEffect="1">
                                          <p:stCondLst>
                                            <p:cond evt="end" delay="0">
                                              <p:tn val="5"/>
                                            </p:cond>
                                          </p:stCondLst>
                                        </p:cTn>
                                        <p:tgtEl>
                                          <p:spTgt spid="42"/>
                                        </p:tgtEl>
                                        <p:attrNameLst>
                                          <p:attrName>style.visibility</p:attrName>
                                        </p:attrNameLst>
                                      </p:cBhvr>
                                      <p:to>
                                        <p:strVal val="hidden"/>
                                      </p:to>
                                    </p:set>
                                  </p:subTnLst>
                                </p:cTn>
                              </p:par>
                              <p:par>
                                <p:cTn id="8" presetID="22" presetClass="entr" presetSubtype="1" repeatCount="indefinite"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subTnLst>
                                    <p:set>
                                      <p:cBhvr override="childStyle">
                                        <p:cTn dur="1" fill="hold" display="0" masterRel="sameClick" afterEffect="1">
                                          <p:stCondLst>
                                            <p:cond evt="end" delay="0">
                                              <p:tn val="8"/>
                                            </p:cond>
                                          </p:stCondLst>
                                        </p:cTn>
                                        <p:tgtEl>
                                          <p:spTgt spid="47"/>
                                        </p:tgtEl>
                                        <p:attrNameLst>
                                          <p:attrName>style.visibility</p:attrName>
                                        </p:attrNameLst>
                                      </p:cBhvr>
                                      <p:to>
                                        <p:strVal val="hidden"/>
                                      </p:to>
                                    </p:set>
                                  </p:subTnLst>
                                </p:cTn>
                              </p:par>
                              <p:par>
                                <p:cTn id="11" presetID="22" presetClass="entr" presetSubtype="1" repeatCount="indefinite"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1000"/>
                                        <p:tgtEl>
                                          <p:spTgt spid="50"/>
                                        </p:tgtEl>
                                      </p:cBhvr>
                                    </p:animEffect>
                                  </p:childTnLst>
                                  <p:subTnLst>
                                    <p:set>
                                      <p:cBhvr override="childStyle">
                                        <p:cTn dur="1" fill="hold" display="0" masterRel="sameClick" afterEffect="1">
                                          <p:stCondLst>
                                            <p:cond evt="end" delay="0">
                                              <p:tn val="11"/>
                                            </p:cond>
                                          </p:stCondLst>
                                        </p:cTn>
                                        <p:tgtEl>
                                          <p:spTgt spid="50"/>
                                        </p:tgtEl>
                                        <p:attrNameLst>
                                          <p:attrName>style.visibility</p:attrName>
                                        </p:attrNameLst>
                                      </p:cBhvr>
                                      <p:to>
                                        <p:strVal val="hidden"/>
                                      </p:to>
                                    </p:set>
                                  </p:subTnLst>
                                </p:cTn>
                              </p:par>
                              <p:par>
                                <p:cTn id="14" presetID="22" presetClass="entr" presetSubtype="8" repeatCount="indefinite"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1000"/>
                                        <p:tgtEl>
                                          <p:spTgt spid="54"/>
                                        </p:tgtEl>
                                      </p:cBhvr>
                                    </p:animEffect>
                                  </p:childTnLst>
                                  <p:subTnLst>
                                    <p:set>
                                      <p:cBhvr override="childStyle">
                                        <p:cTn dur="1" fill="hold" display="0" masterRel="sameClick" afterEffect="1">
                                          <p:stCondLst>
                                            <p:cond evt="end" delay="0">
                                              <p:tn val="14"/>
                                            </p:cond>
                                          </p:stCondLst>
                                        </p:cTn>
                                        <p:tgtEl>
                                          <p:spTgt spid="54"/>
                                        </p:tgtEl>
                                        <p:attrNameLst>
                                          <p:attrName>style.visibility</p:attrName>
                                        </p:attrNameLst>
                                      </p:cBhvr>
                                      <p:to>
                                        <p:strVal val="hidden"/>
                                      </p:to>
                                    </p:set>
                                  </p:subTnLst>
                                </p:cTn>
                              </p:par>
                              <p:par>
                                <p:cTn id="17" presetID="22" presetClass="entr" presetSubtype="2" repeatCount="indefinite"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1000"/>
                                        <p:tgtEl>
                                          <p:spTgt spid="21"/>
                                        </p:tgtEl>
                                      </p:cBhvr>
                                    </p:animEffect>
                                  </p:childTnLst>
                                  <p:subTnLst>
                                    <p:set>
                                      <p:cBhvr override="childStyle">
                                        <p:cTn dur="1" fill="hold" display="0" masterRel="sameClick" afterEffect="1">
                                          <p:stCondLst>
                                            <p:cond evt="end" delay="0">
                                              <p:tn val="17"/>
                                            </p:cond>
                                          </p:stCondLst>
                                        </p:cTn>
                                        <p:tgtEl>
                                          <p:spTgt spid="21"/>
                                        </p:tgtEl>
                                        <p:attrNameLst>
                                          <p:attrName>style.visibility</p:attrName>
                                        </p:attrNameLst>
                                      </p:cBhvr>
                                      <p:to>
                                        <p:strVal val="hidden"/>
                                      </p:to>
                                    </p:set>
                                  </p:subTnLst>
                                </p:cTn>
                              </p:par>
                              <p:par>
                                <p:cTn id="20" presetID="22" presetClass="entr" presetSubtype="8" repeatCount="indefinite"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8" repeatCount="indefinite"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1000"/>
                                        <p:tgtEl>
                                          <p:spTgt spid="13"/>
                                        </p:tgtEl>
                                      </p:cBhvr>
                                    </p:animEffect>
                                  </p:childTnLst>
                                </p:cTn>
                              </p:par>
                              <p:par>
                                <p:cTn id="26" presetID="22" presetClass="entr" presetSubtype="2" repeatCount="indefinite"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1000"/>
                                        <p:tgtEl>
                                          <p:spTgt spid="27"/>
                                        </p:tgtEl>
                                      </p:cBhvr>
                                    </p:animEffect>
                                  </p:childTnLst>
                                </p:cTn>
                              </p:par>
                              <p:par>
                                <p:cTn id="29" presetID="22" presetClass="entr" presetSubtype="2" repeatCount="indefinite"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1000"/>
                                        <p:tgtEl>
                                          <p:spTgt spid="15"/>
                                        </p:tgtEl>
                                      </p:cBhvr>
                                    </p:animEffect>
                                  </p:childTnLst>
                                </p:cTn>
                              </p:par>
                              <p:par>
                                <p:cTn id="32" presetID="22" presetClass="entr" presetSubtype="2" repeatCount="indefinite"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1000"/>
                                        <p:tgtEl>
                                          <p:spTgt spid="31"/>
                                        </p:tgtEl>
                                      </p:cBhvr>
                                    </p:animEffect>
                                  </p:childTnLst>
                                </p:cTn>
                              </p:par>
                              <p:par>
                                <p:cTn id="35" presetID="22" presetClass="entr" presetSubtype="4" repeatCount="indefinite"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1000"/>
                                        <p:tgtEl>
                                          <p:spTgt spid="29"/>
                                        </p:tgtEl>
                                      </p:cBhvr>
                                    </p:animEffect>
                                  </p:childTnLst>
                                </p:cTn>
                              </p:par>
                              <p:par>
                                <p:cTn id="38" presetID="37" presetClass="path" presetSubtype="0" repeatCount="indefinite" accel="50000" decel="50000" fill="hold" grpId="0" nodeType="withEffect">
                                  <p:stCondLst>
                                    <p:cond delay="0"/>
                                  </p:stCondLst>
                                  <p:childTnLst>
                                    <p:animMotion origin="layout" path="M -0.00091 -0.08402 L 0.08698 0.01829 C 0.10534 0.04121 0.13281 0.05394 0.16172 0.05394 C 0.19453 0.05394 0.22083 0.04121 0.23919 0.01829 L 0.32734 -0.08402 " pathEditMode="relative" rAng="0" ptsTypes="AAAAA">
                                      <p:cBhvr>
                                        <p:cTn id="39" dur="2000" fill="hold"/>
                                        <p:tgtEl>
                                          <p:spTgt spid="56"/>
                                        </p:tgtEl>
                                        <p:attrNameLst>
                                          <p:attrName>ppt_x</p:attrName>
                                          <p:attrName>ppt_y</p:attrName>
                                        </p:attrNameLst>
                                      </p:cBhvr>
                                      <p:rCtr x="16406" y="6898"/>
                                    </p:animMotion>
                                  </p:childTnLst>
                                </p:cTn>
                              </p:par>
                            </p:childTnLst>
                          </p:cTn>
                        </p:par>
                        <p:par>
                          <p:cTn id="40" fill="hold">
                            <p:stCondLst>
                              <p:cond delay="2000"/>
                            </p:stCondLst>
                            <p:childTnLst>
                              <p:par>
                                <p:cTn id="41" presetID="37" presetClass="path" presetSubtype="0" repeatCount="indefinite" accel="50000" decel="50000" fill="hold" grpId="0" nodeType="afterEffect">
                                  <p:stCondLst>
                                    <p:cond delay="1950"/>
                                  </p:stCondLst>
                                  <p:childTnLst>
                                    <p:animMotion origin="layout" path="M -1.66667E-6 4.07407E-6 L 0.08724 -0.125 C 0.1056 -0.15301 0.13281 -0.16829 0.16159 -0.16829 C 0.19414 -0.16829 0.22031 -0.15301 0.23867 -0.125 L 0.32617 4.07407E-6 " pathEditMode="relative" rAng="0" ptsTypes="AAAAA">
                                      <p:cBhvr>
                                        <p:cTn id="42" dur="2000" fill="hold"/>
                                        <p:tgtEl>
                                          <p:spTgt spid="58"/>
                                        </p:tgtEl>
                                        <p:attrNameLst>
                                          <p:attrName>ppt_x</p:attrName>
                                          <p:attrName>ppt_y</p:attrName>
                                        </p:attrNameLst>
                                      </p:cBhvr>
                                      <p:rCtr x="16302" y="-8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Druid?</a:t>
            </a:r>
            <a:endParaRPr lang="en-US" dirty="0"/>
          </a:p>
        </p:txBody>
      </p:sp>
      <p:sp>
        <p:nvSpPr>
          <p:cNvPr id="3" name="Content Placeholder 2"/>
          <p:cNvSpPr>
            <a:spLocks noGrp="1"/>
          </p:cNvSpPr>
          <p:nvPr>
            <p:ph idx="1"/>
          </p:nvPr>
        </p:nvSpPr>
        <p:spPr/>
        <p:txBody>
          <a:bodyPr/>
          <a:lstStyle/>
          <a:p>
            <a:r>
              <a:rPr lang="en-US" dirty="0" smtClean="0"/>
              <a:t>It’s an open-source </a:t>
            </a:r>
            <a:r>
              <a:rPr lang="en-US" dirty="0"/>
              <a:t>analytics data store designed for business </a:t>
            </a:r>
            <a:r>
              <a:rPr lang="en-US" dirty="0" smtClean="0"/>
              <a:t>intelligence </a:t>
            </a:r>
            <a:r>
              <a:rPr lang="en-US" dirty="0"/>
              <a:t>queries on event </a:t>
            </a:r>
            <a:r>
              <a:rPr lang="en-US" dirty="0" smtClean="0"/>
              <a:t>data.</a:t>
            </a:r>
          </a:p>
          <a:p>
            <a:r>
              <a:rPr lang="en-US" dirty="0"/>
              <a:t>Druid is partially inspired by existing analytic data stores such as Google's </a:t>
            </a:r>
            <a:r>
              <a:rPr lang="en-US" dirty="0">
                <a:hlinkClick r:id="rId3"/>
              </a:rPr>
              <a:t>BigQuery/Dremel</a:t>
            </a:r>
            <a:r>
              <a:rPr lang="en-US" dirty="0"/>
              <a:t>, Google's </a:t>
            </a:r>
            <a:r>
              <a:rPr lang="en-US" dirty="0">
                <a:hlinkClick r:id="rId4"/>
              </a:rPr>
              <a:t>PowerDrill</a:t>
            </a:r>
            <a:r>
              <a:rPr lang="en-US" dirty="0"/>
              <a:t>, and search infrastructure. </a:t>
            </a:r>
            <a:endParaRPr lang="en-US" dirty="0" smtClean="0"/>
          </a:p>
          <a:p>
            <a:r>
              <a:rPr lang="en-US" dirty="0" smtClean="0"/>
              <a:t>Druid indexes </a:t>
            </a:r>
            <a:r>
              <a:rPr lang="en-US" dirty="0"/>
              <a:t>data to create mostly immutable </a:t>
            </a:r>
            <a:r>
              <a:rPr lang="en-US" dirty="0" smtClean="0"/>
              <a:t>views, advanced indexing structure.</a:t>
            </a:r>
          </a:p>
          <a:p>
            <a:r>
              <a:rPr lang="en-US" dirty="0"/>
              <a:t>D</a:t>
            </a:r>
            <a:r>
              <a:rPr lang="en-US" dirty="0" smtClean="0"/>
              <a:t>istributed</a:t>
            </a:r>
            <a:r>
              <a:rPr lang="en-US" dirty="0"/>
              <a:t>, shared-nothing </a:t>
            </a:r>
            <a:r>
              <a:rPr lang="en-US" dirty="0" smtClean="0"/>
              <a:t>architecture.</a:t>
            </a:r>
          </a:p>
          <a:p>
            <a:endParaRPr lang="en-US" dirty="0"/>
          </a:p>
          <a:p>
            <a:endParaRPr lang="en-US" dirty="0" smtClean="0"/>
          </a:p>
        </p:txBody>
      </p:sp>
    </p:spTree>
    <p:extLst>
      <p:ext uri="{BB962C8B-B14F-4D97-AF65-F5344CB8AC3E}">
        <p14:creationId xmlns:p14="http://schemas.microsoft.com/office/powerpoint/2010/main" val="3491108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3" y="607526"/>
            <a:ext cx="8911687" cy="1280890"/>
          </a:xfrm>
        </p:spPr>
        <p:txBody>
          <a:bodyPr/>
          <a:lstStyle/>
          <a:p>
            <a:r>
              <a:rPr lang="en-US" dirty="0" smtClean="0"/>
              <a:t>Overview </a:t>
            </a:r>
            <a:r>
              <a:rPr lang="mr-IN" dirty="0" smtClean="0"/>
              <a:t>–</a:t>
            </a:r>
            <a:r>
              <a:rPr lang="en-US" dirty="0"/>
              <a:t> </a:t>
            </a:r>
            <a:r>
              <a:rPr lang="en-US" dirty="0" smtClean="0"/>
              <a:t>VTAP</a:t>
            </a:r>
            <a:endParaRPr lang="en-US" dirty="0"/>
          </a:p>
        </p:txBody>
      </p:sp>
      <p:sp>
        <p:nvSpPr>
          <p:cNvPr id="196" name="Can 195"/>
          <p:cNvSpPr/>
          <p:nvPr/>
        </p:nvSpPr>
        <p:spPr>
          <a:xfrm>
            <a:off x="5612217" y="4251626"/>
            <a:ext cx="1590968" cy="1527691"/>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a:t>
            </a:r>
            <a:endParaRPr lang="en-US" dirty="0"/>
          </a:p>
        </p:txBody>
      </p:sp>
      <p:sp>
        <p:nvSpPr>
          <p:cNvPr id="199" name="Rectangle 198"/>
          <p:cNvSpPr/>
          <p:nvPr/>
        </p:nvSpPr>
        <p:spPr>
          <a:xfrm>
            <a:off x="1784442" y="4137326"/>
            <a:ext cx="1860260" cy="130037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590641" y="4251626"/>
            <a:ext cx="1944230" cy="12816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a:t>
            </a:r>
            <a:endParaRPr lang="en-US" dirty="0"/>
          </a:p>
        </p:txBody>
      </p:sp>
      <p:sp>
        <p:nvSpPr>
          <p:cNvPr id="201" name="Can 200"/>
          <p:cNvSpPr/>
          <p:nvPr/>
        </p:nvSpPr>
        <p:spPr>
          <a:xfrm>
            <a:off x="6031352" y="1893113"/>
            <a:ext cx="1590968" cy="1551398"/>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a:t>
            </a:r>
            <a:endParaRPr lang="en-US" dirty="0"/>
          </a:p>
        </p:txBody>
      </p:sp>
      <p:cxnSp>
        <p:nvCxnSpPr>
          <p:cNvPr id="203" name="Straight Arrow Connector 202"/>
          <p:cNvCxnSpPr/>
          <p:nvPr/>
        </p:nvCxnSpPr>
        <p:spPr>
          <a:xfrm flipV="1">
            <a:off x="3654054" y="2806267"/>
            <a:ext cx="2341487" cy="207928"/>
          </a:xfrm>
          <a:prstGeom prst="straightConnector1">
            <a:avLst/>
          </a:prstGeom>
          <a:ln w="38100" cap="rnd">
            <a:gradFill>
              <a:gsLst>
                <a:gs pos="0">
                  <a:schemeClr val="accent1">
                    <a:lumMod val="5000"/>
                    <a:lumOff val="95000"/>
                  </a:schemeClr>
                </a:gs>
                <a:gs pos="28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V="1">
            <a:off x="3588911" y="2880602"/>
            <a:ext cx="2442441" cy="1939695"/>
          </a:xfrm>
          <a:prstGeom prst="straightConnector1">
            <a:avLst/>
          </a:prstGeom>
          <a:ln w="38100" cap="rnd">
            <a:solidFill>
              <a:schemeClr val="accent1">
                <a:lumMod val="40000"/>
                <a:lumOff val="60000"/>
              </a:schemeClr>
            </a:solidFill>
            <a:headEnd type="stealth" w="lg" len="med"/>
            <a:tailEnd type="stealth" w="lg" len="lg"/>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1760639" y="2253987"/>
            <a:ext cx="1860260" cy="1300379"/>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1566838" y="2368287"/>
            <a:ext cx="1944230" cy="128169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Capture</a:t>
            </a:r>
            <a:endParaRPr lang="en-US" dirty="0"/>
          </a:p>
        </p:txBody>
      </p:sp>
      <p:cxnSp>
        <p:nvCxnSpPr>
          <p:cNvPr id="207" name="Straight Arrow Connector 206"/>
          <p:cNvCxnSpPr>
            <a:stCxn id="199" idx="3"/>
            <a:endCxn id="196" idx="2"/>
          </p:cNvCxnSpPr>
          <p:nvPr/>
        </p:nvCxnSpPr>
        <p:spPr>
          <a:xfrm>
            <a:off x="3644702" y="4787516"/>
            <a:ext cx="1967515" cy="227956"/>
          </a:xfrm>
          <a:prstGeom prst="straightConnector1">
            <a:avLst/>
          </a:prstGeom>
          <a:ln w="38100" cap="rnd">
            <a:solidFill>
              <a:schemeClr val="accent1">
                <a:lumMod val="40000"/>
                <a:lumOff val="60000"/>
              </a:schemeClr>
            </a:solidFill>
            <a:headEnd type="stealth" w="lg" len="med"/>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79791">
            <a:off x="3901480" y="4577298"/>
            <a:ext cx="1635384" cy="369332"/>
          </a:xfrm>
          <a:prstGeom prst="rect">
            <a:avLst/>
          </a:prstGeom>
          <a:noFill/>
        </p:spPr>
        <p:txBody>
          <a:bodyPr wrap="none" rtlCol="0">
            <a:spAutoFit/>
          </a:bodyPr>
          <a:lstStyle/>
          <a:p>
            <a:r>
              <a:rPr lang="en-US" dirty="0" smtClean="0"/>
              <a:t>Data Lookup</a:t>
            </a:r>
            <a:endParaRPr lang="en-US" dirty="0"/>
          </a:p>
        </p:txBody>
      </p:sp>
      <p:sp>
        <p:nvSpPr>
          <p:cNvPr id="208" name="TextBox 207"/>
          <p:cNvSpPr txBox="1"/>
          <p:nvPr/>
        </p:nvSpPr>
        <p:spPr>
          <a:xfrm rot="19337460">
            <a:off x="4234802" y="3395607"/>
            <a:ext cx="1394934" cy="646331"/>
          </a:xfrm>
          <a:prstGeom prst="rect">
            <a:avLst/>
          </a:prstGeom>
          <a:noFill/>
        </p:spPr>
        <p:txBody>
          <a:bodyPr wrap="none" rtlCol="0">
            <a:spAutoFit/>
          </a:bodyPr>
          <a:lstStyle/>
          <a:p>
            <a:pPr algn="ctr"/>
            <a:r>
              <a:rPr lang="en-US" dirty="0" smtClean="0"/>
              <a:t>Consumer </a:t>
            </a:r>
          </a:p>
          <a:p>
            <a:pPr algn="ctr"/>
            <a:r>
              <a:rPr lang="en-US" dirty="0" smtClean="0"/>
              <a:t>Producer</a:t>
            </a:r>
            <a:endParaRPr lang="en-US" dirty="0"/>
          </a:p>
        </p:txBody>
      </p:sp>
      <p:sp>
        <p:nvSpPr>
          <p:cNvPr id="211" name="Rectangle 210"/>
          <p:cNvSpPr/>
          <p:nvPr/>
        </p:nvSpPr>
        <p:spPr>
          <a:xfrm rot="21204780">
            <a:off x="4185725" y="2546250"/>
            <a:ext cx="1208985" cy="369332"/>
          </a:xfrm>
          <a:prstGeom prst="rect">
            <a:avLst/>
          </a:prstGeom>
        </p:spPr>
        <p:txBody>
          <a:bodyPr wrap="none">
            <a:spAutoFit/>
          </a:bodyPr>
          <a:lstStyle/>
          <a:p>
            <a:pPr algn="ctr"/>
            <a:r>
              <a:rPr lang="en-US"/>
              <a:t>Producer</a:t>
            </a:r>
            <a:endParaRPr lang="en-US" dirty="0"/>
          </a:p>
        </p:txBody>
      </p:sp>
      <p:sp>
        <p:nvSpPr>
          <p:cNvPr id="212" name="TextBox 211"/>
          <p:cNvSpPr txBox="1"/>
          <p:nvPr/>
        </p:nvSpPr>
        <p:spPr>
          <a:xfrm>
            <a:off x="1210810" y="2131327"/>
            <a:ext cx="3029581" cy="3647990"/>
          </a:xfrm>
          <a:prstGeom prst="rect">
            <a:avLst/>
          </a:prstGeom>
          <a:noFill/>
          <a:ln>
            <a:solidFill>
              <a:schemeClr val="accent1">
                <a:shade val="50000"/>
              </a:schemeClr>
            </a:solidFill>
          </a:ln>
        </p:spPr>
        <p:txBody>
          <a:bodyPr wrap="square" rtlCol="0">
            <a:spAutoFit/>
          </a:bodyPr>
          <a:lstStyle/>
          <a:p>
            <a:endParaRPr lang="en-US"/>
          </a:p>
        </p:txBody>
      </p:sp>
      <p:sp>
        <p:nvSpPr>
          <p:cNvPr id="213" name="TextBox 212"/>
          <p:cNvSpPr txBox="1"/>
          <p:nvPr/>
        </p:nvSpPr>
        <p:spPr>
          <a:xfrm>
            <a:off x="1927879" y="1787792"/>
            <a:ext cx="1661032" cy="369332"/>
          </a:xfrm>
          <a:prstGeom prst="rect">
            <a:avLst/>
          </a:prstGeom>
          <a:noFill/>
        </p:spPr>
        <p:txBody>
          <a:bodyPr wrap="none" rtlCol="0">
            <a:spAutoFit/>
          </a:bodyPr>
          <a:lstStyle/>
          <a:p>
            <a:r>
              <a:rPr lang="en-US" smtClean="0"/>
              <a:t>VTAP ENGINE</a:t>
            </a:r>
            <a:endParaRPr lang="en-US"/>
          </a:p>
        </p:txBody>
      </p:sp>
      <p:sp>
        <p:nvSpPr>
          <p:cNvPr id="218" name="TextBox 217"/>
          <p:cNvSpPr txBox="1"/>
          <p:nvPr/>
        </p:nvSpPr>
        <p:spPr>
          <a:xfrm>
            <a:off x="8878758" y="1825989"/>
            <a:ext cx="3029581" cy="3647990"/>
          </a:xfrm>
          <a:prstGeom prst="rect">
            <a:avLst/>
          </a:prstGeom>
          <a:noFill/>
          <a:ln>
            <a:solidFill>
              <a:schemeClr val="accent1">
                <a:shade val="50000"/>
              </a:schemeClr>
            </a:solidFill>
          </a:ln>
        </p:spPr>
        <p:txBody>
          <a:bodyPr wrap="square" rtlCol="0">
            <a:spAutoFit/>
          </a:bodyPr>
          <a:lstStyle/>
          <a:p>
            <a:endParaRPr lang="en-US"/>
          </a:p>
        </p:txBody>
      </p:sp>
      <p:sp>
        <p:nvSpPr>
          <p:cNvPr id="219" name="TextBox 218"/>
          <p:cNvSpPr txBox="1"/>
          <p:nvPr/>
        </p:nvSpPr>
        <p:spPr>
          <a:xfrm>
            <a:off x="9633869" y="1418460"/>
            <a:ext cx="1984839" cy="369332"/>
          </a:xfrm>
          <a:prstGeom prst="rect">
            <a:avLst/>
          </a:prstGeom>
          <a:noFill/>
        </p:spPr>
        <p:txBody>
          <a:bodyPr wrap="none" rtlCol="0">
            <a:spAutoFit/>
          </a:bodyPr>
          <a:lstStyle/>
          <a:p>
            <a:r>
              <a:rPr lang="en-US" dirty="0" smtClean="0"/>
              <a:t>Internal Services</a:t>
            </a:r>
            <a:endParaRPr lang="en-US" dirty="0"/>
          </a:p>
        </p:txBody>
      </p:sp>
      <p:sp>
        <p:nvSpPr>
          <p:cNvPr id="221" name="TextBox 220"/>
          <p:cNvSpPr txBox="1">
            <a:spLocks/>
          </p:cNvSpPr>
          <p:nvPr/>
        </p:nvSpPr>
        <p:spPr>
          <a:xfrm>
            <a:off x="9560831" y="2170349"/>
            <a:ext cx="2007138" cy="307777"/>
          </a:xfrm>
          <a:prstGeom prst="rect">
            <a:avLst/>
          </a:prstGeom>
          <a:noFill/>
          <a:ln>
            <a:solidFill>
              <a:schemeClr val="accent1">
                <a:shade val="50000"/>
              </a:schemeClr>
            </a:solidFill>
          </a:ln>
        </p:spPr>
        <p:txBody>
          <a:bodyPr wrap="square" rtlCol="0">
            <a:spAutoFit/>
          </a:bodyPr>
          <a:lstStyle/>
          <a:p>
            <a:pPr algn="ctr"/>
            <a:r>
              <a:rPr lang="en-US" sz="1400" dirty="0" smtClean="0"/>
              <a:t>Discovery Service</a:t>
            </a:r>
            <a:endParaRPr lang="en-US" sz="1400" dirty="0"/>
          </a:p>
        </p:txBody>
      </p:sp>
      <p:sp>
        <p:nvSpPr>
          <p:cNvPr id="222" name="TextBox 221"/>
          <p:cNvSpPr txBox="1">
            <a:spLocks/>
          </p:cNvSpPr>
          <p:nvPr/>
        </p:nvSpPr>
        <p:spPr>
          <a:xfrm>
            <a:off x="9560831" y="3098993"/>
            <a:ext cx="2007138" cy="307777"/>
          </a:xfrm>
          <a:prstGeom prst="rect">
            <a:avLst/>
          </a:prstGeom>
          <a:noFill/>
          <a:ln>
            <a:solidFill>
              <a:schemeClr val="accent1">
                <a:shade val="50000"/>
              </a:schemeClr>
            </a:solidFill>
          </a:ln>
        </p:spPr>
        <p:txBody>
          <a:bodyPr wrap="square" rtlCol="0">
            <a:spAutoFit/>
          </a:bodyPr>
          <a:lstStyle/>
          <a:p>
            <a:pPr algn="ctr"/>
            <a:r>
              <a:rPr lang="en-US" sz="1400" dirty="0" err="1" smtClean="0"/>
              <a:t>Vigeon</a:t>
            </a:r>
            <a:r>
              <a:rPr lang="en-US" sz="1400" dirty="0" smtClean="0"/>
              <a:t> Service</a:t>
            </a:r>
            <a:endParaRPr lang="en-US" sz="1400" dirty="0"/>
          </a:p>
        </p:txBody>
      </p:sp>
      <p:sp>
        <p:nvSpPr>
          <p:cNvPr id="223" name="TextBox 222"/>
          <p:cNvSpPr txBox="1">
            <a:spLocks/>
          </p:cNvSpPr>
          <p:nvPr/>
        </p:nvSpPr>
        <p:spPr>
          <a:xfrm>
            <a:off x="9560831" y="4038021"/>
            <a:ext cx="2007138" cy="307777"/>
          </a:xfrm>
          <a:prstGeom prst="rect">
            <a:avLst/>
          </a:prstGeom>
          <a:noFill/>
          <a:ln>
            <a:solidFill>
              <a:schemeClr val="accent1">
                <a:shade val="50000"/>
              </a:schemeClr>
            </a:solidFill>
          </a:ln>
        </p:spPr>
        <p:txBody>
          <a:bodyPr wrap="square" rtlCol="0">
            <a:spAutoFit/>
          </a:bodyPr>
          <a:lstStyle/>
          <a:p>
            <a:pPr algn="ctr"/>
            <a:r>
              <a:rPr lang="en-US" sz="1400" dirty="0" smtClean="0"/>
              <a:t>OMS Service</a:t>
            </a:r>
            <a:endParaRPr lang="en-US" sz="1400" dirty="0"/>
          </a:p>
        </p:txBody>
      </p:sp>
      <p:sp>
        <p:nvSpPr>
          <p:cNvPr id="224" name="TextBox 223"/>
          <p:cNvSpPr txBox="1">
            <a:spLocks/>
          </p:cNvSpPr>
          <p:nvPr/>
        </p:nvSpPr>
        <p:spPr>
          <a:xfrm>
            <a:off x="9560831" y="4861582"/>
            <a:ext cx="2007138" cy="307777"/>
          </a:xfrm>
          <a:prstGeom prst="rect">
            <a:avLst/>
          </a:prstGeom>
          <a:noFill/>
          <a:ln>
            <a:solidFill>
              <a:schemeClr val="accent1">
                <a:shade val="50000"/>
              </a:schemeClr>
            </a:solidFill>
          </a:ln>
        </p:spPr>
        <p:txBody>
          <a:bodyPr wrap="square" rtlCol="0">
            <a:spAutoFit/>
          </a:bodyPr>
          <a:lstStyle/>
          <a:p>
            <a:pPr algn="ctr"/>
            <a:r>
              <a:rPr lang="en-US" sz="1400" dirty="0" smtClean="0"/>
              <a:t>SC Service</a:t>
            </a:r>
          </a:p>
        </p:txBody>
      </p:sp>
      <p:cxnSp>
        <p:nvCxnSpPr>
          <p:cNvPr id="228" name="Straight Arrow Connector 227"/>
          <p:cNvCxnSpPr>
            <a:endCxn id="201" idx="4"/>
          </p:cNvCxnSpPr>
          <p:nvPr/>
        </p:nvCxnSpPr>
        <p:spPr>
          <a:xfrm flipH="1" flipV="1">
            <a:off x="7622320" y="2668812"/>
            <a:ext cx="1220627" cy="644543"/>
          </a:xfrm>
          <a:prstGeom prst="straightConnector1">
            <a:avLst/>
          </a:prstGeom>
          <a:ln w="38100" cap="rnd">
            <a:solidFill>
              <a:schemeClr val="accent1">
                <a:lumMod val="40000"/>
                <a:lumOff val="60000"/>
              </a:schemeClr>
            </a:solidFill>
            <a:headEnd type="stealth" w="lg" len="med"/>
            <a:tailEnd type="stealth" w="lg" len="lg"/>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rot="1602882">
            <a:off x="7352693" y="2662592"/>
            <a:ext cx="1848024" cy="646331"/>
          </a:xfrm>
          <a:prstGeom prst="rect">
            <a:avLst/>
          </a:prstGeom>
        </p:spPr>
        <p:txBody>
          <a:bodyPr wrap="square">
            <a:spAutoFit/>
          </a:bodyPr>
          <a:lstStyle/>
          <a:p>
            <a:pPr algn="ctr"/>
            <a:r>
              <a:rPr lang="en-US" dirty="0" smtClean="0"/>
              <a:t>Data </a:t>
            </a:r>
          </a:p>
          <a:p>
            <a:pPr algn="ctr"/>
            <a:r>
              <a:rPr lang="en-US" dirty="0" smtClean="0"/>
              <a:t>Exchange</a:t>
            </a:r>
            <a:endParaRPr lang="en-US" dirty="0"/>
          </a:p>
        </p:txBody>
      </p:sp>
    </p:spTree>
    <p:extLst>
      <p:ext uri="{BB962C8B-B14F-4D97-AF65-F5344CB8AC3E}">
        <p14:creationId xmlns:p14="http://schemas.microsoft.com/office/powerpoint/2010/main" val="881057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3" y="607526"/>
            <a:ext cx="8911687" cy="1280890"/>
          </a:xfrm>
        </p:spPr>
        <p:txBody>
          <a:bodyPr/>
          <a:lstStyle/>
          <a:p>
            <a:r>
              <a:rPr lang="en-US" dirty="0" smtClean="0"/>
              <a:t>Overview</a:t>
            </a:r>
            <a:endParaRPr lang="en-US" dirty="0"/>
          </a:p>
        </p:txBody>
      </p:sp>
      <p:pic>
        <p:nvPicPr>
          <p:cNvPr id="3" name="Picture 2"/>
          <p:cNvPicPr>
            <a:picLocks noChangeAspect="1"/>
          </p:cNvPicPr>
          <p:nvPr/>
        </p:nvPicPr>
        <p:blipFill>
          <a:blip r:embed="rId2"/>
          <a:stretch>
            <a:fillRect/>
          </a:stretch>
        </p:blipFill>
        <p:spPr>
          <a:xfrm>
            <a:off x="1431041" y="3962398"/>
            <a:ext cx="6845571" cy="2771777"/>
          </a:xfrm>
          <a:prstGeom prst="rect">
            <a:avLst/>
          </a:prstGeom>
        </p:spPr>
      </p:pic>
      <p:pic>
        <p:nvPicPr>
          <p:cNvPr id="4" name="Picture 3"/>
          <p:cNvPicPr>
            <a:picLocks noChangeAspect="1"/>
          </p:cNvPicPr>
          <p:nvPr/>
        </p:nvPicPr>
        <p:blipFill>
          <a:blip r:embed="rId3"/>
          <a:stretch>
            <a:fillRect/>
          </a:stretch>
        </p:blipFill>
        <p:spPr>
          <a:xfrm>
            <a:off x="5245100" y="300036"/>
            <a:ext cx="6692346" cy="4010025"/>
          </a:xfrm>
          <a:prstGeom prst="rect">
            <a:avLst/>
          </a:prstGeom>
        </p:spPr>
      </p:pic>
      <p:cxnSp>
        <p:nvCxnSpPr>
          <p:cNvPr id="27" name="Straight Arrow Connector 26"/>
          <p:cNvCxnSpPr/>
          <p:nvPr/>
        </p:nvCxnSpPr>
        <p:spPr>
          <a:xfrm flipH="1">
            <a:off x="5100639" y="3557588"/>
            <a:ext cx="885824" cy="752473"/>
          </a:xfrm>
          <a:prstGeom prst="straightConnector1">
            <a:avLst/>
          </a:prstGeom>
          <a:ln w="25400" cap="rnd">
            <a:solidFill>
              <a:schemeClr val="accent1">
                <a:lumMod val="40000"/>
                <a:lumOff val="60000"/>
              </a:schemeClr>
            </a:solidFill>
            <a:headEnd type="stealth" w="lg" len="med"/>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638640" y="4310061"/>
            <a:ext cx="1249378" cy="97654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VisuG</a:t>
            </a:r>
            <a:endParaRPr lang="en-US" dirty="0"/>
          </a:p>
        </p:txBody>
      </p:sp>
      <p:sp>
        <p:nvSpPr>
          <p:cNvPr id="33" name="Can 32"/>
          <p:cNvSpPr/>
          <p:nvPr/>
        </p:nvSpPr>
        <p:spPr>
          <a:xfrm>
            <a:off x="10897773" y="4997743"/>
            <a:ext cx="898208" cy="808664"/>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REDIS</a:t>
            </a:r>
            <a:endParaRPr lang="en-US" dirty="0"/>
          </a:p>
        </p:txBody>
      </p:sp>
      <p:cxnSp>
        <p:nvCxnSpPr>
          <p:cNvPr id="34" name="Straight Arrow Connector 33"/>
          <p:cNvCxnSpPr>
            <a:stCxn id="32" idx="3"/>
            <a:endCxn id="33" idx="2"/>
          </p:cNvCxnSpPr>
          <p:nvPr/>
        </p:nvCxnSpPr>
        <p:spPr>
          <a:xfrm>
            <a:off x="9888018" y="4798334"/>
            <a:ext cx="1009755" cy="603741"/>
          </a:xfrm>
          <a:prstGeom prst="straightConnector1">
            <a:avLst/>
          </a:prstGeom>
          <a:ln w="25400" cap="rnd">
            <a:solidFill>
              <a:schemeClr val="accent1">
                <a:lumMod val="40000"/>
                <a:lumOff val="60000"/>
              </a:schemeClr>
            </a:solidFill>
            <a:headEnd type="stealth" w="lg" len="med"/>
            <a:tailEnd type="stealth"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1794905">
            <a:off x="9210016" y="4813552"/>
            <a:ext cx="2408791" cy="307777"/>
          </a:xfrm>
          <a:prstGeom prst="rect">
            <a:avLst/>
          </a:prstGeom>
        </p:spPr>
        <p:txBody>
          <a:bodyPr wrap="square">
            <a:spAutoFit/>
          </a:bodyPr>
          <a:lstStyle/>
          <a:p>
            <a:pPr algn="ctr"/>
            <a:r>
              <a:rPr lang="en-US" sz="1400" dirty="0" smtClean="0"/>
              <a:t>Caching</a:t>
            </a:r>
            <a:endParaRPr lang="en-US" sz="1400" dirty="0"/>
          </a:p>
        </p:txBody>
      </p:sp>
    </p:spTree>
    <p:extLst>
      <p:ext uri="{BB962C8B-B14F-4D97-AF65-F5344CB8AC3E}">
        <p14:creationId xmlns:p14="http://schemas.microsoft.com/office/powerpoint/2010/main" val="979746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Thank You</a:t>
            </a:r>
            <a:endParaRPr lang="en-US" u="sng" dirty="0"/>
          </a:p>
        </p:txBody>
      </p:sp>
      <p:pic>
        <p:nvPicPr>
          <p:cNvPr id="4" name="Picture 3"/>
          <p:cNvPicPr>
            <a:picLocks noChangeAspect="1"/>
          </p:cNvPicPr>
          <p:nvPr/>
        </p:nvPicPr>
        <p:blipFill>
          <a:blip r:embed="rId2"/>
          <a:stretch>
            <a:fillRect/>
          </a:stretch>
        </p:blipFill>
        <p:spPr>
          <a:xfrm>
            <a:off x="6072764" y="2412672"/>
            <a:ext cx="3187700" cy="2552700"/>
          </a:xfrm>
          <a:prstGeom prst="rect">
            <a:avLst/>
          </a:prstGeom>
        </p:spPr>
      </p:pic>
    </p:spTree>
    <p:extLst>
      <p:ext uri="{BB962C8B-B14F-4D97-AF65-F5344CB8AC3E}">
        <p14:creationId xmlns:p14="http://schemas.microsoft.com/office/powerpoint/2010/main" val="164139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a:t>Sub-second OLAP Queries</a:t>
            </a:r>
          </a:p>
          <a:p>
            <a:r>
              <a:rPr lang="en-US" dirty="0"/>
              <a:t>Real-time Streaming Ingestion</a:t>
            </a:r>
          </a:p>
          <a:p>
            <a:r>
              <a:rPr lang="en-US" dirty="0"/>
              <a:t>Power Analytic Applications</a:t>
            </a:r>
          </a:p>
          <a:p>
            <a:r>
              <a:rPr lang="en-US" dirty="0"/>
              <a:t>Cost Effective</a:t>
            </a:r>
          </a:p>
          <a:p>
            <a:r>
              <a:rPr lang="en-US" dirty="0"/>
              <a:t>High Available</a:t>
            </a:r>
          </a:p>
          <a:p>
            <a:r>
              <a:rPr lang="en-US" dirty="0"/>
              <a:t>Scalable</a:t>
            </a:r>
          </a:p>
          <a:p>
            <a:endParaRPr lang="en-US" dirty="0"/>
          </a:p>
        </p:txBody>
      </p:sp>
    </p:spTree>
    <p:extLst>
      <p:ext uri="{BB962C8B-B14F-4D97-AF65-F5344CB8AC3E}">
        <p14:creationId xmlns:p14="http://schemas.microsoft.com/office/powerpoint/2010/main" val="2065760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Druid?</a:t>
            </a:r>
            <a:endParaRPr lang="en-US" dirty="0"/>
          </a:p>
        </p:txBody>
      </p:sp>
      <p:sp>
        <p:nvSpPr>
          <p:cNvPr id="3" name="Content Placeholder 2"/>
          <p:cNvSpPr>
            <a:spLocks noGrp="1"/>
          </p:cNvSpPr>
          <p:nvPr>
            <p:ph idx="1"/>
          </p:nvPr>
        </p:nvSpPr>
        <p:spPr/>
        <p:txBody>
          <a:bodyPr/>
          <a:lstStyle/>
          <a:p>
            <a:r>
              <a:rPr lang="en-US" dirty="0" smtClean="0"/>
              <a:t>Is Druid right for us?</a:t>
            </a:r>
          </a:p>
          <a:p>
            <a:r>
              <a:rPr lang="en-US" dirty="0" smtClean="0"/>
              <a:t>Competition for Druid?</a:t>
            </a:r>
          </a:p>
          <a:p>
            <a:r>
              <a:rPr lang="en-US" dirty="0" smtClean="0"/>
              <a:t>Can we afford Druid?</a:t>
            </a:r>
            <a:endParaRPr lang="en-US" dirty="0"/>
          </a:p>
        </p:txBody>
      </p:sp>
    </p:spTree>
    <p:extLst>
      <p:ext uri="{BB962C8B-B14F-4D97-AF65-F5344CB8AC3E}">
        <p14:creationId xmlns:p14="http://schemas.microsoft.com/office/powerpoint/2010/main" val="187763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Druid right for us?</a:t>
            </a:r>
          </a:p>
        </p:txBody>
      </p:sp>
      <p:sp>
        <p:nvSpPr>
          <p:cNvPr id="3" name="Content Placeholder 2"/>
          <p:cNvSpPr>
            <a:spLocks noGrp="1"/>
          </p:cNvSpPr>
          <p:nvPr>
            <p:ph idx="1"/>
          </p:nvPr>
        </p:nvSpPr>
        <p:spPr/>
        <p:txBody>
          <a:bodyPr/>
          <a:lstStyle/>
          <a:p>
            <a:r>
              <a:rPr lang="en-US" dirty="0" smtClean="0"/>
              <a:t>Require </a:t>
            </a:r>
            <a:r>
              <a:rPr lang="en-US" dirty="0"/>
              <a:t>fast </a:t>
            </a:r>
            <a:r>
              <a:rPr lang="en-US" dirty="0" smtClean="0"/>
              <a:t>aggregations? </a:t>
            </a:r>
            <a:r>
              <a:rPr lang="en-US" dirty="0"/>
              <a:t>✓</a:t>
            </a:r>
            <a:endParaRPr lang="en-US" dirty="0" smtClean="0"/>
          </a:p>
          <a:p>
            <a:r>
              <a:rPr lang="en-US" dirty="0" smtClean="0"/>
              <a:t>Exploratory analytics? </a:t>
            </a:r>
            <a:r>
              <a:rPr lang="en-US" dirty="0"/>
              <a:t>✓</a:t>
            </a:r>
            <a:endParaRPr lang="en-US" dirty="0" smtClean="0"/>
          </a:p>
          <a:p>
            <a:r>
              <a:rPr lang="en-US" dirty="0" smtClean="0"/>
              <a:t>Analysis </a:t>
            </a:r>
            <a:r>
              <a:rPr lang="en-US" dirty="0"/>
              <a:t>in </a:t>
            </a:r>
            <a:r>
              <a:rPr lang="en-US" dirty="0" smtClean="0"/>
              <a:t>real-time? </a:t>
            </a:r>
            <a:r>
              <a:rPr lang="en-US" dirty="0"/>
              <a:t>✓</a:t>
            </a:r>
          </a:p>
          <a:p>
            <a:r>
              <a:rPr lang="en-US" dirty="0"/>
              <a:t>L</a:t>
            </a:r>
            <a:r>
              <a:rPr lang="en-US" dirty="0" smtClean="0"/>
              <a:t>ots </a:t>
            </a:r>
            <a:r>
              <a:rPr lang="en-US" dirty="0"/>
              <a:t>of data (trillions of events, petabytes of data</a:t>
            </a:r>
            <a:r>
              <a:rPr lang="en-US" dirty="0" smtClean="0"/>
              <a:t>) ? </a:t>
            </a:r>
            <a:r>
              <a:rPr lang="en-US" dirty="0"/>
              <a:t>✓</a:t>
            </a:r>
          </a:p>
          <a:p>
            <a:r>
              <a:rPr lang="en-US" dirty="0"/>
              <a:t>N</a:t>
            </a:r>
            <a:r>
              <a:rPr lang="en-US" dirty="0" smtClean="0"/>
              <a:t>o </a:t>
            </a:r>
            <a:r>
              <a:rPr lang="en-US" dirty="0"/>
              <a:t>single point of </a:t>
            </a:r>
            <a:r>
              <a:rPr lang="en-US" dirty="0" smtClean="0"/>
              <a:t>failure? </a:t>
            </a:r>
            <a:r>
              <a:rPr lang="en-US" dirty="0"/>
              <a:t>✓</a:t>
            </a:r>
          </a:p>
          <a:p>
            <a:endParaRPr lang="en-US" dirty="0" smtClean="0"/>
          </a:p>
          <a:p>
            <a:endParaRPr lang="en-US" dirty="0"/>
          </a:p>
          <a:p>
            <a:endParaRPr lang="en-US" dirty="0"/>
          </a:p>
        </p:txBody>
      </p:sp>
    </p:spTree>
    <p:extLst>
      <p:ext uri="{BB962C8B-B14F-4D97-AF65-F5344CB8AC3E}">
        <p14:creationId xmlns:p14="http://schemas.microsoft.com/office/powerpoint/2010/main" val="444297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for Druid?</a:t>
            </a:r>
            <a:br>
              <a:rPr lang="en-US" dirty="0"/>
            </a:br>
            <a:endParaRPr lang="en-US" dirty="0"/>
          </a:p>
        </p:txBody>
      </p:sp>
      <p:sp>
        <p:nvSpPr>
          <p:cNvPr id="3" name="Content Placeholder 2"/>
          <p:cNvSpPr>
            <a:spLocks noGrp="1"/>
          </p:cNvSpPr>
          <p:nvPr>
            <p:ph idx="1"/>
          </p:nvPr>
        </p:nvSpPr>
        <p:spPr/>
        <p:txBody>
          <a:bodyPr/>
          <a:lstStyle/>
          <a:p>
            <a:r>
              <a:rPr lang="en-US" dirty="0" err="1" smtClean="0"/>
              <a:t>Elasticsearch</a:t>
            </a:r>
            <a:endParaRPr lang="en-US" dirty="0"/>
          </a:p>
          <a:p>
            <a:r>
              <a:rPr lang="en-US" dirty="0" smtClean="0"/>
              <a:t>Key Value Stores</a:t>
            </a:r>
          </a:p>
          <a:p>
            <a:r>
              <a:rPr lang="en-US" dirty="0"/>
              <a:t>Spark</a:t>
            </a:r>
          </a:p>
          <a:p>
            <a:r>
              <a:rPr lang="en-US" dirty="0"/>
              <a:t>SQL-on-Hadoop</a:t>
            </a:r>
          </a:p>
          <a:p>
            <a:endParaRPr lang="en-US" dirty="0"/>
          </a:p>
          <a:p>
            <a:endParaRPr lang="en-US" dirty="0"/>
          </a:p>
        </p:txBody>
      </p:sp>
    </p:spTree>
    <p:extLst>
      <p:ext uri="{BB962C8B-B14F-4D97-AF65-F5344CB8AC3E}">
        <p14:creationId xmlns:p14="http://schemas.microsoft.com/office/powerpoint/2010/main" val="879972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 Vs </a:t>
            </a:r>
            <a:r>
              <a:rPr lang="en-US" dirty="0" err="1" smtClean="0"/>
              <a:t>ElasticSearch</a:t>
            </a:r>
            <a:endParaRPr lang="en-US" dirty="0"/>
          </a:p>
        </p:txBody>
      </p:sp>
      <p:sp>
        <p:nvSpPr>
          <p:cNvPr id="3" name="Content Placeholder 2"/>
          <p:cNvSpPr>
            <a:spLocks noGrp="1"/>
          </p:cNvSpPr>
          <p:nvPr>
            <p:ph idx="1"/>
          </p:nvPr>
        </p:nvSpPr>
        <p:spPr/>
        <p:txBody>
          <a:bodyPr/>
          <a:lstStyle/>
          <a:p>
            <a:r>
              <a:rPr lang="en-US" dirty="0" smtClean="0"/>
              <a:t>Resource requirement is much higher for ingestion as well as aggregations.</a:t>
            </a:r>
          </a:p>
          <a:p>
            <a:r>
              <a:rPr lang="en-US" dirty="0"/>
              <a:t>No data </a:t>
            </a:r>
            <a:r>
              <a:rPr lang="en-US" dirty="0" smtClean="0"/>
              <a:t>summarization.</a:t>
            </a:r>
            <a:endParaRPr lang="en-US" dirty="0"/>
          </a:p>
        </p:txBody>
      </p:sp>
    </p:spTree>
    <p:extLst>
      <p:ext uri="{BB962C8B-B14F-4D97-AF65-F5344CB8AC3E}">
        <p14:creationId xmlns:p14="http://schemas.microsoft.com/office/powerpoint/2010/main" val="22280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Druid Vs key Value Stores</a:t>
            </a:r>
            <a:endParaRPr lang="en-US" dirty="0"/>
          </a:p>
        </p:txBody>
      </p:sp>
      <p:sp>
        <p:nvSpPr>
          <p:cNvPr id="3" name="Content Placeholder 2"/>
          <p:cNvSpPr>
            <a:spLocks noGrp="1"/>
          </p:cNvSpPr>
          <p:nvPr>
            <p:ph idx="1"/>
          </p:nvPr>
        </p:nvSpPr>
        <p:spPr/>
        <p:txBody>
          <a:bodyPr/>
          <a:lstStyle/>
          <a:p>
            <a:r>
              <a:rPr lang="en-US" dirty="0"/>
              <a:t>Must Pre-compute </a:t>
            </a:r>
            <a:r>
              <a:rPr lang="en-US" dirty="0" smtClean="0"/>
              <a:t>Result</a:t>
            </a:r>
          </a:p>
          <a:p>
            <a:pPr lvl="1"/>
            <a:r>
              <a:rPr lang="en-US" dirty="0" smtClean="0"/>
              <a:t>Storage increases exponentially</a:t>
            </a:r>
          </a:p>
          <a:p>
            <a:pPr lvl="1"/>
            <a:r>
              <a:rPr lang="en-US" dirty="0" smtClean="0"/>
              <a:t>Hours of pre processing time.</a:t>
            </a:r>
          </a:p>
          <a:p>
            <a:r>
              <a:rPr lang="en-US" dirty="0"/>
              <a:t>Use the dimensions as </a:t>
            </a:r>
            <a:r>
              <a:rPr lang="en-US" dirty="0" smtClean="0"/>
              <a:t>key</a:t>
            </a:r>
          </a:p>
          <a:p>
            <a:pPr lvl="1"/>
            <a:r>
              <a:rPr lang="en-US" dirty="0"/>
              <a:t>No filter index other than range</a:t>
            </a:r>
          </a:p>
          <a:p>
            <a:pPr lvl="1"/>
            <a:r>
              <a:rPr lang="en-US" dirty="0"/>
              <a:t>Hard for complex predicates</a:t>
            </a:r>
          </a:p>
          <a:p>
            <a:pPr lvl="1"/>
            <a:endParaRPr lang="en-US" dirty="0"/>
          </a:p>
        </p:txBody>
      </p:sp>
    </p:spTree>
    <p:extLst>
      <p:ext uri="{BB962C8B-B14F-4D97-AF65-F5344CB8AC3E}">
        <p14:creationId xmlns:p14="http://schemas.microsoft.com/office/powerpoint/2010/main" val="101441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940</TotalTime>
  <Words>1390</Words>
  <Application>Microsoft Macintosh PowerPoint</Application>
  <PresentationFormat>Widescreen</PresentationFormat>
  <Paragraphs>309</Paragraphs>
  <Slides>32</Slides>
  <Notes>24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Century Gothic</vt:lpstr>
      <vt:lpstr>Mangal</vt:lpstr>
      <vt:lpstr>Menlo</vt:lpstr>
      <vt:lpstr>Wingdings 3</vt:lpstr>
      <vt:lpstr>Arial</vt:lpstr>
      <vt:lpstr>Wisp</vt:lpstr>
      <vt:lpstr>Druid</vt:lpstr>
      <vt:lpstr>Druid</vt:lpstr>
      <vt:lpstr>What is Druid?</vt:lpstr>
      <vt:lpstr>Features</vt:lpstr>
      <vt:lpstr>Why Druid?</vt:lpstr>
      <vt:lpstr>Is Druid right for us?</vt:lpstr>
      <vt:lpstr>Competition for Druid? </vt:lpstr>
      <vt:lpstr>Druid Vs ElasticSearch</vt:lpstr>
      <vt:lpstr>Druid Vs key Value Stores</vt:lpstr>
      <vt:lpstr>Druid Vs Spark</vt:lpstr>
      <vt:lpstr>SQL-on-Hadoop </vt:lpstr>
      <vt:lpstr>Druid Vs Document Db Vs BigQuery</vt:lpstr>
      <vt:lpstr>How Druid Works?</vt:lpstr>
      <vt:lpstr>Components</vt:lpstr>
      <vt:lpstr>Historical Nodes</vt:lpstr>
      <vt:lpstr>Broker Nodes </vt:lpstr>
      <vt:lpstr>Coordinator Nodes</vt:lpstr>
      <vt:lpstr>Indexing Service</vt:lpstr>
      <vt:lpstr>Indexing Service</vt:lpstr>
      <vt:lpstr>Tranquility</vt:lpstr>
      <vt:lpstr>Dependencies </vt:lpstr>
      <vt:lpstr>Data</vt:lpstr>
      <vt:lpstr>Ingestion</vt:lpstr>
      <vt:lpstr>Indexing</vt:lpstr>
      <vt:lpstr>Querying</vt:lpstr>
      <vt:lpstr>Querying</vt:lpstr>
      <vt:lpstr>TimeSeries vs Group By Vs TopN</vt:lpstr>
      <vt:lpstr>Overview – Druid </vt:lpstr>
      <vt:lpstr>Overview – Druid </vt:lpstr>
      <vt:lpstr>Overview – VTAP</vt:lpstr>
      <vt:lpstr>Overview</vt:lpstr>
      <vt:lpstr>Thank You</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Druid</dc:title>
  <dc:creator>Gowtham Nadula</dc:creator>
  <cp:lastModifiedBy>Gowtham Nadula</cp:lastModifiedBy>
  <cp:revision>38</cp:revision>
  <dcterms:created xsi:type="dcterms:W3CDTF">2017-03-12T21:37:00Z</dcterms:created>
  <dcterms:modified xsi:type="dcterms:W3CDTF">2017-04-30T20:59:37Z</dcterms:modified>
</cp:coreProperties>
</file>