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F63A02-DC51-4A0F-8619-79122FD51978}" v="14" dt="2024-10-21T14:06:56.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4DFC-23EB-91DE-791C-C7E3DE8E9F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3493C0-20C9-279B-1CA5-F66A227DD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FC4427-4519-9E6A-AF4C-EADEEF4D4A1C}"/>
              </a:ext>
            </a:extLst>
          </p:cNvPr>
          <p:cNvSpPr>
            <a:spLocks noGrp="1"/>
          </p:cNvSpPr>
          <p:nvPr>
            <p:ph type="dt" sz="half" idx="10"/>
          </p:nvPr>
        </p:nvSpPr>
        <p:spPr/>
        <p:txBody>
          <a:bodyPr/>
          <a:lstStyle/>
          <a:p>
            <a:fld id="{958FC84C-C50C-4B4E-A116-F431C31CBA8B}" type="datetimeFigureOut">
              <a:rPr lang="en-IN" smtClean="0"/>
              <a:t>21-10-2024</a:t>
            </a:fld>
            <a:endParaRPr lang="en-IN"/>
          </a:p>
        </p:txBody>
      </p:sp>
      <p:sp>
        <p:nvSpPr>
          <p:cNvPr id="5" name="Footer Placeholder 4">
            <a:extLst>
              <a:ext uri="{FF2B5EF4-FFF2-40B4-BE49-F238E27FC236}">
                <a16:creationId xmlns:a16="http://schemas.microsoft.com/office/drawing/2014/main" id="{5654E70F-E20B-830B-C239-F6A57FB85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F6829-6CFF-14FD-19DE-2C08814D9186}"/>
              </a:ext>
            </a:extLst>
          </p:cNvPr>
          <p:cNvSpPr>
            <a:spLocks noGrp="1"/>
          </p:cNvSpPr>
          <p:nvPr>
            <p:ph type="sldNum" sz="quarter" idx="12"/>
          </p:nvPr>
        </p:nvSpPr>
        <p:spPr/>
        <p:txBody>
          <a:bodyPr/>
          <a:lstStyle/>
          <a:p>
            <a:fld id="{98619FA6-2765-4E6D-AC35-335A89F1AF81}" type="slidenum">
              <a:rPr lang="en-IN" smtClean="0"/>
              <a:t>‹#›</a:t>
            </a:fld>
            <a:endParaRPr lang="en-IN"/>
          </a:p>
        </p:txBody>
      </p:sp>
    </p:spTree>
    <p:extLst>
      <p:ext uri="{BB962C8B-B14F-4D97-AF65-F5344CB8AC3E}">
        <p14:creationId xmlns:p14="http://schemas.microsoft.com/office/powerpoint/2010/main" val="192772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6A13-8D7A-7CD7-83CA-7B1941DFE2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A1506F-DD07-8FBD-4520-42AD8114F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E9B1A6-7295-2F9E-5278-26DE6FCC3082}"/>
              </a:ext>
            </a:extLst>
          </p:cNvPr>
          <p:cNvSpPr>
            <a:spLocks noGrp="1"/>
          </p:cNvSpPr>
          <p:nvPr>
            <p:ph type="dt" sz="half" idx="10"/>
          </p:nvPr>
        </p:nvSpPr>
        <p:spPr/>
        <p:txBody>
          <a:bodyPr/>
          <a:lstStyle/>
          <a:p>
            <a:fld id="{958FC84C-C50C-4B4E-A116-F431C31CBA8B}" type="datetimeFigureOut">
              <a:rPr lang="en-IN" smtClean="0"/>
              <a:t>21-10-2024</a:t>
            </a:fld>
            <a:endParaRPr lang="en-IN"/>
          </a:p>
        </p:txBody>
      </p:sp>
      <p:sp>
        <p:nvSpPr>
          <p:cNvPr id="5" name="Footer Placeholder 4">
            <a:extLst>
              <a:ext uri="{FF2B5EF4-FFF2-40B4-BE49-F238E27FC236}">
                <a16:creationId xmlns:a16="http://schemas.microsoft.com/office/drawing/2014/main" id="{937FE626-A55C-E24D-3434-A52EF0B737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DF50ED-BCED-EE36-167F-9F3B3F1C28D2}"/>
              </a:ext>
            </a:extLst>
          </p:cNvPr>
          <p:cNvSpPr>
            <a:spLocks noGrp="1"/>
          </p:cNvSpPr>
          <p:nvPr>
            <p:ph type="sldNum" sz="quarter" idx="12"/>
          </p:nvPr>
        </p:nvSpPr>
        <p:spPr/>
        <p:txBody>
          <a:bodyPr/>
          <a:lstStyle/>
          <a:p>
            <a:fld id="{98619FA6-2765-4E6D-AC35-335A89F1AF81}" type="slidenum">
              <a:rPr lang="en-IN" smtClean="0"/>
              <a:t>‹#›</a:t>
            </a:fld>
            <a:endParaRPr lang="en-IN"/>
          </a:p>
        </p:txBody>
      </p:sp>
    </p:spTree>
    <p:extLst>
      <p:ext uri="{BB962C8B-B14F-4D97-AF65-F5344CB8AC3E}">
        <p14:creationId xmlns:p14="http://schemas.microsoft.com/office/powerpoint/2010/main" val="84452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9A736-626B-1249-ACCE-9C4D0970DF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03BE61-F6BF-63FD-1494-4D28E954A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51117C-F266-C5EE-B8A6-015639AA3DAE}"/>
              </a:ext>
            </a:extLst>
          </p:cNvPr>
          <p:cNvSpPr>
            <a:spLocks noGrp="1"/>
          </p:cNvSpPr>
          <p:nvPr>
            <p:ph type="dt" sz="half" idx="10"/>
          </p:nvPr>
        </p:nvSpPr>
        <p:spPr/>
        <p:txBody>
          <a:bodyPr/>
          <a:lstStyle/>
          <a:p>
            <a:fld id="{958FC84C-C50C-4B4E-A116-F431C31CBA8B}" type="datetimeFigureOut">
              <a:rPr lang="en-IN" smtClean="0"/>
              <a:t>21-10-2024</a:t>
            </a:fld>
            <a:endParaRPr lang="en-IN"/>
          </a:p>
        </p:txBody>
      </p:sp>
      <p:sp>
        <p:nvSpPr>
          <p:cNvPr id="5" name="Footer Placeholder 4">
            <a:extLst>
              <a:ext uri="{FF2B5EF4-FFF2-40B4-BE49-F238E27FC236}">
                <a16:creationId xmlns:a16="http://schemas.microsoft.com/office/drawing/2014/main" id="{7274B90D-88DB-48D0-1DF3-027F652227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DC22C9-8F43-690A-7DC8-CC6259C505C4}"/>
              </a:ext>
            </a:extLst>
          </p:cNvPr>
          <p:cNvSpPr>
            <a:spLocks noGrp="1"/>
          </p:cNvSpPr>
          <p:nvPr>
            <p:ph type="sldNum" sz="quarter" idx="12"/>
          </p:nvPr>
        </p:nvSpPr>
        <p:spPr/>
        <p:txBody>
          <a:bodyPr/>
          <a:lstStyle/>
          <a:p>
            <a:fld id="{98619FA6-2765-4E6D-AC35-335A89F1AF81}" type="slidenum">
              <a:rPr lang="en-IN" smtClean="0"/>
              <a:t>‹#›</a:t>
            </a:fld>
            <a:endParaRPr lang="en-IN"/>
          </a:p>
        </p:txBody>
      </p:sp>
    </p:spTree>
    <p:extLst>
      <p:ext uri="{BB962C8B-B14F-4D97-AF65-F5344CB8AC3E}">
        <p14:creationId xmlns:p14="http://schemas.microsoft.com/office/powerpoint/2010/main" val="18802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47B3-7438-679B-B243-AA093C5A9C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D0534C-9434-2660-4442-4EC3BC92F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E7621C-9DB7-4C1B-09CE-6B4EA77EE23A}"/>
              </a:ext>
            </a:extLst>
          </p:cNvPr>
          <p:cNvSpPr>
            <a:spLocks noGrp="1"/>
          </p:cNvSpPr>
          <p:nvPr>
            <p:ph type="dt" sz="half" idx="10"/>
          </p:nvPr>
        </p:nvSpPr>
        <p:spPr/>
        <p:txBody>
          <a:bodyPr/>
          <a:lstStyle/>
          <a:p>
            <a:fld id="{958FC84C-C50C-4B4E-A116-F431C31CBA8B}" type="datetimeFigureOut">
              <a:rPr lang="en-IN" smtClean="0"/>
              <a:t>21-10-2024</a:t>
            </a:fld>
            <a:endParaRPr lang="en-IN"/>
          </a:p>
        </p:txBody>
      </p:sp>
      <p:sp>
        <p:nvSpPr>
          <p:cNvPr id="5" name="Footer Placeholder 4">
            <a:extLst>
              <a:ext uri="{FF2B5EF4-FFF2-40B4-BE49-F238E27FC236}">
                <a16:creationId xmlns:a16="http://schemas.microsoft.com/office/drawing/2014/main" id="{9BE420C0-181C-23FE-097A-1C4D70DF1F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58DBA3-E4BC-DCAA-BC47-B3CC6B7C4E5E}"/>
              </a:ext>
            </a:extLst>
          </p:cNvPr>
          <p:cNvSpPr>
            <a:spLocks noGrp="1"/>
          </p:cNvSpPr>
          <p:nvPr>
            <p:ph type="sldNum" sz="quarter" idx="12"/>
          </p:nvPr>
        </p:nvSpPr>
        <p:spPr/>
        <p:txBody>
          <a:bodyPr/>
          <a:lstStyle/>
          <a:p>
            <a:fld id="{98619FA6-2765-4E6D-AC35-335A89F1AF81}" type="slidenum">
              <a:rPr lang="en-IN" smtClean="0"/>
              <a:t>‹#›</a:t>
            </a:fld>
            <a:endParaRPr lang="en-IN"/>
          </a:p>
        </p:txBody>
      </p:sp>
    </p:spTree>
    <p:extLst>
      <p:ext uri="{BB962C8B-B14F-4D97-AF65-F5344CB8AC3E}">
        <p14:creationId xmlns:p14="http://schemas.microsoft.com/office/powerpoint/2010/main" val="392226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B468-F63D-B27C-075B-4826BDB552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5054A8-5FCB-673C-A8AE-8F6CF5959F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868F1-754C-CE40-9B48-EBBBB281192B}"/>
              </a:ext>
            </a:extLst>
          </p:cNvPr>
          <p:cNvSpPr>
            <a:spLocks noGrp="1"/>
          </p:cNvSpPr>
          <p:nvPr>
            <p:ph type="dt" sz="half" idx="10"/>
          </p:nvPr>
        </p:nvSpPr>
        <p:spPr/>
        <p:txBody>
          <a:bodyPr/>
          <a:lstStyle/>
          <a:p>
            <a:fld id="{958FC84C-C50C-4B4E-A116-F431C31CBA8B}" type="datetimeFigureOut">
              <a:rPr lang="en-IN" smtClean="0"/>
              <a:t>21-10-2024</a:t>
            </a:fld>
            <a:endParaRPr lang="en-IN"/>
          </a:p>
        </p:txBody>
      </p:sp>
      <p:sp>
        <p:nvSpPr>
          <p:cNvPr id="5" name="Footer Placeholder 4">
            <a:extLst>
              <a:ext uri="{FF2B5EF4-FFF2-40B4-BE49-F238E27FC236}">
                <a16:creationId xmlns:a16="http://schemas.microsoft.com/office/drawing/2014/main" id="{94C03004-75E4-9909-5E4D-6B6C0229F0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B03642-E70F-5800-A794-EAD36C9C0887}"/>
              </a:ext>
            </a:extLst>
          </p:cNvPr>
          <p:cNvSpPr>
            <a:spLocks noGrp="1"/>
          </p:cNvSpPr>
          <p:nvPr>
            <p:ph type="sldNum" sz="quarter" idx="12"/>
          </p:nvPr>
        </p:nvSpPr>
        <p:spPr/>
        <p:txBody>
          <a:bodyPr/>
          <a:lstStyle/>
          <a:p>
            <a:fld id="{98619FA6-2765-4E6D-AC35-335A89F1AF81}" type="slidenum">
              <a:rPr lang="en-IN" smtClean="0"/>
              <a:t>‹#›</a:t>
            </a:fld>
            <a:endParaRPr lang="en-IN"/>
          </a:p>
        </p:txBody>
      </p:sp>
    </p:spTree>
    <p:extLst>
      <p:ext uri="{BB962C8B-B14F-4D97-AF65-F5344CB8AC3E}">
        <p14:creationId xmlns:p14="http://schemas.microsoft.com/office/powerpoint/2010/main" val="299559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9748-128D-0A30-D7F6-771149CB64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0BA2F0-0555-93A7-70C3-DEAE8E3BB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16C748-D2E9-D93B-483A-B705C50EC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38C639-964F-320C-CDDD-2C41BE880EA8}"/>
              </a:ext>
            </a:extLst>
          </p:cNvPr>
          <p:cNvSpPr>
            <a:spLocks noGrp="1"/>
          </p:cNvSpPr>
          <p:nvPr>
            <p:ph type="dt" sz="half" idx="10"/>
          </p:nvPr>
        </p:nvSpPr>
        <p:spPr/>
        <p:txBody>
          <a:bodyPr/>
          <a:lstStyle/>
          <a:p>
            <a:fld id="{958FC84C-C50C-4B4E-A116-F431C31CBA8B}" type="datetimeFigureOut">
              <a:rPr lang="en-IN" smtClean="0"/>
              <a:t>21-10-2024</a:t>
            </a:fld>
            <a:endParaRPr lang="en-IN"/>
          </a:p>
        </p:txBody>
      </p:sp>
      <p:sp>
        <p:nvSpPr>
          <p:cNvPr id="6" name="Footer Placeholder 5">
            <a:extLst>
              <a:ext uri="{FF2B5EF4-FFF2-40B4-BE49-F238E27FC236}">
                <a16:creationId xmlns:a16="http://schemas.microsoft.com/office/drawing/2014/main" id="{278BCA92-AAC0-C938-A100-C70FF307EB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FDA8DE-4DA0-D703-E2AF-018940D82728}"/>
              </a:ext>
            </a:extLst>
          </p:cNvPr>
          <p:cNvSpPr>
            <a:spLocks noGrp="1"/>
          </p:cNvSpPr>
          <p:nvPr>
            <p:ph type="sldNum" sz="quarter" idx="12"/>
          </p:nvPr>
        </p:nvSpPr>
        <p:spPr/>
        <p:txBody>
          <a:bodyPr/>
          <a:lstStyle/>
          <a:p>
            <a:fld id="{98619FA6-2765-4E6D-AC35-335A89F1AF81}" type="slidenum">
              <a:rPr lang="en-IN" smtClean="0"/>
              <a:t>‹#›</a:t>
            </a:fld>
            <a:endParaRPr lang="en-IN"/>
          </a:p>
        </p:txBody>
      </p:sp>
    </p:spTree>
    <p:extLst>
      <p:ext uri="{BB962C8B-B14F-4D97-AF65-F5344CB8AC3E}">
        <p14:creationId xmlns:p14="http://schemas.microsoft.com/office/powerpoint/2010/main" val="2436675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477D-670F-8B83-173C-349731DD82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D6CB96-25DB-0B0E-8F0A-2C211A532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E9CAC8-699B-E9D8-D5E3-E1C88FE06E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38F7BF-481B-FB78-A5E4-78F67C8691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A0102-B50C-9927-577C-8ACED8FBD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693EA2-90DD-F66B-47A4-DEEA618F932F}"/>
              </a:ext>
            </a:extLst>
          </p:cNvPr>
          <p:cNvSpPr>
            <a:spLocks noGrp="1"/>
          </p:cNvSpPr>
          <p:nvPr>
            <p:ph type="dt" sz="half" idx="10"/>
          </p:nvPr>
        </p:nvSpPr>
        <p:spPr/>
        <p:txBody>
          <a:bodyPr/>
          <a:lstStyle/>
          <a:p>
            <a:fld id="{958FC84C-C50C-4B4E-A116-F431C31CBA8B}" type="datetimeFigureOut">
              <a:rPr lang="en-IN" smtClean="0"/>
              <a:t>21-10-2024</a:t>
            </a:fld>
            <a:endParaRPr lang="en-IN"/>
          </a:p>
        </p:txBody>
      </p:sp>
      <p:sp>
        <p:nvSpPr>
          <p:cNvPr id="8" name="Footer Placeholder 7">
            <a:extLst>
              <a:ext uri="{FF2B5EF4-FFF2-40B4-BE49-F238E27FC236}">
                <a16:creationId xmlns:a16="http://schemas.microsoft.com/office/drawing/2014/main" id="{32795B49-9E11-8F9C-AD8D-DA0522549E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BA8178-016B-6997-4941-B4C038272815}"/>
              </a:ext>
            </a:extLst>
          </p:cNvPr>
          <p:cNvSpPr>
            <a:spLocks noGrp="1"/>
          </p:cNvSpPr>
          <p:nvPr>
            <p:ph type="sldNum" sz="quarter" idx="12"/>
          </p:nvPr>
        </p:nvSpPr>
        <p:spPr/>
        <p:txBody>
          <a:bodyPr/>
          <a:lstStyle/>
          <a:p>
            <a:fld id="{98619FA6-2765-4E6D-AC35-335A89F1AF81}" type="slidenum">
              <a:rPr lang="en-IN" smtClean="0"/>
              <a:t>‹#›</a:t>
            </a:fld>
            <a:endParaRPr lang="en-IN"/>
          </a:p>
        </p:txBody>
      </p:sp>
    </p:spTree>
    <p:extLst>
      <p:ext uri="{BB962C8B-B14F-4D97-AF65-F5344CB8AC3E}">
        <p14:creationId xmlns:p14="http://schemas.microsoft.com/office/powerpoint/2010/main" val="33842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481C-A6AA-B309-92D9-B778708DC0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BCD90A-1095-A83B-CF87-6D651989A00B}"/>
              </a:ext>
            </a:extLst>
          </p:cNvPr>
          <p:cNvSpPr>
            <a:spLocks noGrp="1"/>
          </p:cNvSpPr>
          <p:nvPr>
            <p:ph type="dt" sz="half" idx="10"/>
          </p:nvPr>
        </p:nvSpPr>
        <p:spPr/>
        <p:txBody>
          <a:bodyPr/>
          <a:lstStyle/>
          <a:p>
            <a:fld id="{958FC84C-C50C-4B4E-A116-F431C31CBA8B}" type="datetimeFigureOut">
              <a:rPr lang="en-IN" smtClean="0"/>
              <a:t>21-10-2024</a:t>
            </a:fld>
            <a:endParaRPr lang="en-IN"/>
          </a:p>
        </p:txBody>
      </p:sp>
      <p:sp>
        <p:nvSpPr>
          <p:cNvPr id="4" name="Footer Placeholder 3">
            <a:extLst>
              <a:ext uri="{FF2B5EF4-FFF2-40B4-BE49-F238E27FC236}">
                <a16:creationId xmlns:a16="http://schemas.microsoft.com/office/drawing/2014/main" id="{B5CDC2EB-F47E-9F64-A05C-72207CC585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C9D401-7F2D-E869-3F88-AD3D6BDF6A60}"/>
              </a:ext>
            </a:extLst>
          </p:cNvPr>
          <p:cNvSpPr>
            <a:spLocks noGrp="1"/>
          </p:cNvSpPr>
          <p:nvPr>
            <p:ph type="sldNum" sz="quarter" idx="12"/>
          </p:nvPr>
        </p:nvSpPr>
        <p:spPr/>
        <p:txBody>
          <a:bodyPr/>
          <a:lstStyle/>
          <a:p>
            <a:fld id="{98619FA6-2765-4E6D-AC35-335A89F1AF81}" type="slidenum">
              <a:rPr lang="en-IN" smtClean="0"/>
              <a:t>‹#›</a:t>
            </a:fld>
            <a:endParaRPr lang="en-IN"/>
          </a:p>
        </p:txBody>
      </p:sp>
    </p:spTree>
    <p:extLst>
      <p:ext uri="{BB962C8B-B14F-4D97-AF65-F5344CB8AC3E}">
        <p14:creationId xmlns:p14="http://schemas.microsoft.com/office/powerpoint/2010/main" val="230153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C1169-E513-B9AD-702A-99624479A4B4}"/>
              </a:ext>
            </a:extLst>
          </p:cNvPr>
          <p:cNvSpPr>
            <a:spLocks noGrp="1"/>
          </p:cNvSpPr>
          <p:nvPr>
            <p:ph type="dt" sz="half" idx="10"/>
          </p:nvPr>
        </p:nvSpPr>
        <p:spPr/>
        <p:txBody>
          <a:bodyPr/>
          <a:lstStyle/>
          <a:p>
            <a:fld id="{958FC84C-C50C-4B4E-A116-F431C31CBA8B}" type="datetimeFigureOut">
              <a:rPr lang="en-IN" smtClean="0"/>
              <a:t>21-10-2024</a:t>
            </a:fld>
            <a:endParaRPr lang="en-IN"/>
          </a:p>
        </p:txBody>
      </p:sp>
      <p:sp>
        <p:nvSpPr>
          <p:cNvPr id="3" name="Footer Placeholder 2">
            <a:extLst>
              <a:ext uri="{FF2B5EF4-FFF2-40B4-BE49-F238E27FC236}">
                <a16:creationId xmlns:a16="http://schemas.microsoft.com/office/drawing/2014/main" id="{65DB10FB-2F52-2979-7AB1-8B40D6F44E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211F0B-13E1-2526-8EFB-386C72075CFB}"/>
              </a:ext>
            </a:extLst>
          </p:cNvPr>
          <p:cNvSpPr>
            <a:spLocks noGrp="1"/>
          </p:cNvSpPr>
          <p:nvPr>
            <p:ph type="sldNum" sz="quarter" idx="12"/>
          </p:nvPr>
        </p:nvSpPr>
        <p:spPr/>
        <p:txBody>
          <a:bodyPr/>
          <a:lstStyle/>
          <a:p>
            <a:fld id="{98619FA6-2765-4E6D-AC35-335A89F1AF81}" type="slidenum">
              <a:rPr lang="en-IN" smtClean="0"/>
              <a:t>‹#›</a:t>
            </a:fld>
            <a:endParaRPr lang="en-IN"/>
          </a:p>
        </p:txBody>
      </p:sp>
    </p:spTree>
    <p:extLst>
      <p:ext uri="{BB962C8B-B14F-4D97-AF65-F5344CB8AC3E}">
        <p14:creationId xmlns:p14="http://schemas.microsoft.com/office/powerpoint/2010/main" val="312937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205B-B35F-F0A6-BB7C-1115F2E24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39AF26-7E8F-F3FA-5B41-5CA3EBA58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FDAA0-03B2-D025-B466-7BB2DD2CA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FCF3B-1868-920B-0B31-96615CB35410}"/>
              </a:ext>
            </a:extLst>
          </p:cNvPr>
          <p:cNvSpPr>
            <a:spLocks noGrp="1"/>
          </p:cNvSpPr>
          <p:nvPr>
            <p:ph type="dt" sz="half" idx="10"/>
          </p:nvPr>
        </p:nvSpPr>
        <p:spPr/>
        <p:txBody>
          <a:bodyPr/>
          <a:lstStyle/>
          <a:p>
            <a:fld id="{958FC84C-C50C-4B4E-A116-F431C31CBA8B}" type="datetimeFigureOut">
              <a:rPr lang="en-IN" smtClean="0"/>
              <a:t>21-10-2024</a:t>
            </a:fld>
            <a:endParaRPr lang="en-IN"/>
          </a:p>
        </p:txBody>
      </p:sp>
      <p:sp>
        <p:nvSpPr>
          <p:cNvPr id="6" name="Footer Placeholder 5">
            <a:extLst>
              <a:ext uri="{FF2B5EF4-FFF2-40B4-BE49-F238E27FC236}">
                <a16:creationId xmlns:a16="http://schemas.microsoft.com/office/drawing/2014/main" id="{E5F5D5E4-3C1D-339B-80C1-C909271CA8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099517-37FA-8358-DC8C-C3C8CB9C8433}"/>
              </a:ext>
            </a:extLst>
          </p:cNvPr>
          <p:cNvSpPr>
            <a:spLocks noGrp="1"/>
          </p:cNvSpPr>
          <p:nvPr>
            <p:ph type="sldNum" sz="quarter" idx="12"/>
          </p:nvPr>
        </p:nvSpPr>
        <p:spPr/>
        <p:txBody>
          <a:bodyPr/>
          <a:lstStyle/>
          <a:p>
            <a:fld id="{98619FA6-2765-4E6D-AC35-335A89F1AF81}" type="slidenum">
              <a:rPr lang="en-IN" smtClean="0"/>
              <a:t>‹#›</a:t>
            </a:fld>
            <a:endParaRPr lang="en-IN"/>
          </a:p>
        </p:txBody>
      </p:sp>
    </p:spTree>
    <p:extLst>
      <p:ext uri="{BB962C8B-B14F-4D97-AF65-F5344CB8AC3E}">
        <p14:creationId xmlns:p14="http://schemas.microsoft.com/office/powerpoint/2010/main" val="1889402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753D-770C-ED58-7941-8580919AB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CD7837-DC2A-184C-E977-37725FB510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FB5B3B-9FF7-65F5-C4B3-B27CF5A3D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4EA86-5DD8-0415-8E20-03FD5F6BF63A}"/>
              </a:ext>
            </a:extLst>
          </p:cNvPr>
          <p:cNvSpPr>
            <a:spLocks noGrp="1"/>
          </p:cNvSpPr>
          <p:nvPr>
            <p:ph type="dt" sz="half" idx="10"/>
          </p:nvPr>
        </p:nvSpPr>
        <p:spPr/>
        <p:txBody>
          <a:bodyPr/>
          <a:lstStyle/>
          <a:p>
            <a:fld id="{958FC84C-C50C-4B4E-A116-F431C31CBA8B}" type="datetimeFigureOut">
              <a:rPr lang="en-IN" smtClean="0"/>
              <a:t>21-10-2024</a:t>
            </a:fld>
            <a:endParaRPr lang="en-IN"/>
          </a:p>
        </p:txBody>
      </p:sp>
      <p:sp>
        <p:nvSpPr>
          <p:cNvPr id="6" name="Footer Placeholder 5">
            <a:extLst>
              <a:ext uri="{FF2B5EF4-FFF2-40B4-BE49-F238E27FC236}">
                <a16:creationId xmlns:a16="http://schemas.microsoft.com/office/drawing/2014/main" id="{6CAEDBEA-F4CA-E5E5-28A8-FB54652DDD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E79C81-D4D7-F2D3-DEBF-B2B6C4DE6E9D}"/>
              </a:ext>
            </a:extLst>
          </p:cNvPr>
          <p:cNvSpPr>
            <a:spLocks noGrp="1"/>
          </p:cNvSpPr>
          <p:nvPr>
            <p:ph type="sldNum" sz="quarter" idx="12"/>
          </p:nvPr>
        </p:nvSpPr>
        <p:spPr/>
        <p:txBody>
          <a:bodyPr/>
          <a:lstStyle/>
          <a:p>
            <a:fld id="{98619FA6-2765-4E6D-AC35-335A89F1AF81}" type="slidenum">
              <a:rPr lang="en-IN" smtClean="0"/>
              <a:t>‹#›</a:t>
            </a:fld>
            <a:endParaRPr lang="en-IN"/>
          </a:p>
        </p:txBody>
      </p:sp>
    </p:spTree>
    <p:extLst>
      <p:ext uri="{BB962C8B-B14F-4D97-AF65-F5344CB8AC3E}">
        <p14:creationId xmlns:p14="http://schemas.microsoft.com/office/powerpoint/2010/main" val="1287290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02D2E1-7A72-5C45-2D59-33F1DC226B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A8AFA9-1A8D-57D0-33C7-86F6967B33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1ED3BB-EACC-E1BA-F3E9-55B99EB52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FC84C-C50C-4B4E-A116-F431C31CBA8B}" type="datetimeFigureOut">
              <a:rPr lang="en-IN" smtClean="0"/>
              <a:t>21-10-2024</a:t>
            </a:fld>
            <a:endParaRPr lang="en-IN"/>
          </a:p>
        </p:txBody>
      </p:sp>
      <p:sp>
        <p:nvSpPr>
          <p:cNvPr id="5" name="Footer Placeholder 4">
            <a:extLst>
              <a:ext uri="{FF2B5EF4-FFF2-40B4-BE49-F238E27FC236}">
                <a16:creationId xmlns:a16="http://schemas.microsoft.com/office/drawing/2014/main" id="{4278CCC1-2F6E-B9D0-4CE7-9CDD9CE53C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2FEF0B-E17C-8120-3146-E9B52E622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19FA6-2765-4E6D-AC35-335A89F1AF81}" type="slidenum">
              <a:rPr lang="en-IN" smtClean="0"/>
              <a:t>‹#›</a:t>
            </a:fld>
            <a:endParaRPr lang="en-IN"/>
          </a:p>
        </p:txBody>
      </p:sp>
    </p:spTree>
    <p:extLst>
      <p:ext uri="{BB962C8B-B14F-4D97-AF65-F5344CB8AC3E}">
        <p14:creationId xmlns:p14="http://schemas.microsoft.com/office/powerpoint/2010/main" val="4105855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5738-104A-F465-E900-81697AB7D0CD}"/>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Mini project</a:t>
            </a:r>
            <a:br>
              <a:rPr lang="en-IN"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Titanic Survival Prediction</a:t>
            </a:r>
          </a:p>
        </p:txBody>
      </p:sp>
      <p:sp>
        <p:nvSpPr>
          <p:cNvPr id="3" name="Subtitle 2">
            <a:extLst>
              <a:ext uri="{FF2B5EF4-FFF2-40B4-BE49-F238E27FC236}">
                <a16:creationId xmlns:a16="http://schemas.microsoft.com/office/drawing/2014/main" id="{9AF65689-ADC6-E18D-6B71-EF061FD33225}"/>
              </a:ext>
            </a:extLst>
          </p:cNvPr>
          <p:cNvSpPr>
            <a:spLocks noGrp="1"/>
          </p:cNvSpPr>
          <p:nvPr>
            <p:ph type="subTitle" idx="1"/>
          </p:nvPr>
        </p:nvSpPr>
        <p:spPr/>
        <p:txBody>
          <a:bodyPr/>
          <a:lstStyle/>
          <a:p>
            <a:endParaRPr lang="en-IN" dirty="0"/>
          </a:p>
          <a:p>
            <a:pPr algn="r"/>
            <a:r>
              <a:rPr lang="en-IN" sz="2800" dirty="0">
                <a:latin typeface="Times New Roman" panose="02020603050405020304" pitchFamily="18" charset="0"/>
                <a:cs typeface="Times New Roman" panose="02020603050405020304" pitchFamily="18" charset="0"/>
              </a:rPr>
              <a:t>-Surya P Nair</a:t>
            </a:r>
          </a:p>
        </p:txBody>
      </p:sp>
    </p:spTree>
    <p:extLst>
      <p:ext uri="{BB962C8B-B14F-4D97-AF65-F5344CB8AC3E}">
        <p14:creationId xmlns:p14="http://schemas.microsoft.com/office/powerpoint/2010/main" val="334753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E62486-63D7-065B-AB24-DBFFC4FEF81F}"/>
              </a:ext>
            </a:extLst>
          </p:cNvPr>
          <p:cNvSpPr>
            <a:spLocks noGrp="1"/>
          </p:cNvSpPr>
          <p:nvPr>
            <p:ph type="title"/>
          </p:nvPr>
        </p:nvSpPr>
        <p:spPr>
          <a:xfrm>
            <a:off x="1240971" y="2585811"/>
            <a:ext cx="10515600" cy="1325563"/>
          </a:xfrm>
        </p:spPr>
        <p:txBody>
          <a:bodyPr>
            <a:normAutofit/>
          </a:bodyPr>
          <a:lstStyle/>
          <a:p>
            <a:pPr algn="ctr"/>
            <a:r>
              <a:rPr lang="en-IN" sz="6600" b="1"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2659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2CFF-669E-5D8E-E726-EC722248E58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6A24BAB4-9410-E406-3545-CBAA3D6ABEEF}"/>
              </a:ext>
            </a:extLst>
          </p:cNvPr>
          <p:cNvSpPr>
            <a:spLocks noGrp="1"/>
          </p:cNvSpPr>
          <p:nvPr>
            <p:ph idx="1"/>
          </p:nvPr>
        </p:nvSpPr>
        <p:spPr>
          <a:xfrm>
            <a:off x="1088572" y="2097768"/>
            <a:ext cx="9503229" cy="3606346"/>
          </a:xfrm>
        </p:spPr>
        <p:txBody>
          <a:bodyPr/>
          <a:lstStyle/>
          <a:p>
            <a:pPr marL="0" indent="0">
              <a:buNone/>
            </a:pPr>
            <a:r>
              <a:rPr lang="en-US" dirty="0">
                <a:latin typeface="Times New Roman" panose="02020603050405020304" pitchFamily="18" charset="0"/>
                <a:cs typeface="Times New Roman" panose="02020603050405020304" pitchFamily="18" charset="0"/>
              </a:rPr>
              <a:t>The Titanic Problem is based on the sinking of the ‘Unsinkable’ ship Titanic in early 1912. It gives you information about multiple people like their ages, sexes, sibling counts, embarkment points, and whether or not they survived the disaster. Based on these features, you have to predict if an arbitrary passenger on Titanic would survive the sinking or not.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32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A425-94FF-E160-7F08-1B498A8EE122}"/>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Exploratory Data Analysis (EDA):</a:t>
            </a:r>
          </a:p>
        </p:txBody>
      </p:sp>
      <p:sp>
        <p:nvSpPr>
          <p:cNvPr id="3" name="Content Placeholder 2">
            <a:extLst>
              <a:ext uri="{FF2B5EF4-FFF2-40B4-BE49-F238E27FC236}">
                <a16:creationId xmlns:a16="http://schemas.microsoft.com/office/drawing/2014/main" id="{CF3461D5-7C7A-0C16-7B35-79DE990D38D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dataset contains 891 rows and 12 columns.</a:t>
            </a:r>
          </a:p>
          <a:p>
            <a:r>
              <a:rPr lang="en-IN" dirty="0">
                <a:latin typeface="Times New Roman" panose="02020603050405020304" pitchFamily="18" charset="0"/>
                <a:cs typeface="Times New Roman" panose="02020603050405020304" pitchFamily="18" charset="0"/>
              </a:rPr>
              <a:t> Statistics summary of the data is obtained using describe()</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8D2670-BEDD-EBB4-E070-11F6C873B174}"/>
              </a:ext>
            </a:extLst>
          </p:cNvPr>
          <p:cNvPicPr>
            <a:picLocks noChangeAspect="1"/>
          </p:cNvPicPr>
          <p:nvPr/>
        </p:nvPicPr>
        <p:blipFill>
          <a:blip r:embed="rId2"/>
          <a:stretch>
            <a:fillRect/>
          </a:stretch>
        </p:blipFill>
        <p:spPr>
          <a:xfrm>
            <a:off x="1670351" y="3143087"/>
            <a:ext cx="5912154" cy="3168813"/>
          </a:xfrm>
          <a:prstGeom prst="rect">
            <a:avLst/>
          </a:prstGeom>
        </p:spPr>
      </p:pic>
    </p:spTree>
    <p:extLst>
      <p:ext uri="{BB962C8B-B14F-4D97-AF65-F5344CB8AC3E}">
        <p14:creationId xmlns:p14="http://schemas.microsoft.com/office/powerpoint/2010/main" val="2834599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1009-A625-16E4-0DB3-B840B7435C5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Data Distribution Plots :</a:t>
            </a:r>
          </a:p>
        </p:txBody>
      </p:sp>
      <p:pic>
        <p:nvPicPr>
          <p:cNvPr id="1026" name="Picture 2">
            <a:extLst>
              <a:ext uri="{FF2B5EF4-FFF2-40B4-BE49-F238E27FC236}">
                <a16:creationId xmlns:a16="http://schemas.microsoft.com/office/drawing/2014/main" id="{5FB07FBF-5C7B-C017-EF3A-71B4040116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9714" y="1825625"/>
            <a:ext cx="94814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27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4E08-C433-8B4F-BD33-1F608C6E400B}"/>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Outlier detection using boxplot for the columns such as Age, Fare, </a:t>
            </a:r>
            <a:r>
              <a:rPr lang="en-IN" sz="3200" b="1" dirty="0" err="1">
                <a:latin typeface="Times New Roman" panose="02020603050405020304" pitchFamily="18" charset="0"/>
                <a:cs typeface="Times New Roman" panose="02020603050405020304" pitchFamily="18" charset="0"/>
              </a:rPr>
              <a:t>Sibsp</a:t>
            </a:r>
            <a:r>
              <a:rPr lang="en-IN" sz="3200" b="1" dirty="0">
                <a:latin typeface="Times New Roman" panose="02020603050405020304" pitchFamily="18" charset="0"/>
                <a:cs typeface="Times New Roman" panose="02020603050405020304" pitchFamily="18" charset="0"/>
              </a:rPr>
              <a:t> and Parch</a:t>
            </a:r>
          </a:p>
        </p:txBody>
      </p:sp>
      <p:pic>
        <p:nvPicPr>
          <p:cNvPr id="2050" name="Picture 2">
            <a:extLst>
              <a:ext uri="{FF2B5EF4-FFF2-40B4-BE49-F238E27FC236}">
                <a16:creationId xmlns:a16="http://schemas.microsoft.com/office/drawing/2014/main" id="{7CFABE91-AFF2-FFDE-38A3-25E398A102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8315" y="1825625"/>
            <a:ext cx="920931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27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5CD0-A076-44FD-2F0D-BCAC966C9A38}"/>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Correlation analysis using heatmap:</a:t>
            </a:r>
          </a:p>
        </p:txBody>
      </p:sp>
      <p:pic>
        <p:nvPicPr>
          <p:cNvPr id="5" name="Content Placeholder 4">
            <a:extLst>
              <a:ext uri="{FF2B5EF4-FFF2-40B4-BE49-F238E27FC236}">
                <a16:creationId xmlns:a16="http://schemas.microsoft.com/office/drawing/2014/main" id="{4CDE7FF5-1718-2312-F4BC-93707F20C10D}"/>
              </a:ext>
            </a:extLst>
          </p:cNvPr>
          <p:cNvPicPr>
            <a:picLocks noGrp="1" noChangeAspect="1"/>
          </p:cNvPicPr>
          <p:nvPr>
            <p:ph idx="1"/>
          </p:nvPr>
        </p:nvPicPr>
        <p:blipFill>
          <a:blip r:embed="rId2"/>
          <a:stretch>
            <a:fillRect/>
          </a:stretch>
        </p:blipFill>
        <p:spPr>
          <a:xfrm>
            <a:off x="838200" y="1454986"/>
            <a:ext cx="5595256" cy="4162043"/>
          </a:xfrm>
        </p:spPr>
      </p:pic>
      <p:pic>
        <p:nvPicPr>
          <p:cNvPr id="3074" name="Picture 2">
            <a:extLst>
              <a:ext uri="{FF2B5EF4-FFF2-40B4-BE49-F238E27FC236}">
                <a16:creationId xmlns:a16="http://schemas.microsoft.com/office/drawing/2014/main" id="{85D171F7-C08C-EEDC-364D-1FB7380A0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456" y="1454986"/>
            <a:ext cx="5595256"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72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E22C-D928-7081-832D-AA686B7D802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4990C900-4469-843B-C8D5-19D4CEF9504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missing values in the columns such as Age and Embark is filled using the </a:t>
            </a:r>
            <a:r>
              <a:rPr lang="en-IN" dirty="0" err="1">
                <a:latin typeface="Times New Roman" panose="02020603050405020304" pitchFamily="18" charset="0"/>
                <a:cs typeface="Times New Roman" panose="02020603050405020304" pitchFamily="18" charset="0"/>
              </a:rPr>
              <a:t>fillna</a:t>
            </a:r>
            <a:r>
              <a:rPr lang="en-IN" dirty="0">
                <a:latin typeface="Times New Roman" panose="02020603050405020304" pitchFamily="18" charset="0"/>
                <a:cs typeface="Times New Roman" panose="02020603050405020304" pitchFamily="18" charset="0"/>
              </a:rPr>
              <a:t>(). For Age column median() is taken and for Embark mode() is used</a:t>
            </a:r>
          </a:p>
          <a:p>
            <a:r>
              <a:rPr lang="en-IN" dirty="0">
                <a:latin typeface="Times New Roman" panose="02020603050405020304" pitchFamily="18" charset="0"/>
                <a:cs typeface="Times New Roman" panose="02020603050405020304" pitchFamily="18" charset="0"/>
              </a:rPr>
              <a:t>Columns such as </a:t>
            </a:r>
            <a:r>
              <a:rPr lang="en-IN" dirty="0" err="1">
                <a:latin typeface="Times New Roman" panose="02020603050405020304" pitchFamily="18" charset="0"/>
                <a:cs typeface="Times New Roman" panose="02020603050405020304" pitchFamily="18" charset="0"/>
              </a:rPr>
              <a:t>PassengerId</a:t>
            </a:r>
            <a:r>
              <a:rPr lang="en-IN" dirty="0">
                <a:latin typeface="Times New Roman" panose="02020603050405020304" pitchFamily="18" charset="0"/>
                <a:cs typeface="Times New Roman" panose="02020603050405020304" pitchFamily="18" charset="0"/>
              </a:rPr>
              <a:t>, Ticket and Cabin is deleted using the drop()</a:t>
            </a:r>
          </a:p>
          <a:p>
            <a:r>
              <a:rPr lang="en-IN" dirty="0">
                <a:latin typeface="Times New Roman" panose="02020603050405020304" pitchFamily="18" charset="0"/>
                <a:cs typeface="Times New Roman" panose="02020603050405020304" pitchFamily="18" charset="0"/>
              </a:rPr>
              <a:t>Outliers in the data are handled using the </a:t>
            </a:r>
            <a:r>
              <a:rPr lang="en-IN" dirty="0" err="1">
                <a:latin typeface="Times New Roman" panose="02020603050405020304" pitchFamily="18" charset="0"/>
                <a:cs typeface="Times New Roman" panose="02020603050405020304" pitchFamily="18" charset="0"/>
              </a:rPr>
              <a:t>zscore</a:t>
            </a: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06FAD6D-2FD4-79E7-8EAD-A653DB4AB0C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PassengerId','Ticket','Cabin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3CD73D9-9C2E-BBB7-CD81-FA116494A891}"/>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PassengerId','Ticket','Cabin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BBF1C3D-7B50-3D22-C871-868B81A2F164}"/>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PassengerId','Ticket','Cabin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53C129FB-34C3-0D86-770B-616F79089A2B}"/>
              </a:ext>
            </a:extLst>
          </p:cNvPr>
          <p:cNvPicPr>
            <a:picLocks noChangeAspect="1"/>
          </p:cNvPicPr>
          <p:nvPr/>
        </p:nvPicPr>
        <p:blipFill>
          <a:blip r:embed="rId2"/>
          <a:stretch>
            <a:fillRect/>
          </a:stretch>
        </p:blipFill>
        <p:spPr>
          <a:xfrm>
            <a:off x="1840458" y="4815099"/>
            <a:ext cx="7162028" cy="558829"/>
          </a:xfrm>
          <a:prstGeom prst="rect">
            <a:avLst/>
          </a:prstGeom>
        </p:spPr>
      </p:pic>
    </p:spTree>
    <p:extLst>
      <p:ext uri="{BB962C8B-B14F-4D97-AF65-F5344CB8AC3E}">
        <p14:creationId xmlns:p14="http://schemas.microsoft.com/office/powerpoint/2010/main" val="246383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8B23-C428-2C9F-5871-FFAA0A6B854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Model Prediction.</a:t>
            </a:r>
          </a:p>
        </p:txBody>
      </p:sp>
      <p:sp>
        <p:nvSpPr>
          <p:cNvPr id="3" name="Content Placeholder 2">
            <a:extLst>
              <a:ext uri="{FF2B5EF4-FFF2-40B4-BE49-F238E27FC236}">
                <a16:creationId xmlns:a16="http://schemas.microsoft.com/office/drawing/2014/main" id="{76997E32-57B7-ABC2-C0F0-9F7691D0120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algorithms used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Random Forest algorithm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K-Nearest Neighbours algorithm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SVC (Support Vector Classifier)</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5A07E73-AC69-8B43-7CAD-3EB3E4084A0A}"/>
              </a:ext>
            </a:extLst>
          </p:cNvPr>
          <p:cNvPicPr>
            <a:picLocks noChangeAspect="1"/>
          </p:cNvPicPr>
          <p:nvPr/>
        </p:nvPicPr>
        <p:blipFill>
          <a:blip r:embed="rId2"/>
          <a:stretch>
            <a:fillRect/>
          </a:stretch>
        </p:blipFill>
        <p:spPr>
          <a:xfrm>
            <a:off x="6803571" y="2090923"/>
            <a:ext cx="3969299" cy="1587582"/>
          </a:xfrm>
          <a:prstGeom prst="rect">
            <a:avLst/>
          </a:prstGeom>
        </p:spPr>
      </p:pic>
      <p:pic>
        <p:nvPicPr>
          <p:cNvPr id="7" name="Picture 6">
            <a:extLst>
              <a:ext uri="{FF2B5EF4-FFF2-40B4-BE49-F238E27FC236}">
                <a16:creationId xmlns:a16="http://schemas.microsoft.com/office/drawing/2014/main" id="{29CF59DF-5238-4E08-AC8E-038F8F0CF781}"/>
              </a:ext>
            </a:extLst>
          </p:cNvPr>
          <p:cNvPicPr>
            <a:picLocks noChangeAspect="1"/>
          </p:cNvPicPr>
          <p:nvPr/>
        </p:nvPicPr>
        <p:blipFill>
          <a:blip r:embed="rId3"/>
          <a:stretch>
            <a:fillRect/>
          </a:stretch>
        </p:blipFill>
        <p:spPr>
          <a:xfrm>
            <a:off x="1229536" y="4172816"/>
            <a:ext cx="4409263" cy="1625684"/>
          </a:xfrm>
          <a:prstGeom prst="rect">
            <a:avLst/>
          </a:prstGeom>
        </p:spPr>
      </p:pic>
      <p:pic>
        <p:nvPicPr>
          <p:cNvPr id="9" name="Picture 8">
            <a:extLst>
              <a:ext uri="{FF2B5EF4-FFF2-40B4-BE49-F238E27FC236}">
                <a16:creationId xmlns:a16="http://schemas.microsoft.com/office/drawing/2014/main" id="{769915C3-62F6-6C21-1CF1-CF471CF40FA1}"/>
              </a:ext>
            </a:extLst>
          </p:cNvPr>
          <p:cNvPicPr>
            <a:picLocks noChangeAspect="1"/>
          </p:cNvPicPr>
          <p:nvPr/>
        </p:nvPicPr>
        <p:blipFill>
          <a:blip r:embed="rId4"/>
          <a:stretch>
            <a:fillRect/>
          </a:stretch>
        </p:blipFill>
        <p:spPr>
          <a:xfrm>
            <a:off x="6629302" y="4095841"/>
            <a:ext cx="4143567" cy="1663786"/>
          </a:xfrm>
          <a:prstGeom prst="rect">
            <a:avLst/>
          </a:prstGeom>
        </p:spPr>
      </p:pic>
    </p:spTree>
    <p:extLst>
      <p:ext uri="{BB962C8B-B14F-4D97-AF65-F5344CB8AC3E}">
        <p14:creationId xmlns:p14="http://schemas.microsoft.com/office/powerpoint/2010/main" val="172743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DFB5-1E66-C42F-C233-C21DFC832E1D}"/>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Best Model and Accuracy</a:t>
            </a:r>
          </a:p>
        </p:txBody>
      </p:sp>
      <p:sp>
        <p:nvSpPr>
          <p:cNvPr id="3" name="Content Placeholder 2">
            <a:extLst>
              <a:ext uri="{FF2B5EF4-FFF2-40B4-BE49-F238E27FC236}">
                <a16:creationId xmlns:a16="http://schemas.microsoft.com/office/drawing/2014/main" id="{E43CE35C-CCC6-C760-8202-17E7097A4D48}"/>
              </a:ext>
            </a:extLst>
          </p:cNvPr>
          <p:cNvSpPr>
            <a:spLocks noGrp="1"/>
          </p:cNvSpPr>
          <p:nvPr>
            <p:ph idx="1"/>
          </p:nvPr>
        </p:nvSpPr>
        <p:spPr>
          <a:xfrm>
            <a:off x="838200" y="1803854"/>
            <a:ext cx="10515600" cy="4351338"/>
          </a:xfrm>
        </p:spPr>
        <p:txBody>
          <a:bodyPr/>
          <a:lstStyle/>
          <a:p>
            <a:r>
              <a:rPr lang="en-IN" dirty="0">
                <a:latin typeface="Times New Roman" panose="02020603050405020304" pitchFamily="18" charset="0"/>
                <a:cs typeface="Times New Roman" panose="02020603050405020304" pitchFamily="18" charset="0"/>
              </a:rPr>
              <a:t> Random Forest model has the best model and the accuracy is 83.35%</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training and testing score of Random forest model.</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DC1B1B-C622-31CE-D18B-483BE22A2456}"/>
              </a:ext>
            </a:extLst>
          </p:cNvPr>
          <p:cNvPicPr>
            <a:picLocks noChangeAspect="1"/>
          </p:cNvPicPr>
          <p:nvPr/>
        </p:nvPicPr>
        <p:blipFill>
          <a:blip r:embed="rId2"/>
          <a:stretch>
            <a:fillRect/>
          </a:stretch>
        </p:blipFill>
        <p:spPr>
          <a:xfrm>
            <a:off x="1306285" y="2427515"/>
            <a:ext cx="9111343" cy="800113"/>
          </a:xfrm>
          <a:prstGeom prst="rect">
            <a:avLst/>
          </a:prstGeom>
        </p:spPr>
      </p:pic>
      <p:pic>
        <p:nvPicPr>
          <p:cNvPr id="7" name="Picture 6">
            <a:extLst>
              <a:ext uri="{FF2B5EF4-FFF2-40B4-BE49-F238E27FC236}">
                <a16:creationId xmlns:a16="http://schemas.microsoft.com/office/drawing/2014/main" id="{42D9F884-3479-4D1A-A0CA-A6BB96278CB6}"/>
              </a:ext>
            </a:extLst>
          </p:cNvPr>
          <p:cNvPicPr>
            <a:picLocks noChangeAspect="1"/>
          </p:cNvPicPr>
          <p:nvPr/>
        </p:nvPicPr>
        <p:blipFill>
          <a:blip r:embed="rId3"/>
          <a:stretch>
            <a:fillRect/>
          </a:stretch>
        </p:blipFill>
        <p:spPr>
          <a:xfrm>
            <a:off x="1833697" y="4127909"/>
            <a:ext cx="6439446" cy="1759040"/>
          </a:xfrm>
          <a:prstGeom prst="rect">
            <a:avLst/>
          </a:prstGeom>
        </p:spPr>
      </p:pic>
    </p:spTree>
    <p:extLst>
      <p:ext uri="{BB962C8B-B14F-4D97-AF65-F5344CB8AC3E}">
        <p14:creationId xmlns:p14="http://schemas.microsoft.com/office/powerpoint/2010/main" val="3291617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256</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Calibri</vt:lpstr>
      <vt:lpstr>Calibri Light</vt:lpstr>
      <vt:lpstr>Times New Roman</vt:lpstr>
      <vt:lpstr>Wingdings</vt:lpstr>
      <vt:lpstr>Office Theme</vt:lpstr>
      <vt:lpstr>Mini project Titanic Survival Prediction</vt:lpstr>
      <vt:lpstr>Problem statement :</vt:lpstr>
      <vt:lpstr>Exploratory Data Analysis (EDA):</vt:lpstr>
      <vt:lpstr>Data Distribution Plots :</vt:lpstr>
      <vt:lpstr>Outlier detection using boxplot for the columns such as Age, Fare, Sibsp and Parch</vt:lpstr>
      <vt:lpstr>Correlation analysis using heatmap:</vt:lpstr>
      <vt:lpstr>Data Preprocessing:</vt:lpstr>
      <vt:lpstr>Model Prediction.</vt:lpstr>
      <vt:lpstr>Best Model and Accuracy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Surya P Nair</dc:creator>
  <cp:lastModifiedBy>Surya P Nair</cp:lastModifiedBy>
  <cp:revision>2</cp:revision>
  <dcterms:created xsi:type="dcterms:W3CDTF">2024-10-21T13:53:40Z</dcterms:created>
  <dcterms:modified xsi:type="dcterms:W3CDTF">2024-10-21T14:22:38Z</dcterms:modified>
</cp:coreProperties>
</file>