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7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88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295A5-94E2-4BD2-9346-1B872114C40F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61320-4552-466F-AD85-62EC6B3C6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B3E447-2A96-4337-9108-FF17298A64E0}" type="datetimeFigureOut">
              <a:rPr lang="en-US" smtClean="0"/>
              <a:pPr/>
              <a:t>10/6/2024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 smtClean="0"/>
              <a:t>MYNTRA ANALYSIS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PERFORMANCE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CLOUD:  </a:t>
            </a:r>
            <a:r>
              <a:rPr lang="en-IN" dirty="0" err="1" smtClean="0"/>
              <a:t>microsoft</a:t>
            </a:r>
            <a:r>
              <a:rPr lang="en-IN" dirty="0" smtClean="0"/>
              <a:t>  Azure cloud platform to store the data</a:t>
            </a:r>
          </a:p>
          <a:p>
            <a:r>
              <a:rPr lang="en-IN" dirty="0" smtClean="0"/>
              <a:t>Azure is a secure platform with variety of secure features</a:t>
            </a:r>
          </a:p>
          <a:p>
            <a:r>
              <a:rPr lang="en-IN" dirty="0" smtClean="0"/>
              <a:t>Cost effective with variety of pricing options.</a:t>
            </a:r>
          </a:p>
          <a:p>
            <a:r>
              <a:rPr lang="en-IN" dirty="0" smtClean="0"/>
              <a:t>Through this we can make data analytics to meet the needs.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         </a:t>
            </a:r>
            <a:r>
              <a:rPr lang="en-IN" b="1" dirty="0" smtClean="0"/>
              <a:t>CUSTOMER SENTIMENT 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153400" cy="4191000"/>
          </a:xfrm>
        </p:spPr>
        <p:txBody>
          <a:bodyPr/>
          <a:lstStyle/>
          <a:p>
            <a:r>
              <a:rPr lang="en-IN" dirty="0" smtClean="0"/>
              <a:t>POSITIVES: Wide variety products, reasonable prices, trust, affordable prices, easy browsing experience, cash on delivery, regular sales and discount, strong brand partnership, mobile app .</a:t>
            </a:r>
          </a:p>
          <a:p>
            <a:r>
              <a:rPr lang="en-IN" dirty="0" smtClean="0"/>
              <a:t>NEGATIVES: customer service, product quality, delivery, non –affordable, limited selection, pricing, return policies, lack of transparencies in shipping policies, lack of loyalty  rewards for repeat customers.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</a:t>
            </a:r>
            <a:r>
              <a:rPr lang="en-IN" b="1" dirty="0" smtClean="0"/>
              <a:t>SWOT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                                    STRENGTH</a:t>
            </a:r>
          </a:p>
          <a:p>
            <a:r>
              <a:rPr lang="en-IN" dirty="0" smtClean="0"/>
              <a:t>STRONG BRAND RECOGNITION: </a:t>
            </a:r>
            <a:r>
              <a:rPr lang="en-IN" dirty="0" err="1" smtClean="0"/>
              <a:t>M</a:t>
            </a:r>
            <a:r>
              <a:rPr lang="en-IN" dirty="0" err="1" smtClean="0"/>
              <a:t>yntra</a:t>
            </a:r>
            <a:r>
              <a:rPr lang="en-IN" dirty="0" smtClean="0"/>
              <a:t>  </a:t>
            </a:r>
            <a:r>
              <a:rPr lang="en-IN" dirty="0" smtClean="0"/>
              <a:t>is the most recognized online fashion brand. This recognition gives it a competitive advantage and ensures a solid customer base.</a:t>
            </a:r>
          </a:p>
          <a:p>
            <a:r>
              <a:rPr lang="en-IN" dirty="0" smtClean="0"/>
              <a:t>EXCLUSIVE BRANDS AND COLLABORATIONS: </a:t>
            </a:r>
            <a:r>
              <a:rPr lang="en-IN" dirty="0" err="1" smtClean="0"/>
              <a:t>Myntra</a:t>
            </a:r>
            <a:r>
              <a:rPr lang="en-IN" dirty="0" smtClean="0"/>
              <a:t> has exclusive partnerships and collaborations with international and domestic brands and designers.</a:t>
            </a:r>
          </a:p>
          <a:p>
            <a:r>
              <a:rPr lang="en-IN" dirty="0" smtClean="0"/>
              <a:t>They have also launched exclusive collections with celebrities which adds to the brand’s uniqueness.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</a:t>
            </a:r>
            <a:r>
              <a:rPr lang="en-IN" b="1" dirty="0" err="1" smtClean="0"/>
              <a:t>weekness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OPERATIONAL CHALLANGES: E-commerce operations can face logistical challenges, including delivery delays, mishandling of goods, or stock unavailability.</a:t>
            </a:r>
            <a:endParaRPr lang="en-US" dirty="0" smtClean="0"/>
          </a:p>
          <a:p>
            <a:r>
              <a:rPr lang="en-IN" dirty="0" smtClean="0"/>
              <a:t>HIGH RETURN RATES: Fashion E-commerce platforms  generally tend to experience higher return rates than other sectors. This can be due to sizing issues, difference in actual product appearance </a:t>
            </a:r>
            <a:r>
              <a:rPr lang="en-IN" dirty="0" err="1" smtClean="0"/>
              <a:t>vs</a:t>
            </a:r>
            <a:r>
              <a:rPr lang="en-IN" dirty="0" smtClean="0"/>
              <a:t> online images or customer dissatisfaction.</a:t>
            </a:r>
          </a:p>
          <a:p>
            <a:r>
              <a:rPr lang="en-IN" dirty="0" smtClean="0"/>
              <a:t>SUPPLY CHAIN LIMITATIONS: Although </a:t>
            </a:r>
            <a:r>
              <a:rPr lang="en-IN" dirty="0" err="1" smtClean="0"/>
              <a:t>Myntra</a:t>
            </a:r>
            <a:r>
              <a:rPr lang="en-IN" dirty="0" smtClean="0"/>
              <a:t> has a well-established supply chain, disruption, be it due to external factors like internal </a:t>
            </a:r>
            <a:r>
              <a:rPr lang="en-IN" dirty="0" err="1" smtClean="0"/>
              <a:t>inefficiences</a:t>
            </a:r>
            <a:r>
              <a:rPr lang="en-IN" dirty="0" smtClean="0"/>
              <a:t>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               OPPORTUNITIES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INTERNATIONAL EXPANSIONS: while </a:t>
            </a:r>
            <a:r>
              <a:rPr lang="en-IN" dirty="0" err="1" smtClean="0"/>
              <a:t>myntra</a:t>
            </a:r>
            <a:r>
              <a:rPr lang="en-IN" dirty="0" smtClean="0"/>
              <a:t> has primarily  focused on the Indian market, there is a potential to tap into neighbouring countries or other market where online fashion segment is still emerging.</a:t>
            </a:r>
          </a:p>
          <a:p>
            <a:r>
              <a:rPr lang="en-IN" dirty="0" smtClean="0"/>
              <a:t>DIVERSIFYING PRODUCT OFFERINGS: </a:t>
            </a:r>
            <a:r>
              <a:rPr lang="en-IN" dirty="0" err="1" smtClean="0"/>
              <a:t>Myntra</a:t>
            </a:r>
            <a:r>
              <a:rPr lang="en-IN" dirty="0" smtClean="0"/>
              <a:t> can further expand its product categories, venturing into areas like luxury fashion, sustainable fashion, or specialized segments like ethnic wear etc.,</a:t>
            </a:r>
          </a:p>
          <a:p>
            <a:pPr algn="r"/>
            <a:r>
              <a:rPr lang="en-IN" dirty="0" smtClean="0"/>
              <a:t>SUPPLY CHAIN OPTIMIZATION: Investing in technology  to optimize supply chains can result in quicker deliveries, better inventory management, and educed operational cost  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</a:t>
            </a:r>
            <a:r>
              <a:rPr lang="en-IN" b="1" dirty="0" smtClean="0"/>
              <a:t>THREATS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INTENSE </a:t>
            </a:r>
            <a:r>
              <a:rPr lang="en-IN" dirty="0" err="1" smtClean="0"/>
              <a:t>COMPETITION:The</a:t>
            </a:r>
            <a:r>
              <a:rPr lang="en-IN" dirty="0" smtClean="0"/>
              <a:t> online fashion retail market in India is highly competitive . Players like Amazon, </a:t>
            </a:r>
            <a:r>
              <a:rPr lang="en-IN" dirty="0" err="1" smtClean="0"/>
              <a:t>Ajio</a:t>
            </a:r>
            <a:r>
              <a:rPr lang="en-IN" dirty="0" smtClean="0"/>
              <a:t>, and others providing service for same customer  base, and new entrants can also increase competition further.</a:t>
            </a:r>
          </a:p>
          <a:p>
            <a:r>
              <a:rPr lang="en-IN" dirty="0" smtClean="0"/>
              <a:t>RAPID TECHNOLOGICAL CHANGES: The e-commerce </a:t>
            </a:r>
            <a:r>
              <a:rPr lang="en-IN" dirty="0" err="1" smtClean="0"/>
              <a:t>lanscape</a:t>
            </a:r>
            <a:r>
              <a:rPr lang="en-IN" dirty="0" smtClean="0"/>
              <a:t> continually evolves, and staying behind in technological advancement can affect user experience and overall competitiveness.</a:t>
            </a:r>
          </a:p>
          <a:p>
            <a:r>
              <a:rPr lang="en-IN" dirty="0" smtClean="0"/>
              <a:t>SHIFT IN CUSTOMER PREFERENCE: The fashion industry is notably fickle, with trends changing rapidly. An inability to keep up with these changes can result in in lost sales and reduced market share.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      </a:t>
            </a:r>
            <a:r>
              <a:rPr lang="en-IN" b="1" dirty="0" smtClean="0"/>
              <a:t>CUSTOMER REVIEW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HIGH IMPACT CUSTOMER REVIEWS:  </a:t>
            </a:r>
          </a:p>
          <a:p>
            <a:pPr>
              <a:buNone/>
            </a:pPr>
            <a:r>
              <a:rPr lang="en-IN" dirty="0" smtClean="0"/>
              <a:t>                       1.people are requesting haul from other brands like </a:t>
            </a:r>
            <a:r>
              <a:rPr lang="en-IN" dirty="0" err="1" smtClean="0"/>
              <a:t>Meesho</a:t>
            </a:r>
            <a:r>
              <a:rPr lang="en-IN" dirty="0" smtClean="0"/>
              <a:t>, </a:t>
            </a:r>
            <a:r>
              <a:rPr lang="en-IN" dirty="0" err="1" smtClean="0"/>
              <a:t>Flipkart</a:t>
            </a:r>
            <a:r>
              <a:rPr lang="en-IN" dirty="0" smtClean="0"/>
              <a:t>, and </a:t>
            </a:r>
            <a:r>
              <a:rPr lang="en-IN" dirty="0" err="1" smtClean="0"/>
              <a:t>Nykaa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                        2. some of the viewers appreciate the timely delivery.</a:t>
            </a:r>
          </a:p>
          <a:p>
            <a:pPr>
              <a:buNone/>
            </a:pPr>
            <a:r>
              <a:rPr lang="en-IN" dirty="0" smtClean="0"/>
              <a:t>                         </a:t>
            </a:r>
            <a:r>
              <a:rPr lang="en-IN" dirty="0" smtClean="0"/>
              <a:t>3.some of </a:t>
            </a:r>
            <a:r>
              <a:rPr lang="en-IN" dirty="0" smtClean="0"/>
              <a:t>the viewers express the product quality is good as like they expected before.</a:t>
            </a:r>
          </a:p>
          <a:p>
            <a:pPr>
              <a:buNone/>
            </a:pPr>
            <a:r>
              <a:rPr lang="en-IN" dirty="0" smtClean="0"/>
              <a:t>                          </a:t>
            </a:r>
          </a:p>
          <a:p>
            <a:pPr>
              <a:buNone/>
            </a:pPr>
            <a:r>
              <a:rPr lang="en-IN" dirty="0" smtClean="0"/>
              <a:t>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</a:t>
            </a:r>
            <a:r>
              <a:rPr lang="en-IN" b="1" dirty="0" smtClean="0"/>
              <a:t>LOW IMPACT COMMENTS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DELAYED DELIVERY: some customers felt bad for the delayed deliveries.</a:t>
            </a:r>
          </a:p>
          <a:p>
            <a:r>
              <a:rPr lang="en-IN" dirty="0" smtClean="0"/>
              <a:t>Customer service: some customer express their </a:t>
            </a:r>
            <a:r>
              <a:rPr lang="en-IN" dirty="0" err="1" smtClean="0"/>
              <a:t>sadning</a:t>
            </a:r>
            <a:r>
              <a:rPr lang="en-IN" dirty="0" smtClean="0"/>
              <a:t> for poor customer service.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r>
              <a:rPr lang="en-IN" b="1" dirty="0" smtClean="0"/>
              <a:t>STRATERGIC RECOMMENDATIONS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INFLUENCER COLABORATIONS: Need some influencer collaborations to increase the traffic.</a:t>
            </a:r>
          </a:p>
          <a:p>
            <a:r>
              <a:rPr lang="en-IN" dirty="0" smtClean="0"/>
              <a:t>RECOMMENDATIONS: need to recommend the products as per the customers preference.</a:t>
            </a:r>
          </a:p>
          <a:p>
            <a:r>
              <a:rPr lang="en-IN" dirty="0" smtClean="0"/>
              <a:t>MERGE WITH THE TREND: As the word trend is always evolve because of innovation so </a:t>
            </a:r>
            <a:r>
              <a:rPr lang="en-IN" dirty="0" err="1" smtClean="0"/>
              <a:t>myntra</a:t>
            </a:r>
            <a:r>
              <a:rPr lang="en-IN" dirty="0" smtClean="0"/>
              <a:t> should join with the trend.</a:t>
            </a:r>
          </a:p>
          <a:p>
            <a:r>
              <a:rPr lang="en-IN" dirty="0" smtClean="0"/>
              <a:t>INNOVATIONS: A marketing  can make a trend as it caters mainly to the youth it serve better trend to the current generation.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686800" cy="5257800"/>
          </a:xfrm>
        </p:spPr>
        <p:txBody>
          <a:bodyPr/>
          <a:lstStyle/>
          <a:p>
            <a:r>
              <a:rPr lang="en-IN" dirty="0" smtClean="0"/>
              <a:t>FOCUS: While reviewing the customers comment we can observe that there is lack of customer service responses as they are the face of the company they should be trained, instructed and </a:t>
            </a:r>
            <a:r>
              <a:rPr lang="en-IN" dirty="0" err="1" smtClean="0"/>
              <a:t>fulfill</a:t>
            </a:r>
            <a:r>
              <a:rPr lang="en-IN" dirty="0" smtClean="0"/>
              <a:t> their needs because they are </a:t>
            </a:r>
            <a:r>
              <a:rPr lang="en-IN" dirty="0" err="1" smtClean="0"/>
              <a:t>mentallity</a:t>
            </a:r>
            <a:r>
              <a:rPr lang="en-IN" dirty="0" smtClean="0"/>
              <a:t> will be the reflection of company’s </a:t>
            </a:r>
            <a:r>
              <a:rPr lang="en-IN" dirty="0" err="1" smtClean="0"/>
              <a:t>metallity</a:t>
            </a:r>
            <a:r>
              <a:rPr lang="en-IN" dirty="0" smtClean="0"/>
              <a:t>.</a:t>
            </a:r>
          </a:p>
          <a:p>
            <a:r>
              <a:rPr lang="en-IN" dirty="0" smtClean="0"/>
              <a:t> DELIVERY: As the delivery is the direct interaction with the customers there is a need in increasing delivery hubs to cover the non-service areas and to increase the customers.</a:t>
            </a:r>
          </a:p>
          <a:p>
            <a:pPr>
              <a:buNone/>
            </a:pPr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        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 is an e-commerce company that sells fashion and products for  men, women and children.</a:t>
            </a:r>
          </a:p>
          <a:p>
            <a:r>
              <a:rPr lang="en-IN" dirty="0" smtClean="0"/>
              <a:t>Founded in 2007-2008 previously it was B2B company</a:t>
            </a:r>
          </a:p>
          <a:p>
            <a:r>
              <a:rPr lang="en-IN" dirty="0" smtClean="0"/>
              <a:t>Latter it gets boomed as a e-commerce website</a:t>
            </a:r>
          </a:p>
          <a:p>
            <a:r>
              <a:rPr lang="en-IN" dirty="0" smtClean="0"/>
              <a:t>Previously it allowed customers to personalized products like T-</a:t>
            </a:r>
            <a:r>
              <a:rPr lang="en-IN" dirty="0" err="1" smtClean="0"/>
              <a:t>shirts,mugus</a:t>
            </a:r>
            <a:r>
              <a:rPr lang="en-IN" dirty="0" smtClean="0"/>
              <a:t> etc.,</a:t>
            </a:r>
          </a:p>
          <a:p>
            <a:r>
              <a:rPr lang="en-IN" dirty="0" smtClean="0"/>
              <a:t>Latter </a:t>
            </a:r>
            <a:r>
              <a:rPr lang="en-IN" dirty="0" err="1" smtClean="0"/>
              <a:t>myntra</a:t>
            </a:r>
            <a:r>
              <a:rPr lang="en-IN" dirty="0" smtClean="0"/>
              <a:t> moved from </a:t>
            </a:r>
            <a:r>
              <a:rPr lang="en-IN" dirty="0" err="1" smtClean="0"/>
              <a:t>pesonalization</a:t>
            </a:r>
            <a:r>
              <a:rPr lang="en-IN" dirty="0" smtClean="0"/>
              <a:t> and offered products from 350 </a:t>
            </a:r>
            <a:r>
              <a:rPr lang="en-IN" dirty="0" err="1" smtClean="0"/>
              <a:t>indian</a:t>
            </a:r>
            <a:r>
              <a:rPr lang="en-IN" dirty="0" smtClean="0"/>
              <a:t> and international brands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010400" cy="2819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6600" dirty="0" smtClean="0"/>
              <a:t> </a:t>
            </a:r>
          </a:p>
          <a:p>
            <a:pPr>
              <a:buNone/>
            </a:pPr>
            <a:endParaRPr lang="en-IN" sz="6600" dirty="0" smtClean="0"/>
          </a:p>
          <a:p>
            <a:pPr>
              <a:buNone/>
            </a:pPr>
            <a:r>
              <a:rPr lang="en-IN" sz="6600" dirty="0" smtClean="0"/>
              <a:t>      THANK YOU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124200"/>
            <a:ext cx="1676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676400" y="2971800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8194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71600" y="2667000"/>
            <a:ext cx="838200" cy="8382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4"/>
          </p:cNvCxnSpPr>
          <p:nvPr/>
        </p:nvCxnSpPr>
        <p:spPr>
          <a:xfrm rot="16200000" flipH="1">
            <a:off x="1200151" y="4095751"/>
            <a:ext cx="1219200" cy="381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752600" y="47244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>
            <a:off x="990600" y="2209800"/>
            <a:ext cx="1447800" cy="1600200"/>
          </a:xfrm>
          <a:prstGeom prst="arc">
            <a:avLst>
              <a:gd name="adj1" fmla="val 5140556"/>
              <a:gd name="adj2" fmla="val 10409489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19200" y="1676401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   2007</a:t>
            </a:r>
            <a:endParaRPr 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143000" y="502920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FOUNDED</a:t>
            </a:r>
            <a:endParaRPr lang="en-US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352800" y="3124200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86100" y="2971800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33700" y="28194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81300" y="2667000"/>
            <a:ext cx="838200" cy="8382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>
            <a:off x="2590800" y="2362200"/>
            <a:ext cx="1371600" cy="1524000"/>
          </a:xfrm>
          <a:prstGeom prst="arc">
            <a:avLst>
              <a:gd name="adj1" fmla="val 10716354"/>
              <a:gd name="adj2" fmla="val 15888261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590800" y="3429001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   2014</a:t>
            </a:r>
            <a:endParaRPr lang="en-US" sz="2800" b="1" dirty="0"/>
          </a:p>
        </p:txBody>
      </p:sp>
      <p:cxnSp>
        <p:nvCxnSpPr>
          <p:cNvPr id="36" name="Straight Connector 35"/>
          <p:cNvCxnSpPr/>
          <p:nvPr/>
        </p:nvCxnSpPr>
        <p:spPr>
          <a:xfrm rot="16200000" flipH="1">
            <a:off x="2533651" y="2038351"/>
            <a:ext cx="1219200" cy="381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048000" y="144780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286000" y="8382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FLIPKART ACQUIRED</a:t>
            </a:r>
            <a:endParaRPr lang="en-US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905000" y="3124200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276600" y="3124200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572000" y="3048000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419600" y="28956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267200" y="2743200"/>
            <a:ext cx="838200" cy="8382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44" idx="4"/>
          </p:cNvCxnSpPr>
          <p:nvPr/>
        </p:nvCxnSpPr>
        <p:spPr>
          <a:xfrm rot="16200000" flipH="1">
            <a:off x="4095749" y="4171951"/>
            <a:ext cx="1219200" cy="381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648200" y="48006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>
            <a:off x="3886200" y="2286000"/>
            <a:ext cx="1447800" cy="1600200"/>
          </a:xfrm>
          <a:prstGeom prst="arc">
            <a:avLst>
              <a:gd name="adj1" fmla="val 5140556"/>
              <a:gd name="adj2" fmla="val 10409489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114800" y="1752601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   2015</a:t>
            </a:r>
            <a:endParaRPr lang="en-US" sz="2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038600" y="5105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APP ONLY MODEL</a:t>
            </a:r>
            <a:endParaRPr lang="en-US" b="1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4800600" y="3124200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981700" y="2971800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829300" y="28194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676900" y="2667000"/>
            <a:ext cx="838200" cy="8382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486400" y="3429001"/>
            <a:ext cx="114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   2016</a:t>
            </a:r>
            <a:endParaRPr lang="en-US" sz="2800" b="1" dirty="0"/>
          </a:p>
        </p:txBody>
      </p:sp>
      <p:cxnSp>
        <p:nvCxnSpPr>
          <p:cNvPr id="55" name="Straight Connector 54"/>
          <p:cNvCxnSpPr/>
          <p:nvPr/>
        </p:nvCxnSpPr>
        <p:spPr>
          <a:xfrm rot="16200000" flipH="1">
            <a:off x="5429251" y="2038351"/>
            <a:ext cx="1219200" cy="381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943600" y="144780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181600" y="8382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FAILURE MODEL</a:t>
            </a:r>
            <a:endParaRPr lang="en-US" b="1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6172200" y="3124200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315200" y="3048000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62800" y="28956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010400" y="2743200"/>
            <a:ext cx="838200" cy="8382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4"/>
          </p:cNvCxnSpPr>
          <p:nvPr/>
        </p:nvCxnSpPr>
        <p:spPr>
          <a:xfrm rot="16200000" flipH="1">
            <a:off x="6838951" y="4171951"/>
            <a:ext cx="1219200" cy="381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3914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/>
          <p:cNvSpPr/>
          <p:nvPr/>
        </p:nvSpPr>
        <p:spPr>
          <a:xfrm>
            <a:off x="5410200" y="2362200"/>
            <a:ext cx="1371600" cy="1524000"/>
          </a:xfrm>
          <a:prstGeom prst="arc">
            <a:avLst>
              <a:gd name="adj1" fmla="val 10716354"/>
              <a:gd name="adj2" fmla="val 15888261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/>
          <p:cNvSpPr/>
          <p:nvPr/>
        </p:nvSpPr>
        <p:spPr>
          <a:xfrm>
            <a:off x="6705600" y="2209800"/>
            <a:ext cx="1447800" cy="1600200"/>
          </a:xfrm>
          <a:prstGeom prst="arc">
            <a:avLst>
              <a:gd name="adj1" fmla="val 5140556"/>
              <a:gd name="adj2" fmla="val 10409489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29400" y="1752601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   2017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858000" y="5029201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REPORTED 151.20 CRORE LOSS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    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assess </a:t>
            </a:r>
            <a:r>
              <a:rPr lang="en-IN" dirty="0" err="1" smtClean="0"/>
              <a:t>myntra’s</a:t>
            </a:r>
            <a:r>
              <a:rPr lang="en-IN" dirty="0" smtClean="0"/>
              <a:t> online </a:t>
            </a:r>
            <a:r>
              <a:rPr lang="en-IN" dirty="0" err="1" smtClean="0"/>
              <a:t>reputation,to</a:t>
            </a:r>
            <a:r>
              <a:rPr lang="en-IN" dirty="0" smtClean="0"/>
              <a:t> identify emerging trends and provide </a:t>
            </a:r>
            <a:r>
              <a:rPr lang="en-IN" dirty="0" err="1" smtClean="0"/>
              <a:t>stratergic</a:t>
            </a:r>
            <a:r>
              <a:rPr lang="en-IN" dirty="0" smtClean="0"/>
              <a:t> recommendations to improve </a:t>
            </a:r>
            <a:r>
              <a:rPr lang="en-IN" dirty="0" err="1" smtClean="0"/>
              <a:t>myntra</a:t>
            </a:r>
            <a:r>
              <a:rPr lang="en-IN" dirty="0" smtClean="0"/>
              <a:t> position by leveraging insights from social media and </a:t>
            </a:r>
            <a:r>
              <a:rPr lang="en-IN" smtClean="0"/>
              <a:t>customer  reviews</a:t>
            </a:r>
            <a:r>
              <a:rPr lang="en-IN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        </a:t>
            </a:r>
            <a:r>
              <a:rPr lang="en-IN" b="1" dirty="0" smtClean="0"/>
              <a:t> BUSSINESS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ONLINE MARKET PLACE: </a:t>
            </a:r>
            <a:r>
              <a:rPr lang="en-IN" dirty="0" smtClean="0"/>
              <a:t>Sale </a:t>
            </a:r>
            <a:r>
              <a:rPr lang="en-IN" dirty="0" smtClean="0"/>
              <a:t>of fashion items by third-party  vendors. Revenue generation-suppliers.</a:t>
            </a:r>
          </a:p>
          <a:p>
            <a:r>
              <a:rPr lang="en-IN" dirty="0" smtClean="0"/>
              <a:t>CUSTOMER-CENTRIC: </a:t>
            </a:r>
            <a:r>
              <a:rPr lang="en-IN" dirty="0" smtClean="0"/>
              <a:t>Collaborations  </a:t>
            </a:r>
            <a:r>
              <a:rPr lang="en-IN" dirty="0" smtClean="0"/>
              <a:t>and investments. </a:t>
            </a:r>
          </a:p>
          <a:p>
            <a:r>
              <a:rPr lang="en-IN" dirty="0" smtClean="0"/>
              <a:t>WELL KNOWN BRANDS AND NEW TRENDS: </a:t>
            </a:r>
            <a:r>
              <a:rPr lang="en-IN" dirty="0" err="1" smtClean="0"/>
              <a:t>F</a:t>
            </a:r>
            <a:r>
              <a:rPr lang="en-IN" dirty="0" err="1" smtClean="0"/>
              <a:t>lipkart</a:t>
            </a:r>
            <a:r>
              <a:rPr lang="en-IN" dirty="0" smtClean="0"/>
              <a:t>  </a:t>
            </a:r>
            <a:r>
              <a:rPr lang="en-IN" dirty="0" smtClean="0"/>
              <a:t>move made it possible.</a:t>
            </a:r>
          </a:p>
          <a:p>
            <a:pPr>
              <a:buNone/>
            </a:pPr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257800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en-IN" sz="4000" dirty="0" smtClean="0"/>
              <a:t>HOW MYNTRA MAKES MONEY:</a:t>
            </a:r>
          </a:p>
          <a:p>
            <a:pPr>
              <a:buNone/>
            </a:pPr>
            <a:r>
              <a:rPr lang="en-IN" sz="4000" dirty="0" smtClean="0"/>
              <a:t>              TOTAL REVENUE:45,092</a:t>
            </a:r>
          </a:p>
          <a:p>
            <a:pPr>
              <a:buNone/>
            </a:pPr>
            <a:r>
              <a:rPr lang="en-IN" sz="4000" dirty="0" smtClean="0"/>
              <a:t>              </a:t>
            </a:r>
            <a:r>
              <a:rPr lang="en-IN" sz="2800" dirty="0" smtClean="0"/>
              <a:t>LOGISTIC SERVICE: </a:t>
            </a:r>
            <a:r>
              <a:rPr lang="en-IN" sz="3200" dirty="0" smtClean="0"/>
              <a:t>44.2%              MARKET PLACE SERVICES:39.5%</a:t>
            </a:r>
          </a:p>
          <a:p>
            <a:pPr>
              <a:buNone/>
            </a:pPr>
            <a:r>
              <a:rPr lang="en-IN" sz="4000" dirty="0" smtClean="0"/>
              <a:t>      </a:t>
            </a:r>
            <a:r>
              <a:rPr lang="en-IN" sz="2800" dirty="0" smtClean="0"/>
              <a:t>ADVERTISEMENT SERVCES: </a:t>
            </a:r>
            <a:r>
              <a:rPr lang="en-IN" sz="3600" dirty="0" smtClean="0"/>
              <a:t>11.9% </a:t>
            </a:r>
          </a:p>
          <a:p>
            <a:pPr>
              <a:buNone/>
            </a:pPr>
            <a:r>
              <a:rPr lang="en-IN" sz="3600" dirty="0" smtClean="0"/>
              <a:t>                 </a:t>
            </a:r>
            <a:r>
              <a:rPr lang="en-IN" sz="3200" dirty="0" smtClean="0"/>
              <a:t>OTHER INCOME : 2.97%</a:t>
            </a:r>
          </a:p>
          <a:p>
            <a:pPr>
              <a:buNone/>
            </a:pPr>
            <a:r>
              <a:rPr lang="en-IN" sz="2800" dirty="0" smtClean="0"/>
              <a:t>    OTHER OPERATING REVENUE:1.49%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         REVENUE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err="1" smtClean="0"/>
              <a:t>Fy</a:t>
            </a:r>
            <a:r>
              <a:rPr lang="en-IN" dirty="0" smtClean="0"/>
              <a:t> 22</a:t>
            </a:r>
          </a:p>
          <a:p>
            <a:r>
              <a:rPr lang="en-IN" dirty="0" smtClean="0"/>
              <a:t>Rs 3,501 </a:t>
            </a:r>
            <a:r>
              <a:rPr lang="en-IN" dirty="0" err="1" smtClean="0"/>
              <a:t>crores</a:t>
            </a:r>
            <a:r>
              <a:rPr lang="en-IN" dirty="0" smtClean="0"/>
              <a:t> </a:t>
            </a:r>
          </a:p>
          <a:p>
            <a:r>
              <a:rPr lang="en-IN" dirty="0" smtClean="0"/>
              <a:t>Losses :Rs 597.6 </a:t>
            </a:r>
            <a:r>
              <a:rPr lang="en-IN" dirty="0" err="1" smtClean="0"/>
              <a:t>crore</a:t>
            </a:r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err="1" smtClean="0"/>
              <a:t>Fy</a:t>
            </a:r>
            <a:r>
              <a:rPr lang="en-IN" dirty="0" smtClean="0"/>
              <a:t> 23</a:t>
            </a:r>
          </a:p>
          <a:p>
            <a:r>
              <a:rPr lang="en-IN" dirty="0" smtClean="0"/>
              <a:t>4,375 </a:t>
            </a:r>
            <a:r>
              <a:rPr lang="en-IN" dirty="0" err="1" smtClean="0"/>
              <a:t>crores</a:t>
            </a:r>
            <a:r>
              <a:rPr lang="en-IN" dirty="0" smtClean="0"/>
              <a:t>(25%)</a:t>
            </a:r>
          </a:p>
          <a:p>
            <a:r>
              <a:rPr lang="en-IN" dirty="0" smtClean="0"/>
              <a:t>Losses:784.6 </a:t>
            </a:r>
            <a:r>
              <a:rPr lang="en-IN" dirty="0" err="1" smtClean="0"/>
              <a:t>crore</a:t>
            </a:r>
            <a:r>
              <a:rPr lang="en-IN" dirty="0" smtClean="0"/>
              <a:t>(31%)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           </a:t>
            </a:r>
            <a:r>
              <a:rPr lang="en-IN" b="1" dirty="0" smtClean="0"/>
              <a:t>COMPETITORS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Ajio</a:t>
            </a:r>
            <a:r>
              <a:rPr lang="en-IN" dirty="0" smtClean="0"/>
              <a:t>: A fashion portal owned by reliance.</a:t>
            </a:r>
          </a:p>
          <a:p>
            <a:r>
              <a:rPr lang="en-IN" dirty="0" err="1" smtClean="0"/>
              <a:t>Nykaa</a:t>
            </a:r>
            <a:r>
              <a:rPr lang="en-IN" dirty="0" smtClean="0"/>
              <a:t>: A beauty and e-commerce platform.</a:t>
            </a:r>
          </a:p>
          <a:p>
            <a:r>
              <a:rPr lang="en-IN" dirty="0" smtClean="0"/>
              <a:t>Amazon: A online shopping website.</a:t>
            </a:r>
          </a:p>
          <a:p>
            <a:r>
              <a:rPr lang="en-IN" dirty="0" smtClean="0"/>
              <a:t>Tata clip: An e-commerce market platform.</a:t>
            </a:r>
          </a:p>
          <a:p>
            <a:r>
              <a:rPr lang="en-IN" dirty="0" err="1" smtClean="0"/>
              <a:t>Fynd</a:t>
            </a:r>
            <a:r>
              <a:rPr lang="en-IN" dirty="0" smtClean="0"/>
              <a:t>: An fashion e-commerce platform.</a:t>
            </a:r>
          </a:p>
          <a:p>
            <a:r>
              <a:rPr lang="en-IN" dirty="0" err="1" smtClean="0"/>
              <a:t>Koovs</a:t>
            </a:r>
            <a:r>
              <a:rPr lang="en-IN" dirty="0" smtClean="0"/>
              <a:t>: An online fashion player .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09-25 104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990600"/>
            <a:ext cx="7812023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1753</TotalTime>
  <Words>957</Words>
  <Application>Microsoft Office PowerPoint</Application>
  <PresentationFormat>On-screen Show (4:3)</PresentationFormat>
  <Paragraphs>90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MYNTRA ANALYSIS</vt:lpstr>
      <vt:lpstr>               INTRODUCTION</vt:lpstr>
      <vt:lpstr>Slide 3</vt:lpstr>
      <vt:lpstr>           PROBLEM STATEMENT</vt:lpstr>
      <vt:lpstr>               BUSSINESS MODEL</vt:lpstr>
      <vt:lpstr>Slide 6</vt:lpstr>
      <vt:lpstr>               REVENUE MODEL</vt:lpstr>
      <vt:lpstr>                 COMPETITORS</vt:lpstr>
      <vt:lpstr>Slide 9</vt:lpstr>
      <vt:lpstr>             PERFORMANCE</vt:lpstr>
      <vt:lpstr>          CUSTOMER SENTIMENT  ANALYSIS</vt:lpstr>
      <vt:lpstr>            SWOT ANALYSIS</vt:lpstr>
      <vt:lpstr>                      weekness</vt:lpstr>
      <vt:lpstr>               OPPORTUNITIES</vt:lpstr>
      <vt:lpstr>                        THREATS</vt:lpstr>
      <vt:lpstr>       CUSTOMER REVIEW ANALYSIS</vt:lpstr>
      <vt:lpstr>      LOW IMPACT COMMENTS</vt:lpstr>
      <vt:lpstr> STRATERGIC RECOMMENDATIONS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MYNTRA ANALYSIS</dc:title>
  <dc:creator>Periyasammy</dc:creator>
  <cp:lastModifiedBy>Admin</cp:lastModifiedBy>
  <cp:revision>29</cp:revision>
  <dcterms:created xsi:type="dcterms:W3CDTF">2024-09-22T05:14:23Z</dcterms:created>
  <dcterms:modified xsi:type="dcterms:W3CDTF">2024-10-07T04:56:51Z</dcterms:modified>
</cp:coreProperties>
</file>