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bin" ContentType="image/jpeg"/>
  <Override PartName="/ppt/media/image36.bin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301" r:id="rId2"/>
    <p:sldId id="323" r:id="rId3"/>
    <p:sldId id="363" r:id="rId4"/>
    <p:sldId id="393" r:id="rId5"/>
    <p:sldId id="451" r:id="rId6"/>
    <p:sldId id="615" r:id="rId7"/>
    <p:sldId id="465" r:id="rId8"/>
    <p:sldId id="482" r:id="rId9"/>
    <p:sldId id="616" r:id="rId10"/>
    <p:sldId id="522" r:id="rId11"/>
    <p:sldId id="614" r:id="rId12"/>
  </p:sldIdLst>
  <p:sldSz cx="18288000" cy="10287000"/>
  <p:notesSz cx="18288000" cy="10287000"/>
  <p:embeddedFontLst>
    <p:embeddedFont>
      <p:font typeface="Segoe UI Emoji" panose="020B0502040204020203" pitchFamily="34" charset="0"/>
      <p:regular r:id="rId13"/>
    </p:embeddedFont>
    <p:embeddedFont>
      <p:font typeface="Segoe UI Symbol" panose="020B0502040204020203" pitchFamily="34" charset="0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5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5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9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9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5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9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1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5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4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CEAE-9ACF-4870-96B2-2FDD755B400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bin"/><Relationship Id="rId3" Type="http://schemas.openxmlformats.org/officeDocument/2006/relationships/image" Target="../media/image2.bin"/><Relationship Id="rId7" Type="http://schemas.openxmlformats.org/officeDocument/2006/relationships/image" Target="../media/image6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bin"/><Relationship Id="rId5" Type="http://schemas.openxmlformats.org/officeDocument/2006/relationships/image" Target="../media/image4.bin"/><Relationship Id="rId4" Type="http://schemas.openxmlformats.org/officeDocument/2006/relationships/image" Target="../media/image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bin"/><Relationship Id="rId3" Type="http://schemas.openxmlformats.org/officeDocument/2006/relationships/image" Target="../media/image8.bin"/><Relationship Id="rId7" Type="http://schemas.openxmlformats.org/officeDocument/2006/relationships/image" Target="../media/image29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bin"/><Relationship Id="rId11" Type="http://schemas.openxmlformats.org/officeDocument/2006/relationships/image" Target="../media/image33.bin"/><Relationship Id="rId5" Type="http://schemas.openxmlformats.org/officeDocument/2006/relationships/image" Target="../media/image27.bin"/><Relationship Id="rId10" Type="http://schemas.openxmlformats.org/officeDocument/2006/relationships/image" Target="../media/image32.bin"/><Relationship Id="rId4" Type="http://schemas.openxmlformats.org/officeDocument/2006/relationships/image" Target="../media/image26.bin"/><Relationship Id="rId9" Type="http://schemas.openxmlformats.org/officeDocument/2006/relationships/image" Target="../media/image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bin"/><Relationship Id="rId5" Type="http://schemas.openxmlformats.org/officeDocument/2006/relationships/image" Target="../media/image36.bin"/><Relationship Id="rId4" Type="http://schemas.openxmlformats.org/officeDocument/2006/relationships/image" Target="../media/image3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bin"/><Relationship Id="rId3" Type="http://schemas.openxmlformats.org/officeDocument/2006/relationships/image" Target="../media/image8.bin"/><Relationship Id="rId7" Type="http://schemas.openxmlformats.org/officeDocument/2006/relationships/image" Target="../media/image12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bin"/><Relationship Id="rId5" Type="http://schemas.openxmlformats.org/officeDocument/2006/relationships/image" Target="../media/image10.bin"/><Relationship Id="rId4" Type="http://schemas.openxmlformats.org/officeDocument/2006/relationships/image" Target="../media/image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bin"/><Relationship Id="rId4" Type="http://schemas.openxmlformats.org/officeDocument/2006/relationships/image" Target="../media/image1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bin"/><Relationship Id="rId4" Type="http://schemas.openxmlformats.org/officeDocument/2006/relationships/image" Target="../media/image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bin"/><Relationship Id="rId3" Type="http://schemas.openxmlformats.org/officeDocument/2006/relationships/image" Target="../media/image8.bin"/><Relationship Id="rId7" Type="http://schemas.openxmlformats.org/officeDocument/2006/relationships/image" Target="../media/image24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bin"/><Relationship Id="rId5" Type="http://schemas.openxmlformats.org/officeDocument/2006/relationships/image" Target="../media/image22.bin"/><Relationship Id="rId4" Type="http://schemas.openxmlformats.org/officeDocument/2006/relationships/image" Target="../media/image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uryadm.my.canva.si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0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0" y="5143500"/>
            <a:ext cx="5486400" cy="5143500"/>
          </a:xfrm>
          <a:prstGeom prst="rect">
            <a:avLst/>
          </a:prstGeom>
        </p:spPr>
      </p:pic>
      <p:pic>
        <p:nvPicPr>
          <p:cNvPr id="30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2743200" y="0"/>
            <a:ext cx="15544800" cy="7429500"/>
          </a:xfrm>
          <a:prstGeom prst="rect">
            <a:avLst/>
          </a:prstGeom>
        </p:spPr>
      </p:pic>
      <p:pic>
        <p:nvPicPr>
          <p:cNvPr id="306" name="coverimag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914400" y="914400"/>
            <a:ext cx="6172200" cy="8458200"/>
          </a:xfrm>
          <a:prstGeom prst="rect">
            <a:avLst/>
          </a:prstGeom>
        </p:spPr>
      </p:pic>
      <p:pic>
        <p:nvPicPr>
          <p:cNvPr id="308" name="logoNode83704fd9-81f8-4da8-93e9-81fc69527f7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8002810" y="1087755"/>
            <a:ext cx="1009650" cy="1009650"/>
          </a:xfrm>
          <a:prstGeom prst="rect">
            <a:avLst/>
          </a:prstGeom>
        </p:spPr>
      </p:pic>
      <p:sp>
        <p:nvSpPr>
          <p:cNvPr id="310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002810" y="2556986"/>
            <a:ext cx="9405938" cy="25336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spc="30" dirty="0">
                <a:solidFill>
                  <a:srgbClr val="FFFFFF">
                    <a:alpha val="100000"/>
                  </a:srgbClr>
                </a:solidFill>
                <a:latin typeface="Inter" panose="00000700000000000000" pitchFamily="2" charset="0"/>
              </a:rPr>
              <a:t>Crafting Compelling Website Analysis and Audit Recommendations</a:t>
            </a:r>
          </a:p>
        </p:txBody>
      </p:sp>
      <p:sp>
        <p:nvSpPr>
          <p:cNvPr id="312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002810" y="5271611"/>
            <a:ext cx="9405938" cy="13049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spc="36" dirty="0">
                <a:solidFill>
                  <a:srgbClr val="FFFFFF">
                    <a:alpha val="100000"/>
                  </a:srgbClr>
                </a:solidFill>
                <a:latin typeface="Inter" panose="00000700000000000000" pitchFamily="2" charset="0"/>
              </a:rPr>
              <a:t>This presentation provides an in-depth analysis of website strengths and weaknesses, offering actionable recommendations for improvements while highlighting IBM's technology and services to enhance user experience and avoid common pitfalls.</a:t>
            </a:r>
          </a:p>
        </p:txBody>
      </p:sp>
      <p:sp>
        <p:nvSpPr>
          <p:cNvPr id="314" name="Presenter Name-43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876854" y="8515160"/>
            <a:ext cx="6310312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3003"/>
              </a:lnSpc>
            </a:pPr>
            <a:r>
              <a:rPr lang="en-US" sz="2100" spc="10" dirty="0">
                <a:solidFill>
                  <a:srgbClr val="2A2E6A">
                    <a:alpha val="100000"/>
                  </a:srgbClr>
                </a:solidFill>
                <a:latin typeface="Inter SemiBold" panose="00000700000000000000" pitchFamily="2" charset="0"/>
              </a:rPr>
              <a:t>Surya Prakash</a:t>
            </a:r>
          </a:p>
        </p:txBody>
      </p:sp>
      <p:sp>
        <p:nvSpPr>
          <p:cNvPr id="316" name="Presenter Designation-41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876854" y="8896540"/>
            <a:ext cx="6310312" cy="3143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244"/>
              </a:lnSpc>
            </a:pPr>
            <a:r>
              <a:rPr lang="en-US" sz="1650" spc="33" dirty="0">
                <a:solidFill>
                  <a:srgbClr val="626374">
                    <a:alpha val="100000"/>
                  </a:srgbClr>
                </a:solidFill>
                <a:latin typeface="Inter" panose="00000700000000000000" pitchFamily="2" charset="0"/>
              </a:rPr>
              <a:t>Presenter</a:t>
            </a:r>
          </a:p>
        </p:txBody>
      </p:sp>
      <p:pic>
        <p:nvPicPr>
          <p:cNvPr id="31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16344710" y="8343900"/>
            <a:ext cx="1028700" cy="1028700"/>
          </a:xfrm>
          <a:prstGeom prst="rect">
            <a:avLst/>
          </a:prstGeom>
        </p:spPr>
      </p:pic>
      <p:pic>
        <p:nvPicPr>
          <p:cNvPr id="320" name="sgPresentorImageNod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tretch/>
        </p:blipFill>
        <p:spPr>
          <a:xfrm>
            <a:off x="16344710" y="8343900"/>
            <a:ext cx="102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push/>
      </p:transition>
    </mc:Choice>
    <mc:Fallback xmlns="">
      <p:transition spd="med" advClick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15" dur="6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20" dur="6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6040364 2.8963443E-06 L -1.3033549E-06 2.8963443E-06 E" pathEditMode="relative" ptsTypes="">
                                      <p:cBhvr>
                                        <p:cTn id="25" dur="6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6040364 2.8822158E-06 L -1.3033549E-06 2.8822158E-06 E" pathEditMode="relative" ptsTypes="">
                                      <p:cBhvr>
                                        <p:cTn id="30" dur="6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26040364 2.8822158E-06 L -1.3033549E-06 2.8822158E-06 E" pathEditMode="relative" ptsTypes="">
                                      <p:cBhvr>
                                        <p:cTn id="35" dur="6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6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0396 4.0690106E-06 L -1.2715658E-06 4.0690106E-06 E" pathEditMode="relative" ptsTypes="">
                                      <p:cBhvr>
                                        <p:cTn id="40" dur="6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0396 -4.0690106E-06 L -1.2715658E-06 -4.0690106E-06 E" pathEditMode="relative" ptsTypes="">
                                      <p:cBhvr>
                                        <p:cTn id="45" dur="6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6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3955 0 L 2.2888185E-06 0 E" pathEditMode="relative" ptsTypes="">
                                      <p:cBhvr>
                                        <p:cTn id="50" dur="6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6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3955 0 L 2.2888185E-06 0 E" pathEditMode="relative" ptsTypes="">
                                      <p:cBhvr>
                                        <p:cTn id="55" dur="6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304" grpId="0"/>
      <p:bldP spid="306" grpId="0"/>
      <p:bldP spid="308" grpId="0"/>
      <p:bldP spid="310" grpId="0"/>
      <p:bldP spid="312" grpId="0"/>
      <p:bldP spid="314" grpId="0"/>
      <p:bldP spid="316" grpId="0"/>
      <p:bldP spid="318" grpId="0"/>
      <p:bldP spid="3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2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4630400" y="0"/>
            <a:ext cx="3657600" cy="914400"/>
          </a:xfrm>
          <a:prstGeom prst="rect">
            <a:avLst/>
          </a:prstGeom>
        </p:spPr>
      </p:pic>
      <p:pic>
        <p:nvPicPr>
          <p:cNvPr id="52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2274570" y="2456974"/>
            <a:ext cx="1047750" cy="1047750"/>
          </a:xfrm>
          <a:prstGeom prst="rect">
            <a:avLst/>
          </a:prstGeom>
        </p:spPr>
      </p:pic>
      <p:pic>
        <p:nvPicPr>
          <p:cNvPr id="527" name="icon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AEA76C3E-4A58-43A8-AB11-64DCAF3FE96D}"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2537365" y="2719864"/>
            <a:ext cx="525685" cy="525685"/>
          </a:xfrm>
          <a:prstGeom prst="rect">
            <a:avLst/>
          </a:prstGeom>
        </p:spPr>
      </p:pic>
      <p:sp>
        <p:nvSpPr>
          <p:cNvPr id="529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3698938"/>
            <a:ext cx="3805238" cy="771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Importance of a well-designed </a:t>
            </a:r>
            <a:r>
              <a:rPr lang="en-US" sz="2100" b="1" spc="10" dirty="0">
                <a:solidFill>
                  <a:srgbClr val="080A29"/>
                </a:solidFill>
                <a:latin typeface="Inter SemiBold" panose="00000700000000000000" pitchFamily="2" charset="0"/>
              </a:rPr>
              <a:t>landing page</a:t>
            </a:r>
            <a:r>
              <a:rPr lang="en-US" sz="2100" spc="10" dirty="0">
                <a:solidFill>
                  <a:srgbClr val="080A29"/>
                </a:solidFill>
                <a:latin typeface="Inter SemiBold" panose="00000700000000000000" pitchFamily="2" charset="0"/>
              </a:rPr>
              <a:t>.</a:t>
            </a:r>
          </a:p>
        </p:txBody>
      </p:sp>
      <p:sp>
        <p:nvSpPr>
          <p:cNvPr id="531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4537805"/>
            <a:ext cx="3805238" cy="1152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244"/>
              </a:lnSpc>
            </a:pPr>
            <a:r>
              <a:rPr lang="en-US" sz="1650" spc="33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A landing page is vital in transforming casual visitors into potential customers, playing a pivotal role in digital marketing.</a:t>
            </a:r>
          </a:p>
        </p:txBody>
      </p:sp>
      <p:pic>
        <p:nvPicPr>
          <p:cNvPr id="53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6503670" y="2456974"/>
            <a:ext cx="1047750" cy="1047750"/>
          </a:xfrm>
          <a:prstGeom prst="rect">
            <a:avLst/>
          </a:prstGeom>
        </p:spPr>
      </p:pic>
      <p:pic>
        <p:nvPicPr>
          <p:cNvPr id="535" name="icon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B9A7CB33-B3E8-4485-9501-765D8765C287}"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6766465" y="2719864"/>
            <a:ext cx="525685" cy="525685"/>
          </a:xfrm>
          <a:prstGeom prst="rect">
            <a:avLst/>
          </a:prstGeom>
        </p:spPr>
      </p:pic>
      <p:sp>
        <p:nvSpPr>
          <p:cNvPr id="537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143500" y="3698938"/>
            <a:ext cx="380523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Utilization of </a:t>
            </a:r>
            <a:r>
              <a:rPr lang="en-US" sz="2100" b="1" spc="10" dirty="0">
                <a:solidFill>
                  <a:srgbClr val="080A29"/>
                </a:solidFill>
                <a:latin typeface="Inter SemiBold" panose="00000700000000000000" pitchFamily="2" charset="0"/>
              </a:rPr>
              <a:t>Canva</a:t>
            </a:r>
            <a:r>
              <a:rPr lang="en-US" sz="2100" spc="10" dirty="0">
                <a:solidFill>
                  <a:srgbClr val="080A29"/>
                </a:solidFill>
                <a:latin typeface="Inter SemiBold" panose="00000700000000000000" pitchFamily="2" charset="0"/>
              </a:rPr>
              <a:t> for design.</a:t>
            </a:r>
          </a:p>
        </p:txBody>
      </p:sp>
      <p:sp>
        <p:nvSpPr>
          <p:cNvPr id="539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143500" y="4156520"/>
            <a:ext cx="3805238" cy="1152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244"/>
              </a:lnSpc>
            </a:pPr>
            <a:r>
              <a:rPr lang="en-US" sz="1650" spc="33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Canva provides user-friendly tools that simplify the creation of visually appealing landing pages without extensive design skills.</a:t>
            </a:r>
          </a:p>
        </p:txBody>
      </p:sp>
      <p:pic>
        <p:nvPicPr>
          <p:cNvPr id="54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0732770" y="2456974"/>
            <a:ext cx="1047750" cy="1047750"/>
          </a:xfrm>
          <a:prstGeom prst="rect">
            <a:avLst/>
          </a:prstGeom>
        </p:spPr>
      </p:pic>
      <p:pic>
        <p:nvPicPr>
          <p:cNvPr id="543" name="icon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A8BA26BE-E95E-45A2-980F-A0EB09FD52B6}"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10995565" y="2719864"/>
            <a:ext cx="525685" cy="525685"/>
          </a:xfrm>
          <a:prstGeom prst="rect">
            <a:avLst/>
          </a:prstGeom>
        </p:spPr>
      </p:pic>
      <p:sp>
        <p:nvSpPr>
          <p:cNvPr id="545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372600" y="3698938"/>
            <a:ext cx="380523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Focus on </a:t>
            </a:r>
            <a:r>
              <a:rPr lang="en-US" sz="2100" b="1" spc="10" dirty="0">
                <a:solidFill>
                  <a:srgbClr val="080A29"/>
                </a:solidFill>
                <a:latin typeface="Inter SemiBold" panose="00000700000000000000" pitchFamily="2" charset="0"/>
              </a:rPr>
              <a:t>conversion rates</a:t>
            </a:r>
            <a:r>
              <a:rPr lang="en-US" sz="2100" spc="10" dirty="0">
                <a:solidFill>
                  <a:srgbClr val="080A29"/>
                </a:solidFill>
                <a:latin typeface="Inter SemiBold" panose="00000700000000000000" pitchFamily="2" charset="0"/>
              </a:rPr>
              <a:t>.</a:t>
            </a:r>
          </a:p>
        </p:txBody>
      </p:sp>
      <p:sp>
        <p:nvSpPr>
          <p:cNvPr id="547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372600" y="4156520"/>
            <a:ext cx="3805238" cy="1152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244"/>
              </a:lnSpc>
            </a:pPr>
            <a:r>
              <a:rPr lang="en-US" sz="1650" spc="33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The primary goal of a landing page is to optimize conversion rates by compelling visitors to take specific actions.</a:t>
            </a:r>
          </a:p>
        </p:txBody>
      </p:sp>
      <p:pic>
        <p:nvPicPr>
          <p:cNvPr id="54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4961870" y="2456974"/>
            <a:ext cx="1047750" cy="1047750"/>
          </a:xfrm>
          <a:prstGeom prst="rect">
            <a:avLst/>
          </a:prstGeom>
        </p:spPr>
      </p:pic>
      <p:pic>
        <p:nvPicPr>
          <p:cNvPr id="551" name="iconNode3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  <a:extLst>
              <a:ext uri="{286717C4-A9C9-4F74-A629-499ADBCA086B}"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15224665" y="2719864"/>
            <a:ext cx="525685" cy="525685"/>
          </a:xfrm>
          <a:prstGeom prst="rect">
            <a:avLst/>
          </a:prstGeom>
        </p:spPr>
      </p:pic>
      <p:sp>
        <p:nvSpPr>
          <p:cNvPr id="553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601700" y="3698938"/>
            <a:ext cx="3805238" cy="771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Incorporating </a:t>
            </a:r>
            <a:r>
              <a:rPr lang="en-US" sz="2100" b="1" spc="10" dirty="0">
                <a:solidFill>
                  <a:srgbClr val="080A29"/>
                </a:solidFill>
                <a:latin typeface="Inter SemiBold" panose="00000700000000000000" pitchFamily="2" charset="0"/>
              </a:rPr>
              <a:t>call-to-action</a:t>
            </a:r>
            <a:r>
              <a:rPr lang="en-US" sz="2100" spc="10" dirty="0">
                <a:solidFill>
                  <a:srgbClr val="080A29"/>
                </a:solidFill>
                <a:latin typeface="Inter SemiBold" panose="00000700000000000000" pitchFamily="2" charset="0"/>
              </a:rPr>
              <a:t> elements.</a:t>
            </a:r>
          </a:p>
        </p:txBody>
      </p:sp>
      <p:sp>
        <p:nvSpPr>
          <p:cNvPr id="555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601700" y="4537805"/>
            <a:ext cx="3805238" cy="1152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244"/>
              </a:lnSpc>
            </a:pPr>
            <a:r>
              <a:rPr lang="en-US" sz="1650" spc="33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Effective landing pages prominently feature clear call-to-action buttons to guide users toward the desired outcome.</a:t>
            </a:r>
          </a:p>
        </p:txBody>
      </p:sp>
      <p:pic>
        <p:nvPicPr>
          <p:cNvPr id="55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2274570" y="6134386"/>
            <a:ext cx="1047750" cy="1047750"/>
          </a:xfrm>
          <a:prstGeom prst="rect">
            <a:avLst/>
          </a:prstGeom>
        </p:spPr>
      </p:pic>
      <p:pic>
        <p:nvPicPr>
          <p:cNvPr id="559" name="iconNode4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  <a:extLst>
              <a:ext uri="{752B6959-459F-4CBB-966C-29B3DFE81CE4}"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2537365" y="6397180"/>
            <a:ext cx="525685" cy="525685"/>
          </a:xfrm>
          <a:prstGeom prst="rect">
            <a:avLst/>
          </a:prstGeom>
        </p:spPr>
      </p:pic>
      <p:sp>
        <p:nvSpPr>
          <p:cNvPr id="561" name="Primary Heading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7376350"/>
            <a:ext cx="380523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Need for </a:t>
            </a:r>
            <a:r>
              <a:rPr lang="en-US" sz="2100" b="1" spc="10" dirty="0">
                <a:solidFill>
                  <a:srgbClr val="080A29"/>
                </a:solidFill>
                <a:latin typeface="Inter SemiBold" panose="00000700000000000000" pitchFamily="2" charset="0"/>
              </a:rPr>
              <a:t>concise messaging</a:t>
            </a:r>
            <a:r>
              <a:rPr lang="en-US" sz="2100" spc="10" dirty="0">
                <a:solidFill>
                  <a:srgbClr val="080A29"/>
                </a:solidFill>
                <a:latin typeface="Inter SemiBold" panose="00000700000000000000" pitchFamily="2" charset="0"/>
              </a:rPr>
              <a:t>.</a:t>
            </a:r>
          </a:p>
        </p:txBody>
      </p:sp>
      <p:sp>
        <p:nvSpPr>
          <p:cNvPr id="563" name="Description of a primary heading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7833836"/>
            <a:ext cx="3805238" cy="1152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244"/>
              </a:lnSpc>
            </a:pPr>
            <a:r>
              <a:rPr lang="en-US" sz="1650" spc="33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Clear and concise messaging is essential to communicate the value proposition quickly to visitors, ensuring engagement.</a:t>
            </a:r>
          </a:p>
        </p:txBody>
      </p:sp>
      <p:pic>
        <p:nvPicPr>
          <p:cNvPr id="56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6503670" y="6134386"/>
            <a:ext cx="1047750" cy="1047750"/>
          </a:xfrm>
          <a:prstGeom prst="rect">
            <a:avLst/>
          </a:prstGeom>
        </p:spPr>
      </p:pic>
      <p:pic>
        <p:nvPicPr>
          <p:cNvPr id="567" name="iconNode5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  <a:extLst>
              <a:ext uri="{B5ADFADA-D24C-4790-9787-B672A5AC46D9}"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6766465" y="6397180"/>
            <a:ext cx="525685" cy="525685"/>
          </a:xfrm>
          <a:prstGeom prst="rect">
            <a:avLst/>
          </a:prstGeom>
        </p:spPr>
      </p:pic>
      <p:sp>
        <p:nvSpPr>
          <p:cNvPr id="569" name="Primary Heading-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143500" y="7376350"/>
            <a:ext cx="380523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Analyzing </a:t>
            </a:r>
            <a:r>
              <a:rPr lang="en-US" sz="2100" b="1" spc="10" dirty="0">
                <a:solidFill>
                  <a:srgbClr val="080A29"/>
                </a:solidFill>
                <a:latin typeface="Inter SemiBold" panose="00000700000000000000" pitchFamily="2" charset="0"/>
              </a:rPr>
              <a:t>user experience</a:t>
            </a:r>
            <a:r>
              <a:rPr lang="en-US" sz="2100" spc="10" dirty="0">
                <a:solidFill>
                  <a:srgbClr val="080A29"/>
                </a:solidFill>
                <a:latin typeface="Inter SemiBold" panose="00000700000000000000" pitchFamily="2" charset="0"/>
              </a:rPr>
              <a:t>.</a:t>
            </a:r>
          </a:p>
        </p:txBody>
      </p:sp>
      <p:sp>
        <p:nvSpPr>
          <p:cNvPr id="571" name="Description of a primary heading-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143500" y="7833836"/>
            <a:ext cx="3805238" cy="1438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244"/>
              </a:lnSpc>
            </a:pPr>
            <a:r>
              <a:rPr lang="en-US" sz="1650" spc="33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A well-structured landing page enhances user experience, encouraging visitors to explore further and complete desired actions.</a:t>
            </a:r>
          </a:p>
        </p:txBody>
      </p:sp>
      <p:pic>
        <p:nvPicPr>
          <p:cNvPr id="57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0732770" y="6134386"/>
            <a:ext cx="1047750" cy="1047750"/>
          </a:xfrm>
          <a:prstGeom prst="rect">
            <a:avLst/>
          </a:prstGeom>
        </p:spPr>
      </p:pic>
      <p:pic>
        <p:nvPicPr>
          <p:cNvPr id="575" name="iconNode6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/>
            <a:extLst>
              <a:ext uri="{C7B856D9-745C-430A-AEF7-D9651DB627F2}"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10995565" y="6397180"/>
            <a:ext cx="525685" cy="525685"/>
          </a:xfrm>
          <a:prstGeom prst="rect">
            <a:avLst/>
          </a:prstGeom>
        </p:spPr>
      </p:pic>
      <p:sp>
        <p:nvSpPr>
          <p:cNvPr id="577" name="Primary Heading-6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372600" y="7376350"/>
            <a:ext cx="380523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Employing </a:t>
            </a:r>
            <a:r>
              <a:rPr lang="en-US" sz="2100" b="1" spc="10" dirty="0">
                <a:solidFill>
                  <a:srgbClr val="080A29"/>
                </a:solidFill>
                <a:latin typeface="Inter SemiBold" panose="00000700000000000000" pitchFamily="2" charset="0"/>
              </a:rPr>
              <a:t>visual hierarchy</a:t>
            </a:r>
            <a:r>
              <a:rPr lang="en-US" sz="2100" spc="10" dirty="0">
                <a:solidFill>
                  <a:srgbClr val="080A29"/>
                </a:solidFill>
                <a:latin typeface="Inter SemiBold" panose="00000700000000000000" pitchFamily="2" charset="0"/>
              </a:rPr>
              <a:t>.</a:t>
            </a:r>
          </a:p>
        </p:txBody>
      </p:sp>
      <p:sp>
        <p:nvSpPr>
          <p:cNvPr id="579" name="Description of a primary heading-6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372600" y="7833836"/>
            <a:ext cx="3805238" cy="1152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244"/>
              </a:lnSpc>
            </a:pPr>
            <a:r>
              <a:rPr lang="en-US" sz="1650" spc="33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Effective use of visual hierarchy helps direct attention to critical information, ensuring visitors grasp key messages promptly.</a:t>
            </a:r>
          </a:p>
        </p:txBody>
      </p:sp>
      <p:sp>
        <p:nvSpPr>
          <p:cNvPr id="581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881062"/>
            <a:ext cx="12682538" cy="647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4956"/>
              </a:lnSpc>
            </a:pPr>
            <a:r>
              <a:rPr lang="en-US" sz="4200" spc="21" dirty="0">
                <a:solidFill>
                  <a:srgbClr val="2A2E6A">
                    <a:alpha val="100000"/>
                  </a:srgbClr>
                </a:solidFill>
                <a:latin typeface="Inter" panose="00000700000000000000" pitchFamily="2" charset="0"/>
              </a:rPr>
              <a:t>Essential Elements of Effective Landing Page Design</a:t>
            </a:r>
          </a:p>
        </p:txBody>
      </p:sp>
      <p:sp>
        <p:nvSpPr>
          <p:cNvPr id="583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1600200"/>
            <a:ext cx="126825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spc="36" dirty="0">
                <a:solidFill>
                  <a:srgbClr val="626374">
                    <a:alpha val="100000"/>
                  </a:srgbClr>
                </a:solidFill>
                <a:latin typeface="Inter" panose="00000700000000000000" pitchFamily="2" charset="0"/>
              </a:rPr>
              <a:t>Understanding the critical components that enhance user engagement and conversion rates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push/>
      </p:transition>
    </mc:Choice>
    <mc:Fallback xmlns="">
      <p:transition spd="med" advClick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0038 2.8822158E-06 L -1.6291937E-06 2.8822158E-06 E" pathEditMode="relative" ptsTypes="">
                                      <p:cBhvr>
                                        <p:cTn id="15" dur="1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1985 -2.8822158E-06 L 3.1789145E-07 -2.8822158E-06 E" pathEditMode="relative" ptsTypes="">
                                      <p:cBhvr>
                                        <p:cTn id="20" dur="1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1666 3.475613E-06 L 0 3.475613E-06 E" pathEditMode="relative" ptsTypes="">
                                      <p:cBhvr>
                                        <p:cTn id="25" dur="1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1666 -3.475613E-06 L 0 -3.475613E-06 E" pathEditMode="relative" ptsTypes="">
                                      <p:cBhvr>
                                        <p:cTn id="30" dur="10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0.026040046 2.8822158E-06 L -1.6212464E-06 2.8822158E-06 E" pathEditMode="relative" ptsTypes="">
                                      <p:cBhvr>
                                        <p:cTn id="35" dur="1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0.026041985 -2.8822158E-06 L 3.1789145E-07 -2.8822158E-06 E" pathEditMode="relative" ptsTypes="">
                                      <p:cBhvr>
                                        <p:cTn id="40" dur="1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0.026041666 3.475613E-06 L 0 3.475613E-06 E" pathEditMode="relative" ptsTypes="">
                                      <p:cBhvr>
                                        <p:cTn id="45" dur="10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0.026041666 -4.6341506E-06 L 0 -4.6341506E-06 E" pathEditMode="relative" ptsTypes="">
                                      <p:cBhvr>
                                        <p:cTn id="50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animMotion origin="layout" path="M 0.026040014 2.8822158E-06 L -1.6530355E-06 2.8822158E-06 E" pathEditMode="relative" ptsTypes="">
                                      <p:cBhvr>
                                        <p:cTn id="55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animMotion origin="layout" path="M 0.026041985 -2.8822158E-06 L 3.1789145E-07 -2.8822158E-06 E" pathEditMode="relative" ptsTypes="">
                                      <p:cBhvr>
                                        <p:cTn id="60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animMotion origin="layout" path="M 0.026041666 3.475613E-06 L 0 3.475613E-06 E" pathEditMode="relative" ptsTypes="">
                                      <p:cBhvr>
                                        <p:cTn id="65" dur="1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animMotion origin="layout" path="M 0.026041666 -4.6341506E-06 L 0 -4.6341506E-06 E" pathEditMode="relative" ptsTypes="">
                                      <p:cBhvr>
                                        <p:cTn id="70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0.026040014 2.8822158E-06 L -1.6530355E-06 2.8822158E-06 E" pathEditMode="relative" ptsTypes="">
                                      <p:cBhvr>
                                        <p:cTn id="75" dur="1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0.026041985 -2.8822158E-06 L 3.1789145E-07 -2.8822158E-06 E" pathEditMode="relative" ptsTypes="">
                                      <p:cBhvr>
                                        <p:cTn id="80" dur="10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5" presetClass="path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0.026041666 3.475613E-06 L 0 3.475613E-06 E" pathEditMode="relative" ptsTypes="">
                                      <p:cBhvr>
                                        <p:cTn id="85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0.026041666 -3.475613E-06 L 0 -3.475613E-06 E" pathEditMode="relative" ptsTypes="">
                                      <p:cBhvr>
                                        <p:cTn id="90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ntr" presetSubtype="0" accel="50000" decel="50000" fill="hold" nodeType="withEffect">
                                  <p:stCondLst>
                                    <p:cond delay="156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5" presetClass="path" presetSubtype="0" accel="50000" decel="50000" fill="hold" nodeType="withEffect">
                                  <p:stCondLst>
                                    <p:cond delay="1560"/>
                                  </p:stCondLst>
                                  <p:childTnLst>
                                    <p:animMotion origin="layout" path="M 0.026040038 1.1302807E-06 L -1.6291937E-06 1.1302807E-06 E" pathEditMode="relative" ptsTypes="">
                                      <p:cBhvr>
                                        <p:cTn id="95" dur="10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ntr" presetSubtype="0" accel="50000" decel="50000" fill="hold" nodeType="withEffect">
                                  <p:stCondLst>
                                    <p:cond delay="156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nodeType="withEffect">
                                  <p:stCondLst>
                                    <p:cond delay="1560"/>
                                  </p:stCondLst>
                                  <p:childTnLst>
                                    <p:animMotion origin="layout" path="M 0.026041985 4.6341506E-06 L 3.1789145E-07 4.6341506E-06 E" pathEditMode="relative" ptsTypes="">
                                      <p:cBhvr>
                                        <p:cTn id="100" dur="1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0" presetClass="entr" presetSubtype="0" accel="50000" decel="50000" fill="hold" nodeType="withEffect">
                                  <p:stCondLst>
                                    <p:cond delay="156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5" presetClass="path" presetSubtype="0" accel="50000" decel="50000" fill="hold" nodeType="withEffect">
                                  <p:stCondLst>
                                    <p:cond delay="1560"/>
                                  </p:stCondLst>
                                  <p:childTnLst>
                                    <p:animMotion origin="layout" path="M 0.026041666 1.7519351E-06 L 0 1.7519351E-06 E" pathEditMode="relative" ptsTypes="">
                                      <p:cBhvr>
                                        <p:cTn id="105" dur="10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ntr" presetSubtype="0" accel="50000" decel="50000" fill="hold" nodeType="withEffect">
                                  <p:stCondLst>
                                    <p:cond delay="156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5" presetClass="path" presetSubtype="0" accel="50000" decel="50000" fill="hold" nodeType="withEffect">
                                  <p:stCondLst>
                                    <p:cond delay="1560"/>
                                  </p:stCondLst>
                                  <p:childTnLst>
                                    <p:animMotion origin="layout" path="M 0.026041666 2.8822158E-06 L 0 2.8822158E-06 E" pathEditMode="relative" ptsTypes="">
                                      <p:cBhvr>
                                        <p:cTn id="110" dur="10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5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26040046 1.1302807E-06 L -1.6212464E-06 1.1302807E-06 E" pathEditMode="relative" ptsTypes="">
                                      <p:cBhvr>
                                        <p:cTn id="115" dur="1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5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26041985 4.6341506E-06 L 3.1789145E-07 4.6341506E-06 E" pathEditMode="relative" ptsTypes="">
                                      <p:cBhvr>
                                        <p:cTn id="120" dur="1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5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26041666 1.7519351E-06 L 0 1.7519351E-06 E" pathEditMode="relative" ptsTypes="">
                                      <p:cBhvr>
                                        <p:cTn id="125" dur="1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26041666 2.8822158E-06 L 0 2.8822158E-06 E" pathEditMode="relative" ptsTypes="">
                                      <p:cBhvr>
                                        <p:cTn id="130" dur="1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accel="50000" decel="50000" fill="hold" nodeType="withEffect">
                                  <p:stCondLst>
                                    <p:cond delay="184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5" presetClass="path" presetSubtype="0" accel="50000" decel="50000" fill="hold" nodeType="withEffect">
                                  <p:stCondLst>
                                    <p:cond delay="1840"/>
                                  </p:stCondLst>
                                  <p:childTnLst>
                                    <p:animMotion origin="layout" path="M 0.026040014 1.1302807E-06 L -1.6530355E-06 1.1302807E-06 E" pathEditMode="relative" ptsTypes="">
                                      <p:cBhvr>
                                        <p:cTn id="135" dur="1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accel="50000" decel="50000" fill="hold" nodeType="withEffect">
                                  <p:stCondLst>
                                    <p:cond delay="184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5" presetClass="path" presetSubtype="0" accel="50000" decel="50000" fill="hold" nodeType="withEffect">
                                  <p:stCondLst>
                                    <p:cond delay="1840"/>
                                  </p:stCondLst>
                                  <p:childTnLst>
                                    <p:animMotion origin="layout" path="M 0.026041985 4.6341506E-06 L 3.1789145E-07 4.6341506E-06 E" pathEditMode="relative" ptsTypes="">
                                      <p:cBhvr>
                                        <p:cTn id="140" dur="1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accel="50000" decel="50000" fill="hold" nodeType="withEffect">
                                  <p:stCondLst>
                                    <p:cond delay="184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5" presetClass="path" presetSubtype="0" accel="50000" decel="50000" fill="hold" nodeType="withEffect">
                                  <p:stCondLst>
                                    <p:cond delay="1840"/>
                                  </p:stCondLst>
                                  <p:childTnLst>
                                    <p:animMotion origin="layout" path="M 0.026041666 1.7519351E-06 L 0 1.7519351E-06 E" pathEditMode="relative" ptsTypes="">
                                      <p:cBhvr>
                                        <p:cTn id="145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accel="50000" decel="50000" fill="hold" nodeType="withEffect">
                                  <p:stCondLst>
                                    <p:cond delay="184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5" presetClass="path" presetSubtype="0" accel="50000" decel="50000" fill="hold" nodeType="withEffect">
                                  <p:stCondLst>
                                    <p:cond delay="1840"/>
                                  </p:stCondLst>
                                  <p:childTnLst>
                                    <p:animMotion origin="layout" path="M 0.026041666 2.8822158E-06 L 0 2.8822158E-06 E" pathEditMode="relative" ptsTypes="">
                                      <p:cBhvr>
                                        <p:cTn id="150" dur="10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0" presetClass="entr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6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155" dur="6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0" presetClass="entr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6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160" dur="6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/>
      <p:bldP spid="525" grpId="0"/>
      <p:bldP spid="527" grpId="0"/>
      <p:bldP spid="529" grpId="0"/>
      <p:bldP spid="531" grpId="0"/>
      <p:bldP spid="533" grpId="0"/>
      <p:bldP spid="535" grpId="0"/>
      <p:bldP spid="537" grpId="0"/>
      <p:bldP spid="539" grpId="0"/>
      <p:bldP spid="541" grpId="0"/>
      <p:bldP spid="543" grpId="0"/>
      <p:bldP spid="545" grpId="0"/>
      <p:bldP spid="547" grpId="0"/>
      <p:bldP spid="549" grpId="0"/>
      <p:bldP spid="551" grpId="0"/>
      <p:bldP spid="553" grpId="0"/>
      <p:bldP spid="555" grpId="0"/>
      <p:bldP spid="557" grpId="0"/>
      <p:bldP spid="559" grpId="0"/>
      <p:bldP spid="561" grpId="0"/>
      <p:bldP spid="563" grpId="0"/>
      <p:bldP spid="565" grpId="0"/>
      <p:bldP spid="567" grpId="0"/>
      <p:bldP spid="569" grpId="0"/>
      <p:bldP spid="571" grpId="0"/>
      <p:bldP spid="573" grpId="0"/>
      <p:bldP spid="575" grpId="0"/>
      <p:bldP spid="577" grpId="0"/>
      <p:bldP spid="579" grpId="0"/>
      <p:bldP spid="581" grpId="0"/>
      <p:bldP spid="5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1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1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0" y="0"/>
            <a:ext cx="18288000" cy="4371975"/>
          </a:xfrm>
          <a:prstGeom prst="rect">
            <a:avLst/>
          </a:prstGeom>
        </p:spPr>
      </p:pic>
      <p:pic>
        <p:nvPicPr>
          <p:cNvPr id="620" name="coverimag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914400" y="914400"/>
            <a:ext cx="16459200" cy="4371975"/>
          </a:xfrm>
          <a:prstGeom prst="rect">
            <a:avLst/>
          </a:prstGeom>
        </p:spPr>
      </p:pic>
      <p:pic>
        <p:nvPicPr>
          <p:cNvPr id="622" name="logoNode8040725c-7726-435e-a17b-e441f5a65d9f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914400" y="6204776"/>
            <a:ext cx="1009650" cy="1009650"/>
          </a:xfrm>
          <a:prstGeom prst="rect">
            <a:avLst/>
          </a:prstGeom>
        </p:spPr>
      </p:pic>
      <p:sp>
        <p:nvSpPr>
          <p:cNvPr id="624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7674007"/>
            <a:ext cx="16492538" cy="790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6102"/>
              </a:lnSpc>
            </a:pPr>
            <a:r>
              <a:rPr lang="en-US" sz="5400" spc="27" dirty="0">
                <a:solidFill>
                  <a:srgbClr val="FFFFFF">
                    <a:alpha val="100000"/>
                  </a:srgbClr>
                </a:solidFill>
                <a:latin typeface="Inter" panose="00000700000000000000" pitchFamily="2" charset="0"/>
              </a:rPr>
              <a:t>Take Action Now: Elevate Your Website's Performance</a:t>
            </a:r>
          </a:p>
        </p:txBody>
      </p:sp>
      <p:sp>
        <p:nvSpPr>
          <p:cNvPr id="626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8647176"/>
            <a:ext cx="16492538" cy="7334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56"/>
              </a:lnSpc>
            </a:pPr>
            <a:r>
              <a:rPr lang="en-US" sz="2100" spc="42" dirty="0">
                <a:solidFill>
                  <a:srgbClr val="FFFFFF">
                    <a:alpha val="100000"/>
                  </a:srgbClr>
                </a:solidFill>
                <a:latin typeface="Inter" panose="00000700000000000000" pitchFamily="2" charset="0"/>
              </a:rPr>
              <a:t>Assess your website's current performance to identify areas for improvement. Implement the recommended best practices to enhance user experience, boost engagement, and ultimately drive conversions effectively and efficiently.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push/>
      </p:transition>
    </mc:Choice>
    <mc:Fallback xmlns="">
      <p:transition spd="med" advClick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9" dur="6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14" dur="6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19" dur="6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26041666 1.7519351E-06 L 0 1.7519351E-06 E" pathEditMode="relative" ptsTypes="">
                                      <p:cBhvr>
                                        <p:cTn id="24" dur="6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26041666 1.7519351E-06 L 0 1.7519351E-06 E" pathEditMode="relative" ptsTypes="">
                                      <p:cBhvr>
                                        <p:cTn id="29" dur="6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6041666 3.447356E-06 L 0 3.447356E-06 E" pathEditMode="relative" ptsTypes="">
                                      <p:cBhvr>
                                        <p:cTn id="34" dur="6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" grpId="0"/>
      <p:bldP spid="618" grpId="0"/>
      <p:bldP spid="620" grpId="0"/>
      <p:bldP spid="622" grpId="0"/>
      <p:bldP spid="624" grpId="0"/>
      <p:bldP spid="6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2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4630400" y="0"/>
            <a:ext cx="3657600" cy="914400"/>
          </a:xfrm>
          <a:prstGeom prst="rect">
            <a:avLst/>
          </a:prstGeom>
        </p:spPr>
      </p:pic>
      <p:pic>
        <p:nvPicPr>
          <p:cNvPr id="32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914400" y="3886200"/>
            <a:ext cx="1371600" cy="1371600"/>
          </a:xfrm>
          <a:prstGeom prst="rect">
            <a:avLst/>
          </a:prstGeom>
        </p:spPr>
      </p:pic>
      <p:pic>
        <p:nvPicPr>
          <p:cNvPr id="328" name="icon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B120BB96-A640-4F5B-A5BA-68769CFF7D8E}"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1257300" y="4229100"/>
            <a:ext cx="685800" cy="685800"/>
          </a:xfrm>
          <a:prstGeom prst="rect">
            <a:avLst/>
          </a:prstGeom>
        </p:spPr>
      </p:pic>
      <p:sp>
        <p:nvSpPr>
          <p:cNvPr id="330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5638800"/>
            <a:ext cx="374808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Global Technology Leader</a:t>
            </a:r>
          </a:p>
        </p:txBody>
      </p:sp>
      <p:sp>
        <p:nvSpPr>
          <p:cNvPr id="332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6172486"/>
            <a:ext cx="3748088" cy="19716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b="1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IBM</a:t>
            </a:r>
            <a:r>
              <a:rPr lang="en-US" sz="1800" spc="36" dirty="0">
                <a:solidFill>
                  <a:srgbClr val="080A29"/>
                </a:solidFill>
                <a:latin typeface="Inter" panose="00000700000000000000" pitchFamily="2" charset="0"/>
              </a:rPr>
              <a:t> (International Business Machines Corporation) is a prominent global technology and consulting company based in </a:t>
            </a:r>
            <a:r>
              <a:rPr lang="en-US" sz="1800" b="1" spc="36" dirty="0">
                <a:solidFill>
                  <a:srgbClr val="080A29"/>
                </a:solidFill>
                <a:latin typeface="Inter" panose="00000700000000000000" pitchFamily="2" charset="0"/>
              </a:rPr>
              <a:t>Armonk, New York,</a:t>
            </a:r>
            <a:r>
              <a:rPr lang="en-US" sz="1800" spc="36" dirty="0">
                <a:solidFill>
                  <a:srgbClr val="080A29"/>
                </a:solidFill>
                <a:latin typeface="Inter" panose="00000700000000000000" pitchFamily="2" charset="0"/>
              </a:rPr>
              <a:t> providing innovative solutions worldwide.</a:t>
            </a:r>
          </a:p>
        </p:txBody>
      </p:sp>
      <p:pic>
        <p:nvPicPr>
          <p:cNvPr id="33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5162550" y="3886200"/>
            <a:ext cx="1371600" cy="1371600"/>
          </a:xfrm>
          <a:prstGeom prst="rect">
            <a:avLst/>
          </a:prstGeom>
        </p:spPr>
      </p:pic>
      <p:pic>
        <p:nvPicPr>
          <p:cNvPr id="336" name="icon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5505450" y="4229100"/>
            <a:ext cx="685800" cy="685800"/>
          </a:xfrm>
          <a:prstGeom prst="rect">
            <a:avLst/>
          </a:prstGeom>
        </p:spPr>
      </p:pic>
      <p:sp>
        <p:nvSpPr>
          <p:cNvPr id="338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162550" y="5638800"/>
            <a:ext cx="374808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Artificial Intelligence Focus</a:t>
            </a:r>
          </a:p>
        </p:txBody>
      </p:sp>
      <p:sp>
        <p:nvSpPr>
          <p:cNvPr id="340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162550" y="6172486"/>
            <a:ext cx="3748088" cy="19812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IBM offers advanced services in </a:t>
            </a:r>
            <a:r>
              <a:rPr lang="en-US" sz="1800" b="1" spc="36" dirty="0">
                <a:solidFill>
                  <a:srgbClr val="080A29"/>
                </a:solidFill>
                <a:latin typeface="Inter" panose="00000700000000000000" pitchFamily="2" charset="0"/>
              </a:rPr>
              <a:t>artificial intelligence,</a:t>
            </a:r>
            <a:r>
              <a:rPr lang="en-US" sz="1800" spc="36" dirty="0">
                <a:solidFill>
                  <a:srgbClr val="080A29"/>
                </a:solidFill>
                <a:latin typeface="Inter" panose="00000700000000000000" pitchFamily="2" charset="0"/>
              </a:rPr>
              <a:t> prominently featuring its </a:t>
            </a:r>
            <a:r>
              <a:rPr lang="en-US" sz="1800" b="1" spc="36" dirty="0">
                <a:solidFill>
                  <a:srgbClr val="080A29"/>
                </a:solidFill>
                <a:latin typeface="Inter" panose="00000700000000000000" pitchFamily="2" charset="0"/>
              </a:rPr>
              <a:t>Watson platform,</a:t>
            </a:r>
            <a:r>
              <a:rPr lang="en-US" sz="1800" spc="36" dirty="0">
                <a:solidFill>
                  <a:srgbClr val="080A29"/>
                </a:solidFill>
                <a:latin typeface="Inter" panose="00000700000000000000" pitchFamily="2" charset="0"/>
              </a:rPr>
              <a:t> which enhances decision-making and operational efficiency for businesses.</a:t>
            </a:r>
          </a:p>
        </p:txBody>
      </p:sp>
      <p:pic>
        <p:nvPicPr>
          <p:cNvPr id="34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9410700" y="3886200"/>
            <a:ext cx="1371600" cy="1371600"/>
          </a:xfrm>
          <a:prstGeom prst="rect">
            <a:avLst/>
          </a:prstGeom>
        </p:spPr>
      </p:pic>
      <p:pic>
        <p:nvPicPr>
          <p:cNvPr id="344" name="icon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9753600" y="4229100"/>
            <a:ext cx="685800" cy="685800"/>
          </a:xfrm>
          <a:prstGeom prst="rect">
            <a:avLst/>
          </a:prstGeom>
        </p:spPr>
      </p:pic>
      <p:sp>
        <p:nvSpPr>
          <p:cNvPr id="346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410700" y="5638800"/>
            <a:ext cx="3748088" cy="771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Cybersecurity and Data Analytics</a:t>
            </a:r>
          </a:p>
        </p:txBody>
      </p:sp>
      <p:sp>
        <p:nvSpPr>
          <p:cNvPr id="348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410700" y="6553772"/>
            <a:ext cx="3748088" cy="19716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The company specializes in </a:t>
            </a:r>
            <a:r>
              <a:rPr lang="en-US" sz="1800" b="1" spc="36" dirty="0">
                <a:solidFill>
                  <a:srgbClr val="080A29"/>
                </a:solidFill>
                <a:latin typeface="Inter" panose="00000700000000000000" pitchFamily="2" charset="0"/>
              </a:rPr>
              <a:t>cybersecurity</a:t>
            </a:r>
            <a:r>
              <a:rPr lang="en-US" sz="1800" spc="36" dirty="0">
                <a:solidFill>
                  <a:srgbClr val="080A29"/>
                </a:solidFill>
                <a:latin typeface="Inter" panose="00000700000000000000" pitchFamily="2" charset="0"/>
              </a:rPr>
              <a:t> and </a:t>
            </a:r>
            <a:r>
              <a:rPr lang="en-US" sz="1800" b="1" spc="36" dirty="0">
                <a:solidFill>
                  <a:srgbClr val="080A29"/>
                </a:solidFill>
                <a:latin typeface="Inter" panose="00000700000000000000" pitchFamily="2" charset="0"/>
              </a:rPr>
              <a:t>data analytics,</a:t>
            </a:r>
            <a:r>
              <a:rPr lang="en-US" sz="1800" spc="36" dirty="0">
                <a:solidFill>
                  <a:srgbClr val="080A29"/>
                </a:solidFill>
                <a:latin typeface="Inter" panose="00000700000000000000" pitchFamily="2" charset="0"/>
              </a:rPr>
              <a:t> equipping organizations with tools to protect data and derive insights for better strategies.</a:t>
            </a:r>
          </a:p>
        </p:txBody>
      </p:sp>
      <p:pic>
        <p:nvPicPr>
          <p:cNvPr id="35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3658850" y="3886200"/>
            <a:ext cx="1371600" cy="1371600"/>
          </a:xfrm>
          <a:prstGeom prst="rect">
            <a:avLst/>
          </a:prstGeom>
        </p:spPr>
      </p:pic>
      <p:pic>
        <p:nvPicPr>
          <p:cNvPr id="352" name="iconNode3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  <a:extLst>
              <a:ext uri="{6DE97818-E631-4F82-9CA4-E83152AF81F9}"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14001750" y="4229100"/>
            <a:ext cx="685800" cy="685800"/>
          </a:xfrm>
          <a:prstGeom prst="rect">
            <a:avLst/>
          </a:prstGeom>
        </p:spPr>
      </p:pic>
      <p:sp>
        <p:nvSpPr>
          <p:cNvPr id="354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658850" y="5638800"/>
            <a:ext cx="3748088" cy="771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Pioneers in Mainframe Development</a:t>
            </a:r>
          </a:p>
        </p:txBody>
      </p:sp>
      <p:sp>
        <p:nvSpPr>
          <p:cNvPr id="356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658850" y="6553772"/>
            <a:ext cx="3748088" cy="19812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IBM has been instrumental in the evolution of </a:t>
            </a:r>
            <a:r>
              <a:rPr lang="en-US" sz="1800" b="1" spc="36" dirty="0">
                <a:solidFill>
                  <a:srgbClr val="080A29"/>
                </a:solidFill>
                <a:latin typeface="Inter" panose="00000700000000000000" pitchFamily="2" charset="0"/>
              </a:rPr>
              <a:t>mainframe computers</a:t>
            </a:r>
            <a:r>
              <a:rPr lang="en-US" sz="1800" spc="36" dirty="0">
                <a:solidFill>
                  <a:srgbClr val="080A29"/>
                </a:solidFill>
                <a:latin typeface="Inter" panose="00000700000000000000" pitchFamily="2" charset="0"/>
              </a:rPr>
              <a:t> and continues to support enterprise clients with cutting-edge technology and </a:t>
            </a:r>
            <a:r>
              <a:rPr lang="en-US" sz="1800" b="1" spc="36" dirty="0">
                <a:solidFill>
                  <a:srgbClr val="080A29"/>
                </a:solidFill>
                <a:latin typeface="Inter" panose="00000700000000000000" pitchFamily="2" charset="0"/>
              </a:rPr>
              <a:t>digital transformation services.</a:t>
            </a:r>
          </a:p>
        </p:txBody>
      </p:sp>
      <p:sp>
        <p:nvSpPr>
          <p:cNvPr id="358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881253"/>
            <a:ext cx="12682538" cy="12573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4956"/>
              </a:lnSpc>
            </a:pPr>
            <a:r>
              <a:rPr lang="en-US" sz="4200" spc="21" dirty="0">
                <a:solidFill>
                  <a:srgbClr val="2A2E6A">
                    <a:alpha val="100000"/>
                  </a:srgbClr>
                </a:solidFill>
                <a:latin typeface="Inter" panose="00000700000000000000" pitchFamily="2" charset="0"/>
              </a:rPr>
              <a:t>Comprehensive Overview of IBM's Services and Innovations</a:t>
            </a:r>
          </a:p>
        </p:txBody>
      </p:sp>
      <p:sp>
        <p:nvSpPr>
          <p:cNvPr id="360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2209800"/>
            <a:ext cx="126825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spc="36" dirty="0">
                <a:solidFill>
                  <a:srgbClr val="626374">
                    <a:alpha val="100000"/>
                  </a:srgbClr>
                </a:solidFill>
                <a:latin typeface="Inter" panose="00000700000000000000" pitchFamily="2" charset="0"/>
              </a:rPr>
              <a:t>Explore IBM's contributions to technology, AI, and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push/>
      </p:transition>
    </mc:Choice>
    <mc:Fallback xmlns="">
      <p:transition spd="med" advClick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15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2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25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1666 1.1302807E-06 L 0 1.1302807E-06 E" pathEditMode="relative" ptsTypes="">
                                      <p:cBhvr>
                                        <p:cTn id="30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35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40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45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0.026041666 1.1302807E-06 L 0 1.1302807E-06 E" pathEditMode="relative" ptsTypes="">
                                      <p:cBhvr>
                                        <p:cTn id="50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55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60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65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animMotion origin="layout" path="M 0.026041666 2.3170753E-06 L 0 2.3170753E-06 E" pathEditMode="relative" ptsTypes="">
                                      <p:cBhvr>
                                        <p:cTn id="70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75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80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5" presetClass="path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85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0.026041666 2.3170753E-06 L 0 2.3170753E-06 E" pathEditMode="relative" ptsTypes="">
                                      <p:cBhvr>
                                        <p:cTn id="90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ntr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6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6041666 -4.0478176E-06 L 0 -4.0478176E-06 E" pathEditMode="relative" ptsTypes="">
                                      <p:cBhvr>
                                        <p:cTn id="95" dur="6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ntr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6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100" dur="6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/>
      <p:bldP spid="326" grpId="0"/>
      <p:bldP spid="328" grpId="0"/>
      <p:bldP spid="330" grpId="0"/>
      <p:bldP spid="332" grpId="0"/>
      <p:bldP spid="334" grpId="0"/>
      <p:bldP spid="336" grpId="0"/>
      <p:bldP spid="338" grpId="0"/>
      <p:bldP spid="340" grpId="0"/>
      <p:bldP spid="342" grpId="0"/>
      <p:bldP spid="344" grpId="0"/>
      <p:bldP spid="346" grpId="0"/>
      <p:bldP spid="348" grpId="0"/>
      <p:bldP spid="350" grpId="0"/>
      <p:bldP spid="352" grpId="0"/>
      <p:bldP spid="354" grpId="0"/>
      <p:bldP spid="356" grpId="0"/>
      <p:bldP spid="358" grpId="0"/>
      <p:bldP spid="3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6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4630400" y="0"/>
            <a:ext cx="3657600" cy="914400"/>
          </a:xfrm>
          <a:prstGeom prst="rect">
            <a:avLst/>
          </a:prstGeom>
        </p:spPr>
      </p:pic>
      <p:pic>
        <p:nvPicPr>
          <p:cNvPr id="36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914400" y="2514600"/>
            <a:ext cx="16459200" cy="3314700"/>
          </a:xfrm>
          <a:prstGeom prst="rect">
            <a:avLst/>
          </a:prstGeom>
        </p:spPr>
      </p:pic>
      <p:pic>
        <p:nvPicPr>
          <p:cNvPr id="36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914400" y="2514600"/>
            <a:ext cx="1143000" cy="3314700"/>
          </a:xfrm>
          <a:prstGeom prst="rect">
            <a:avLst/>
          </a:prstGeom>
        </p:spPr>
      </p:pic>
      <p:sp>
        <p:nvSpPr>
          <p:cNvPr id="370" name="Primary Heading-0,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 rot="-5400000">
            <a:off x="140494" y="3993356"/>
            <a:ext cx="2714625" cy="366712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628"/>
              </a:lnSpc>
            </a:pPr>
            <a:r>
              <a:rPr lang="en-US" sz="1800" spc="9" dirty="0">
                <a:solidFill>
                  <a:srgbClr val="FFFFFF">
                    <a:alpha val="100000"/>
                  </a:srgbClr>
                </a:solidFill>
                <a:latin typeface="Inter SemiBold" panose="00000700000000000000" pitchFamily="2" charset="0"/>
              </a:rPr>
              <a:t>IBM Hardware</a:t>
            </a:r>
          </a:p>
        </p:txBody>
      </p:sp>
      <p:sp>
        <p:nvSpPr>
          <p:cNvPr id="372" name="Primary Heading-0,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3157823" y="4005072"/>
            <a:ext cx="130016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IBM Z Series</a:t>
            </a:r>
          </a:p>
        </p:txBody>
      </p:sp>
      <p:sp>
        <p:nvSpPr>
          <p:cNvPr id="374" name="Primary Heading-0,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953887" y="4005072"/>
            <a:ext cx="20335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IBM Power Systems</a:t>
            </a:r>
          </a:p>
        </p:txBody>
      </p:sp>
      <p:pic>
        <p:nvPicPr>
          <p:cNvPr id="37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914400" y="5981700"/>
            <a:ext cx="16459200" cy="3314700"/>
          </a:xfrm>
          <a:prstGeom prst="rect">
            <a:avLst/>
          </a:prstGeom>
        </p:spPr>
      </p:pic>
      <p:pic>
        <p:nvPicPr>
          <p:cNvPr id="37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914400" y="5981700"/>
            <a:ext cx="1143000" cy="3314700"/>
          </a:xfrm>
          <a:prstGeom prst="rect">
            <a:avLst/>
          </a:prstGeom>
        </p:spPr>
      </p:pic>
      <p:sp>
        <p:nvSpPr>
          <p:cNvPr id="380" name="Primary Heading-1,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 rot="-5400000">
            <a:off x="145256" y="7436644"/>
            <a:ext cx="2714625" cy="414338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003"/>
              </a:lnSpc>
            </a:pPr>
            <a:r>
              <a:rPr lang="en-US" sz="2100" spc="10" dirty="0">
                <a:solidFill>
                  <a:srgbClr val="FFFFFF">
                    <a:alpha val="100000"/>
                  </a:srgbClr>
                </a:solidFill>
                <a:latin typeface="Inter SemiBold" panose="00000700000000000000" pitchFamily="2" charset="0"/>
              </a:rPr>
              <a:t>IBM Software</a:t>
            </a:r>
          </a:p>
        </p:txBody>
      </p:sp>
      <p:sp>
        <p:nvSpPr>
          <p:cNvPr id="382" name="Primary Heading-1,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3188780" y="7472172"/>
            <a:ext cx="12334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IBM Watson</a:t>
            </a:r>
          </a:p>
        </p:txBody>
      </p:sp>
      <p:sp>
        <p:nvSpPr>
          <p:cNvPr id="384" name="Primary Heading-1,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48603" y="7472172"/>
            <a:ext cx="124301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IBM QRadar</a:t>
            </a:r>
          </a:p>
        </p:txBody>
      </p:sp>
      <p:sp>
        <p:nvSpPr>
          <p:cNvPr id="386" name="Primary Heading-1,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380315" y="7472172"/>
            <a:ext cx="15001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Watson Studio</a:t>
            </a:r>
          </a:p>
        </p:txBody>
      </p:sp>
      <p:sp>
        <p:nvSpPr>
          <p:cNvPr id="388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881062"/>
            <a:ext cx="12682538" cy="647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4956"/>
              </a:lnSpc>
            </a:pPr>
            <a:r>
              <a:rPr lang="en-US" sz="4200" spc="21" dirty="0">
                <a:solidFill>
                  <a:srgbClr val="2A2E6A">
                    <a:alpha val="100000"/>
                  </a:srgbClr>
                </a:solidFill>
                <a:latin typeface="Inter" panose="00000700000000000000" pitchFamily="2" charset="0"/>
              </a:rPr>
              <a:t>Overview of IBM Products and Services</a:t>
            </a:r>
          </a:p>
        </p:txBody>
      </p:sp>
      <p:sp>
        <p:nvSpPr>
          <p:cNvPr id="390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1600200"/>
            <a:ext cx="126825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spc="36" dirty="0">
                <a:solidFill>
                  <a:srgbClr val="626374">
                    <a:alpha val="100000"/>
                  </a:srgbClr>
                </a:solidFill>
                <a:latin typeface="Inter" panose="00000700000000000000" pitchFamily="2" charset="0"/>
              </a:rPr>
              <a:t>Explore the range of hardware and software offerings from IBM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push/>
      </p:transition>
    </mc:Choice>
    <mc:Fallback xmlns="">
      <p:transition spd="med" advClick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15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20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25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0.026042318 4.0407535E-06 L 6.5167745E-07 4.0407535E-06 E" pathEditMode="relative" ptsTypes="">
                                      <p:cBhvr>
                                        <p:cTn id="30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animMotion origin="layout" path="M 0.02604068 4.0407535E-06 L -9.854634E-07 4.0407535E-06 E" pathEditMode="relative" ptsTypes="">
                                      <p:cBhvr>
                                        <p:cTn id="35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accel="50000" decel="50000" fill="hold" nodeType="withEffect">
                                  <p:stCondLst>
                                    <p:cond delay="156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156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40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45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50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accel="50000" decel="50000" fill="hold" nodeType="withEffect">
                                  <p:stCondLst>
                                    <p:cond delay="156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1560"/>
                                  </p:stCondLst>
                                  <p:childTnLst>
                                    <p:animMotion origin="layout" path="M 0.026042318 4.0690106E-06 L 6.5167745E-07 4.0690106E-06 E" pathEditMode="relative" ptsTypes="">
                                      <p:cBhvr>
                                        <p:cTn id="55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26039379 4.0690106E-06 L -2.2888185E-06 4.0690106E-06 E" pathEditMode="relative" ptsTypes="">
                                      <p:cBhvr>
                                        <p:cTn id="60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accel="50000" decel="50000" fill="hold" nodeType="withEffect">
                                  <p:stCondLst>
                                    <p:cond delay="184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nodeType="withEffect">
                                  <p:stCondLst>
                                    <p:cond delay="1840"/>
                                  </p:stCondLst>
                                  <p:childTnLst>
                                    <p:animMotion origin="layout" path="M 0.02604297 4.0690106E-06 L 1.3033549E-06 4.0690106E-06 E" pathEditMode="relative" ptsTypes="">
                                      <p:cBhvr>
                                        <p:cTn id="65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6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70" dur="6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6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75" dur="6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/>
      <p:bldP spid="366" grpId="0"/>
      <p:bldP spid="368" grpId="0"/>
      <p:bldP spid="370" grpId="0"/>
      <p:bldP spid="372" grpId="0"/>
      <p:bldP spid="374" grpId="0"/>
      <p:bldP spid="376" grpId="0"/>
      <p:bldP spid="378" grpId="0"/>
      <p:bldP spid="380" grpId="0"/>
      <p:bldP spid="382" grpId="0"/>
      <p:bldP spid="384" grpId="0"/>
      <p:bldP spid="386" grpId="0"/>
      <p:bldP spid="388" grpId="0"/>
      <p:bldP spid="3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9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4630400" y="0"/>
            <a:ext cx="3657600" cy="914400"/>
          </a:xfrm>
          <a:prstGeom prst="rect">
            <a:avLst/>
          </a:prstGeom>
        </p:spPr>
      </p:pic>
      <p:pic>
        <p:nvPicPr>
          <p:cNvPr id="39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914400" y="2438400"/>
            <a:ext cx="4000500" cy="6934200"/>
          </a:xfrm>
          <a:prstGeom prst="rect">
            <a:avLst/>
          </a:prstGeom>
        </p:spPr>
      </p:pic>
      <p:pic>
        <p:nvPicPr>
          <p:cNvPr id="39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914400" y="2438400"/>
            <a:ext cx="4000500" cy="685800"/>
          </a:xfrm>
          <a:prstGeom prst="rect">
            <a:avLst/>
          </a:prstGeom>
        </p:spPr>
      </p:pic>
      <p:sp>
        <p:nvSpPr>
          <p:cNvPr id="400" name="Primary Heading-0,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668143" y="2614422"/>
            <a:ext cx="5286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28"/>
              </a:lnSpc>
            </a:pPr>
            <a:r>
              <a:rPr lang="en-US" sz="1800" spc="9" dirty="0">
                <a:solidFill>
                  <a:srgbClr val="FFFFFF">
                    <a:alpha val="100000"/>
                  </a:srgbClr>
                </a:solidFill>
                <a:latin typeface="Inter SemiBold" panose="00000700000000000000" pitchFamily="2" charset="0"/>
              </a:rPr>
              <a:t>CMS</a:t>
            </a:r>
          </a:p>
        </p:txBody>
      </p:sp>
      <p:sp>
        <p:nvSpPr>
          <p:cNvPr id="402" name="Primary Heading-0,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09700" y="3352800"/>
            <a:ext cx="13096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Anchor CMS</a:t>
            </a:r>
          </a:p>
        </p:txBody>
      </p:sp>
      <p:sp>
        <p:nvSpPr>
          <p:cNvPr id="404" name="Primary Heading-0,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09700" y="3915061"/>
            <a:ext cx="15954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Dynatrace RUM</a:t>
            </a:r>
          </a:p>
        </p:txBody>
      </p:sp>
      <p:pic>
        <p:nvPicPr>
          <p:cNvPr id="40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5067300" y="2438400"/>
            <a:ext cx="4000500" cy="6934200"/>
          </a:xfrm>
          <a:prstGeom prst="rect">
            <a:avLst/>
          </a:prstGeom>
        </p:spPr>
      </p:pic>
      <p:pic>
        <p:nvPicPr>
          <p:cNvPr id="40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5067300" y="2438400"/>
            <a:ext cx="4000500" cy="685800"/>
          </a:xfrm>
          <a:prstGeom prst="rect">
            <a:avLst/>
          </a:prstGeom>
        </p:spPr>
      </p:pic>
      <p:sp>
        <p:nvSpPr>
          <p:cNvPr id="410" name="Primary Heading-1,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522244" y="2590610"/>
            <a:ext cx="1128712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sz="2100" spc="10" dirty="0">
                <a:solidFill>
                  <a:srgbClr val="FFFFFF">
                    <a:alpha val="100000"/>
                  </a:srgbClr>
                </a:solidFill>
                <a:latin typeface="Inter SemiBold" panose="00000700000000000000" pitchFamily="2" charset="0"/>
              </a:rPr>
              <a:t>Analytics</a:t>
            </a:r>
          </a:p>
        </p:txBody>
      </p:sp>
      <p:sp>
        <p:nvSpPr>
          <p:cNvPr id="412" name="Primary Heading-1,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562600" y="3352800"/>
            <a:ext cx="55721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Ruxit</a:t>
            </a:r>
          </a:p>
        </p:txBody>
      </p:sp>
      <p:sp>
        <p:nvSpPr>
          <p:cNvPr id="414" name="Primary Heading-1,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562600" y="3915061"/>
            <a:ext cx="65246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Hotjar</a:t>
            </a:r>
          </a:p>
        </p:txBody>
      </p:sp>
      <p:pic>
        <p:nvPicPr>
          <p:cNvPr id="41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9220200" y="2438400"/>
            <a:ext cx="4000500" cy="6934200"/>
          </a:xfrm>
          <a:prstGeom prst="rect">
            <a:avLst/>
          </a:prstGeom>
        </p:spPr>
      </p:pic>
      <p:pic>
        <p:nvPicPr>
          <p:cNvPr id="41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9220200" y="2438400"/>
            <a:ext cx="4000500" cy="685800"/>
          </a:xfrm>
          <a:prstGeom prst="rect">
            <a:avLst/>
          </a:prstGeom>
        </p:spPr>
      </p:pic>
      <p:sp>
        <p:nvSpPr>
          <p:cNvPr id="420" name="Primary Heading-2,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260997" y="2590610"/>
            <a:ext cx="1947862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sz="2100" spc="10" dirty="0">
                <a:solidFill>
                  <a:srgbClr val="FFFFFF">
                    <a:alpha val="100000"/>
                  </a:srgbClr>
                </a:solidFill>
                <a:latin typeface="Inter SemiBold" panose="00000700000000000000" pitchFamily="2" charset="0"/>
              </a:rPr>
              <a:t>Web Framework</a:t>
            </a:r>
          </a:p>
        </p:txBody>
      </p:sp>
      <p:sp>
        <p:nvSpPr>
          <p:cNvPr id="422" name="Primary Heading-2,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715500" y="3352800"/>
            <a:ext cx="152876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Bootstrap 4.4.1</a:t>
            </a:r>
          </a:p>
        </p:txBody>
      </p:sp>
      <p:sp>
        <p:nvSpPr>
          <p:cNvPr id="424" name="Primary Heading-2,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715500" y="3915061"/>
            <a:ext cx="15573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Java Servlet 3.1</a:t>
            </a:r>
          </a:p>
        </p:txBody>
      </p:sp>
      <p:sp>
        <p:nvSpPr>
          <p:cNvPr id="426" name="Primary Heading-2,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715500" y="4477322"/>
            <a:ext cx="124301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Semantic UI</a:t>
            </a:r>
          </a:p>
        </p:txBody>
      </p:sp>
      <p:sp>
        <p:nvSpPr>
          <p:cNvPr id="428" name="Primary Heading-2,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715500" y="5039582"/>
            <a:ext cx="30051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Microsoft ASP.NET 4.0.30319</a:t>
            </a:r>
          </a:p>
        </p:txBody>
      </p:sp>
      <p:pic>
        <p:nvPicPr>
          <p:cNvPr id="43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3373100" y="2438400"/>
            <a:ext cx="4000500" cy="6934200"/>
          </a:xfrm>
          <a:prstGeom prst="rect">
            <a:avLst/>
          </a:prstGeom>
        </p:spPr>
      </p:pic>
      <p:pic>
        <p:nvPicPr>
          <p:cNvPr id="43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3373100" y="2438400"/>
            <a:ext cx="4000500" cy="685800"/>
          </a:xfrm>
          <a:prstGeom prst="rect">
            <a:avLst/>
          </a:prstGeom>
        </p:spPr>
      </p:pic>
      <p:sp>
        <p:nvSpPr>
          <p:cNvPr id="434" name="Primary Heading-3,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323219" y="2590610"/>
            <a:ext cx="2138362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sz="2100" spc="10" dirty="0">
                <a:solidFill>
                  <a:srgbClr val="FFFFFF">
                    <a:alpha val="100000"/>
                  </a:srgbClr>
                </a:solidFill>
                <a:latin typeface="Inter SemiBold" panose="00000700000000000000" pitchFamily="2" charset="0"/>
              </a:rPr>
              <a:t>Hosting &amp; Servers</a:t>
            </a:r>
          </a:p>
        </p:txBody>
      </p:sp>
      <p:sp>
        <p:nvSpPr>
          <p:cNvPr id="436" name="Primary Heading-3,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868400" y="3352800"/>
            <a:ext cx="118586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Amazon S3</a:t>
            </a:r>
          </a:p>
        </p:txBody>
      </p:sp>
      <p:sp>
        <p:nvSpPr>
          <p:cNvPr id="438" name="Primary Heading-3,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868400" y="3915061"/>
            <a:ext cx="141446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Google Cloud</a:t>
            </a:r>
          </a:p>
        </p:txBody>
      </p:sp>
      <p:sp>
        <p:nvSpPr>
          <p:cNvPr id="440" name="Primary Heading-3,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868400" y="4477322"/>
            <a:ext cx="134778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Apache 2.4.6</a:t>
            </a:r>
          </a:p>
        </p:txBody>
      </p:sp>
      <p:sp>
        <p:nvSpPr>
          <p:cNvPr id="442" name="Primary Heading-3,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868400" y="5039582"/>
            <a:ext cx="12525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Nginx 1.24.0</a:t>
            </a:r>
          </a:p>
        </p:txBody>
      </p:sp>
      <p:sp>
        <p:nvSpPr>
          <p:cNvPr id="444" name="Primary Heading-3,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868400" y="5601843"/>
            <a:ext cx="690562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628"/>
              </a:lnSpc>
            </a:pPr>
            <a:r>
              <a:rPr lang="en-US" sz="1800" spc="9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IIS 10.1</a:t>
            </a:r>
          </a:p>
        </p:txBody>
      </p:sp>
      <p:sp>
        <p:nvSpPr>
          <p:cNvPr id="446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881062"/>
            <a:ext cx="12682538" cy="647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4956"/>
              </a:lnSpc>
            </a:pPr>
            <a:r>
              <a:rPr lang="en-US" sz="4200" spc="21" dirty="0">
                <a:solidFill>
                  <a:srgbClr val="2A2E6A">
                    <a:alpha val="100000"/>
                  </a:srgbClr>
                </a:solidFill>
                <a:latin typeface="Inter" panose="00000700000000000000" pitchFamily="2" charset="0"/>
              </a:rPr>
              <a:t>Comprehensive Website Platform Analysis</a:t>
            </a:r>
          </a:p>
        </p:txBody>
      </p:sp>
      <p:sp>
        <p:nvSpPr>
          <p:cNvPr id="448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1600200"/>
            <a:ext cx="126825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spc="36" dirty="0">
                <a:solidFill>
                  <a:srgbClr val="626374">
                    <a:alpha val="100000"/>
                  </a:srgbClr>
                </a:solidFill>
                <a:latin typeface="Inter" panose="00000700000000000000" pitchFamily="2" charset="0"/>
              </a:rPr>
              <a:t>An in-depth examination of website platforms, including CMS, analytics, frameworks, and hosting options.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push/>
      </p:transition>
    </mc:Choice>
    <mc:Fallback xmlns="">
      <p:transition spd="med" advClick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15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20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4274 4.0407535E-06 L 2.6067098E-06 4.0407535E-06 E" pathEditMode="relative" ptsTypes="">
                                      <p:cBhvr>
                                        <p:cTn id="25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30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animMotion origin="layout" path="M 0.026041666 1.1585377E-06 L 0 1.1585377E-06 E" pathEditMode="relative" ptsTypes="">
                                      <p:cBhvr>
                                        <p:cTn id="35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accel="50000" decel="50000" fill="hold" nodeType="withEffect">
                                  <p:stCondLst>
                                    <p:cond delay="156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156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40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45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0.026041666 4.0407535E-06 L 0 4.0407535E-06 E" pathEditMode="relative" ptsTypes="">
                                      <p:cBhvr>
                                        <p:cTn id="50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accel="50000" decel="50000" fill="hold" nodeType="withEffect">
                                  <p:stCondLst>
                                    <p:cond delay="156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156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55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26041666 1.1585377E-06 L 0 1.1585377E-06 E" pathEditMode="relative" ptsTypes="">
                                      <p:cBhvr>
                                        <p:cTn id="60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accel="50000" decel="50000" fill="hold" nodeType="withEffect">
                                  <p:stCondLst>
                                    <p:cond delay="212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nodeType="withEffect">
                                  <p:stCondLst>
                                    <p:cond delay="212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65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accel="50000" decel="50000" fill="hold" nodeType="withEffect">
                                  <p:stCondLst>
                                    <p:cond delay="226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226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70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accel="50000" decel="50000" fill="hold" nodeType="withEffect">
                                  <p:stCondLst>
                                    <p:cond delay="184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accel="50000" decel="50000" fill="hold" nodeType="withEffect">
                                  <p:stCondLst>
                                    <p:cond delay="1840"/>
                                  </p:stCondLst>
                                  <p:childTnLst>
                                    <p:animMotion origin="layout" path="M 0.026039379 4.0407535E-06 L -2.2888185E-06 4.0407535E-06 E" pathEditMode="relative" ptsTypes="">
                                      <p:cBhvr>
                                        <p:cTn id="75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accel="50000" decel="50000" fill="hold" nodeType="withEffect">
                                  <p:stCondLst>
                                    <p:cond delay="198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198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80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accel="50000" decel="50000" fill="hold" nodeType="withEffect">
                                  <p:stCondLst>
                                    <p:cond delay="212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5" presetClass="path" presetSubtype="0" accel="50000" decel="50000" fill="hold" nodeType="withEffect">
                                  <p:stCondLst>
                                    <p:cond delay="2120"/>
                                  </p:stCondLst>
                                  <p:childTnLst>
                                    <p:animMotion origin="layout" path="M 0.026041666 1.1585377E-06 L 0 1.1585377E-06 E" pathEditMode="relative" ptsTypes="">
                                      <p:cBhvr>
                                        <p:cTn id="85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accel="50000" decel="50000" fill="hold" nodeType="withEffect">
                                  <p:stCondLst>
                                    <p:cond delay="226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nodeType="withEffect">
                                  <p:stCondLst>
                                    <p:cond delay="2260"/>
                                  </p:stCondLst>
                                  <p:childTnLst>
                                    <p:animMotion origin="layout" path="M 0.026041666 2.3170753E-06 L 0 2.3170753E-06 E" pathEditMode="relative" ptsTypes="">
                                      <p:cBhvr>
                                        <p:cTn id="90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ntr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5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0.026041666 3.447356E-06 L 0 3.447356E-06 E" pathEditMode="relative" ptsTypes="">
                                      <p:cBhvr>
                                        <p:cTn id="95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ntr" presetSubtype="0" accel="50000" decel="50000" fill="hold" nodeType="withEffect">
                                  <p:stCondLst>
                                    <p:cond delay="296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nodeType="withEffect">
                                  <p:stCondLst>
                                    <p:cond delay="296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100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0" presetClass="entr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5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105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ntr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5" presetClass="path" presetSubtype="0" accel="50000" decel="50000" fill="hold" nodeType="withEffect">
                                  <p:stCondLst>
                                    <p:cond delay="2540"/>
                                  </p:stCondLst>
                                  <p:childTnLst>
                                    <p:animMotion origin="layout" path="M 0.026041666 4.0407535E-06 L 0 4.0407535E-06 E" pathEditMode="relative" ptsTypes="">
                                      <p:cBhvr>
                                        <p:cTn id="110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accel="50000" decel="50000" fill="hold" nodeType="withEffect">
                                  <p:stCondLst>
                                    <p:cond delay="268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5" presetClass="path" presetSubtype="0" accel="50000" decel="50000" fill="hold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115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ntr" presetSubtype="0" accel="50000" decel="50000" fill="hold" nodeType="withEffect">
                                  <p:stCondLst>
                                    <p:cond delay="282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5" presetClass="path" presetSubtype="0" accel="50000" decel="50000" fill="hold" nodeType="withEffect">
                                  <p:stCondLst>
                                    <p:cond delay="2820"/>
                                  </p:stCondLst>
                                  <p:childTnLst>
                                    <p:animMotion origin="layout" path="M 0.026041666 1.1585377E-06 L 0 1.1585377E-06 E" pathEditMode="relative" ptsTypes="">
                                      <p:cBhvr>
                                        <p:cTn id="120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ntr" presetSubtype="0" accel="50000" decel="50000" fill="hold" nodeType="withEffect">
                                  <p:stCondLst>
                                    <p:cond delay="296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5" presetClass="path" presetSubtype="0" accel="50000" decel="50000" fill="hold" nodeType="withEffect">
                                  <p:stCondLst>
                                    <p:cond delay="2960"/>
                                  </p:stCondLst>
                                  <p:childTnLst>
                                    <p:animMotion origin="layout" path="M 0.026041666 2.3170753E-06 L 0 2.3170753E-06 E" pathEditMode="relative" ptsTypes="">
                                      <p:cBhvr>
                                        <p:cTn id="125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ntr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.026041666 3.447356E-06 L 0 3.447356E-06 E" pathEditMode="relative" ptsTypes="">
                                      <p:cBhvr>
                                        <p:cTn id="130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accel="50000" decel="50000" fill="hold" nodeType="withEffect">
                                  <p:stCondLst>
                                    <p:cond delay="324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5" presetClass="path" presetSubtype="0" accel="50000" decel="50000" fill="hold" nodeType="withEffect">
                                  <p:stCondLst>
                                    <p:cond delay="3240"/>
                                  </p:stCondLst>
                                  <p:childTnLst>
                                    <p:animMotion origin="layout" path="M 0.026041666 4.6341506E-06 L 0 4.6341506E-06 E" pathEditMode="relative" ptsTypes="">
                                      <p:cBhvr>
                                        <p:cTn id="135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6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140" dur="6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6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145" dur="6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/>
      <p:bldP spid="396" grpId="0"/>
      <p:bldP spid="398" grpId="0"/>
      <p:bldP spid="400" grpId="0"/>
      <p:bldP spid="402" grpId="0"/>
      <p:bldP spid="404" grpId="0"/>
      <p:bldP spid="406" grpId="0"/>
      <p:bldP spid="408" grpId="0"/>
      <p:bldP spid="410" grpId="0"/>
      <p:bldP spid="412" grpId="0"/>
      <p:bldP spid="414" grpId="0"/>
      <p:bldP spid="416" grpId="0"/>
      <p:bldP spid="418" grpId="0"/>
      <p:bldP spid="420" grpId="0"/>
      <p:bldP spid="422" grpId="0"/>
      <p:bldP spid="424" grpId="0"/>
      <p:bldP spid="426" grpId="0"/>
      <p:bldP spid="428" grpId="0"/>
      <p:bldP spid="430" grpId="0"/>
      <p:bldP spid="432" grpId="0"/>
      <p:bldP spid="434" grpId="0"/>
      <p:bldP spid="436" grpId="0"/>
      <p:bldP spid="438" grpId="0"/>
      <p:bldP spid="440" grpId="0"/>
      <p:bldP spid="442" grpId="0"/>
      <p:bldP spid="444" grpId="0"/>
      <p:bldP spid="446" grpId="0"/>
      <p:bldP spid="4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19455" y="0"/>
            <a:ext cx="18288000" cy="10287000"/>
          </a:xfrm>
          <a:prstGeom prst="rect">
            <a:avLst/>
          </a:prstGeom>
        </p:spPr>
      </p:pic>
      <p:pic>
        <p:nvPicPr>
          <p:cNvPr id="45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4630400" y="0"/>
            <a:ext cx="3657600" cy="10287000"/>
          </a:xfrm>
          <a:prstGeom prst="rect">
            <a:avLst/>
          </a:prstGeom>
        </p:spPr>
      </p:pic>
      <p:pic>
        <p:nvPicPr>
          <p:cNvPr id="45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0" y="9372600"/>
            <a:ext cx="14630400" cy="914400"/>
          </a:xfrm>
          <a:prstGeom prst="rect">
            <a:avLst/>
          </a:prstGeom>
        </p:spPr>
      </p:pic>
      <p:sp>
        <p:nvSpPr>
          <p:cNvPr id="456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351139"/>
            <a:ext cx="12682538" cy="884858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6930"/>
              </a:lnSpc>
            </a:pPr>
            <a:r>
              <a:rPr lang="en-US" sz="6300" spc="32" dirty="0">
                <a:solidFill>
                  <a:srgbClr val="2A2E6A">
                    <a:alpha val="100000"/>
                  </a:srgbClr>
                </a:solidFill>
                <a:latin typeface="Inter" panose="00000700000000000000" pitchFamily="2" charset="0"/>
              </a:rPr>
              <a:t>Responsive Design Testing</a:t>
            </a:r>
          </a:p>
        </p:txBody>
      </p:sp>
      <p:pic>
        <p:nvPicPr>
          <p:cNvPr id="2" name="table">
            <a:extLst>
              <a:ext uri="{FF2B5EF4-FFF2-40B4-BE49-F238E27FC236}">
                <a16:creationId xmlns:a16="http://schemas.microsoft.com/office/drawing/2014/main" id="{AD731C3C-C9F1-EC20-43BA-7F7786AE5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179939"/>
            <a:ext cx="12682538" cy="71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push/>
      </p:transition>
    </mc:Choice>
    <mc:Fallback xmlns="">
      <p:transition spd="med" advClick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666668 0 L 0 0 E" pathEditMode="relative" ptsTypes="">
                                      <p:cBhvr>
                                        <p:cTn id="15" dur="12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6041666 4.054882E-06 L 0 4.054882E-06 E" pathEditMode="relative" ptsTypes="">
                                      <p:cBhvr>
                                        <p:cTn id="20" dur="6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" grpId="0"/>
      <p:bldP spid="454" grpId="0"/>
      <p:bldP spid="4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6614F-A5A5-C3A3-B604-BDC6768DC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Rect">
            <a:extLst>
              <a:ext uri="{FF2B5EF4-FFF2-40B4-BE49-F238E27FC236}">
                <a16:creationId xmlns:a16="http://schemas.microsoft.com/office/drawing/2014/main" id="{1B6587AF-926B-C37D-D2FC-629DBC404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19455" y="0"/>
            <a:ext cx="18288000" cy="10287000"/>
          </a:xfrm>
          <a:prstGeom prst="rect">
            <a:avLst/>
          </a:prstGeom>
        </p:spPr>
      </p:pic>
      <p:pic>
        <p:nvPicPr>
          <p:cNvPr id="453" name="Rect">
            <a:extLst>
              <a:ext uri="{FF2B5EF4-FFF2-40B4-BE49-F238E27FC236}">
                <a16:creationId xmlns:a16="http://schemas.microsoft.com/office/drawing/2014/main" id="{96DB7EA0-7DAA-549B-E71B-1CCE5A69C5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4630400" y="0"/>
            <a:ext cx="3657600" cy="10287000"/>
          </a:xfrm>
          <a:prstGeom prst="rect">
            <a:avLst/>
          </a:prstGeom>
        </p:spPr>
      </p:pic>
      <p:pic>
        <p:nvPicPr>
          <p:cNvPr id="454" name="Rect">
            <a:extLst>
              <a:ext uri="{FF2B5EF4-FFF2-40B4-BE49-F238E27FC236}">
                <a16:creationId xmlns:a16="http://schemas.microsoft.com/office/drawing/2014/main" id="{718EB413-869D-9D23-5975-5048A6871A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0" y="9372600"/>
            <a:ext cx="14630400" cy="914400"/>
          </a:xfrm>
          <a:prstGeom prst="rect">
            <a:avLst/>
          </a:prstGeom>
        </p:spPr>
      </p:pic>
      <p:sp>
        <p:nvSpPr>
          <p:cNvPr id="456" name="Title 3">
            <a:extLst>
              <a:ext uri="{FF2B5EF4-FFF2-40B4-BE49-F238E27FC236}">
                <a16:creationId xmlns:a16="http://schemas.microsoft.com/office/drawing/2014/main" id="{C302563D-E82F-DB19-E8AB-0CC37C26C29B}"/>
              </a:ext>
            </a:extLst>
          </p:cNvPr>
          <p:cNvSpPr txBox="1"/>
          <p:nvPr/>
        </p:nvSpPr>
        <p:spPr>
          <a:xfrm>
            <a:off x="914400" y="351139"/>
            <a:ext cx="12682538" cy="1790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6930"/>
              </a:lnSpc>
            </a:pPr>
            <a:r>
              <a:rPr lang="en-US" sz="6300" spc="32" dirty="0">
                <a:solidFill>
                  <a:srgbClr val="2A2E6A">
                    <a:alpha val="100000"/>
                  </a:srgbClr>
                </a:solidFill>
                <a:latin typeface="Inter" panose="00000700000000000000" pitchFamily="2" charset="0"/>
              </a:rPr>
              <a:t>Effective Strategies for Responsive Design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FA091-7846-F81E-03C1-FD0CCB46B62D}"/>
              </a:ext>
            </a:extLst>
          </p:cNvPr>
          <p:cNvSpPr txBox="1"/>
          <p:nvPr/>
        </p:nvSpPr>
        <p:spPr>
          <a:xfrm>
            <a:off x="1595335" y="3518550"/>
            <a:ext cx="3988341" cy="3453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tested pages are mobile-friendly.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🔍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Minor issues on small or foldable screens: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Font scaling and layout overlap.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Slight navbar delay on some devices.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🛠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major usability or speed issues detected.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📱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Good performance across various viewports.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push/>
      </p:transition>
    </mc:Choice>
    <mc:Fallback xmlns="">
      <p:transition spd="med" advClick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666668 0 L 0 0 E" pathEditMode="relative" ptsTypes="">
                                      <p:cBhvr>
                                        <p:cTn id="15" dur="12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6041666 4.054882E-06 L 0 4.054882E-06 E" pathEditMode="relative" ptsTypes="">
                                      <p:cBhvr>
                                        <p:cTn id="20" dur="6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" grpId="0"/>
      <p:bldP spid="454" grpId="0"/>
      <p:bldP spid="4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19455" y="19455"/>
            <a:ext cx="18288000" cy="10287000"/>
          </a:xfrm>
          <a:prstGeom prst="rect">
            <a:avLst/>
          </a:prstGeom>
        </p:spPr>
      </p:pic>
      <p:pic>
        <p:nvPicPr>
          <p:cNvPr id="46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4630400" y="0"/>
            <a:ext cx="3657600" cy="914400"/>
          </a:xfrm>
          <a:prstGeom prst="rect">
            <a:avLst/>
          </a:prstGeom>
        </p:spPr>
      </p:pic>
      <p:pic>
        <p:nvPicPr>
          <p:cNvPr id="468" name="svg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C41E0BAC-2B77-40BB-A369-D4683EB1797E}"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5029200" y="2438400"/>
            <a:ext cx="8229600" cy="6934200"/>
          </a:xfrm>
          <a:prstGeom prst="rect">
            <a:avLst/>
          </a:prstGeom>
        </p:spPr>
      </p:pic>
      <p:sp>
        <p:nvSpPr>
          <p:cNvPr id="469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3103626"/>
            <a:ext cx="5072062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Cluttered Navigation and Excessive CTAs</a:t>
            </a:r>
          </a:p>
        </p:txBody>
      </p:sp>
      <p:sp>
        <p:nvSpPr>
          <p:cNvPr id="470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3561207"/>
            <a:ext cx="5072062" cy="1311256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556"/>
              </a:lnSpc>
            </a:pPr>
            <a:r>
              <a:rPr lang="en-US" sz="1800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Overloaded top navigation and homepage confuse user</a:t>
            </a:r>
            <a:r>
              <a:rPr lang="en-US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.</a:t>
            </a:r>
            <a:r>
              <a:rPr lang="en-US" sz="1800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 </a:t>
            </a:r>
            <a:endParaRPr lang="en-IN" sz="1800" spc="36" dirty="0">
              <a:solidFill>
                <a:srgbClr val="080A29">
                  <a:alpha val="100000"/>
                </a:srgbClr>
              </a:solidFill>
              <a:latin typeface="Inter" panose="00000700000000000000" pitchFamily="2" charset="0"/>
            </a:endParaRPr>
          </a:p>
          <a:p>
            <a:pPr algn="r">
              <a:lnSpc>
                <a:spcPts val="2556"/>
              </a:lnSpc>
            </a:pPr>
            <a:r>
              <a:rPr lang="en-IN" b="1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Impact</a:t>
            </a:r>
            <a:r>
              <a:rPr lang="en-IN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:</a:t>
            </a:r>
            <a:r>
              <a:rPr lang="en-US" sz="1800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making it difficult to focus on essential actions.</a:t>
            </a:r>
          </a:p>
        </p:txBody>
      </p:sp>
      <p:sp>
        <p:nvSpPr>
          <p:cNvPr id="471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326398" y="4490466"/>
            <a:ext cx="508158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Impact of Slow Loading Times</a:t>
            </a:r>
          </a:p>
        </p:txBody>
      </p:sp>
      <p:sp>
        <p:nvSpPr>
          <p:cNvPr id="472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326398" y="4947952"/>
            <a:ext cx="5081588" cy="1311256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Heavy multimedia content slows down pages, negatively </a:t>
            </a:r>
          </a:p>
          <a:p>
            <a:pPr algn="l">
              <a:lnSpc>
                <a:spcPts val="2556"/>
              </a:lnSpc>
            </a:pPr>
            <a:r>
              <a:rPr lang="en-US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Impact:</a:t>
            </a:r>
            <a:r>
              <a:rPr lang="en-US" sz="1800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 user retention and search engine rankings and increase bounce rates.</a:t>
            </a:r>
          </a:p>
        </p:txBody>
      </p:sp>
      <p:sp>
        <p:nvSpPr>
          <p:cNvPr id="473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326398" y="7264146"/>
            <a:ext cx="508158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Mobile Responsiveness Challenges</a:t>
            </a:r>
          </a:p>
        </p:txBody>
      </p:sp>
      <p:sp>
        <p:nvSpPr>
          <p:cNvPr id="474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326398" y="7721632"/>
            <a:ext cx="5081588" cy="981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Failure to properly render interactive features on mobile leads to increased user frustration and disengagement.</a:t>
            </a:r>
          </a:p>
        </p:txBody>
      </p:sp>
      <p:sp>
        <p:nvSpPr>
          <p:cNvPr id="475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5877211"/>
            <a:ext cx="5072062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Critical Page Speed Metrics</a:t>
            </a:r>
          </a:p>
        </p:txBody>
      </p:sp>
      <p:sp>
        <p:nvSpPr>
          <p:cNvPr id="476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6334696"/>
            <a:ext cx="5072062" cy="981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556"/>
              </a:lnSpc>
            </a:pPr>
            <a:r>
              <a:rPr lang="en-US" sz="1800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With a desktop page speed of 17, significant improvements are needed for enhanced</a:t>
            </a:r>
          </a:p>
          <a:p>
            <a:pPr algn="r">
              <a:lnSpc>
                <a:spcPts val="2556"/>
              </a:lnSpc>
            </a:pPr>
            <a:r>
              <a:rPr lang="en-US" b="1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Impact</a:t>
            </a:r>
            <a:r>
              <a:rPr lang="en-US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:</a:t>
            </a:r>
            <a:r>
              <a:rPr lang="en-US" sz="1800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 affects both user experience and SEO.</a:t>
            </a:r>
          </a:p>
        </p:txBody>
      </p:sp>
      <p:sp>
        <p:nvSpPr>
          <p:cNvPr id="477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881062"/>
            <a:ext cx="12682538" cy="647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4956"/>
              </a:lnSpc>
            </a:pPr>
            <a:r>
              <a:rPr lang="en-US" sz="4200" spc="21" dirty="0">
                <a:solidFill>
                  <a:srgbClr val="2A2E6A">
                    <a:alpha val="100000"/>
                  </a:srgbClr>
                </a:solidFill>
                <a:latin typeface="Inter" panose="00000700000000000000" pitchFamily="2" charset="0"/>
              </a:rPr>
              <a:t>Identifying Common Website Mistakes for Improvement</a:t>
            </a:r>
          </a:p>
        </p:txBody>
      </p:sp>
      <p:sp>
        <p:nvSpPr>
          <p:cNvPr id="479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1600200"/>
            <a:ext cx="126825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spc="36" dirty="0">
                <a:solidFill>
                  <a:srgbClr val="626374">
                    <a:alpha val="100000"/>
                  </a:srgbClr>
                </a:solidFill>
                <a:latin typeface="Inter" panose="00000700000000000000" pitchFamily="2" charset="0"/>
              </a:rPr>
              <a:t>A detailed examination of frequent website pitfalls that hinder user experience and SEO performance.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push/>
      </p:transition>
    </mc:Choice>
    <mc:Fallback xmlns="">
      <p:transition spd="med" advClick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42" dur="6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47" dur="6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0"/>
      <p:bldP spid="468" grpId="0"/>
      <p:bldP spid="469" grpId="0"/>
      <p:bldP spid="470" grpId="0"/>
      <p:bldP spid="471" grpId="0"/>
      <p:bldP spid="472" grpId="0"/>
      <p:bldP spid="473" grpId="0"/>
      <p:bldP spid="474" grpId="0"/>
      <p:bldP spid="475" grpId="0"/>
      <p:bldP spid="476" grpId="0"/>
      <p:bldP spid="477" grpId="0"/>
      <p:bldP spid="4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8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4630400" y="0"/>
            <a:ext cx="3657600" cy="914400"/>
          </a:xfrm>
          <a:prstGeom prst="rect">
            <a:avLst/>
          </a:prstGeom>
        </p:spPr>
      </p:pic>
      <p:pic>
        <p:nvPicPr>
          <p:cNvPr id="48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914400" y="3924300"/>
            <a:ext cx="1371600" cy="1371600"/>
          </a:xfrm>
          <a:prstGeom prst="rect">
            <a:avLst/>
          </a:prstGeom>
        </p:spPr>
      </p:pic>
      <p:pic>
        <p:nvPicPr>
          <p:cNvPr id="487" name="icon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3EE9609E-A015-4E8C-A45C-0B3892EAFFF3}"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1257300" y="4267200"/>
            <a:ext cx="685800" cy="685800"/>
          </a:xfrm>
          <a:prstGeom prst="rect">
            <a:avLst/>
          </a:prstGeom>
        </p:spPr>
      </p:pic>
      <p:sp>
        <p:nvSpPr>
          <p:cNvPr id="489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5676900"/>
            <a:ext cx="374808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Compress Images Effectively</a:t>
            </a:r>
          </a:p>
        </p:txBody>
      </p:sp>
      <p:sp>
        <p:nvSpPr>
          <p:cNvPr id="491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6210586"/>
            <a:ext cx="3748088" cy="13144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Utilize </a:t>
            </a:r>
            <a:r>
              <a:rPr lang="en-US" sz="1800" b="1" spc="36" dirty="0">
                <a:solidFill>
                  <a:srgbClr val="080A29"/>
                </a:solidFill>
                <a:latin typeface="Inter" panose="00000700000000000000" pitchFamily="2" charset="0"/>
              </a:rPr>
              <a:t>image compression</a:t>
            </a:r>
            <a:r>
              <a:rPr lang="en-US" sz="1800" spc="36" dirty="0">
                <a:solidFill>
                  <a:srgbClr val="080A29"/>
                </a:solidFill>
                <a:latin typeface="Inter" panose="00000700000000000000" pitchFamily="2" charset="0"/>
              </a:rPr>
              <a:t> techniques to reduce file sizes, improving page load speed and overall performance.</a:t>
            </a:r>
          </a:p>
        </p:txBody>
      </p:sp>
      <p:pic>
        <p:nvPicPr>
          <p:cNvPr id="49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5162550" y="3924300"/>
            <a:ext cx="1371600" cy="1371600"/>
          </a:xfrm>
          <a:prstGeom prst="rect">
            <a:avLst/>
          </a:prstGeom>
        </p:spPr>
      </p:pic>
      <p:pic>
        <p:nvPicPr>
          <p:cNvPr id="495" name="icon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8E5BC80E-6824-44CA-8072-2B976B77AC7E}"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5505450" y="4267200"/>
            <a:ext cx="685800" cy="685800"/>
          </a:xfrm>
          <a:prstGeom prst="rect">
            <a:avLst/>
          </a:prstGeom>
        </p:spPr>
      </p:pic>
      <p:sp>
        <p:nvSpPr>
          <p:cNvPr id="497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162550" y="5676900"/>
            <a:ext cx="374808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Simplify Navigation Structure</a:t>
            </a:r>
          </a:p>
        </p:txBody>
      </p:sp>
      <p:sp>
        <p:nvSpPr>
          <p:cNvPr id="499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162550" y="6210586"/>
            <a:ext cx="3748088" cy="13239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Organize similar content to create a </a:t>
            </a:r>
            <a:r>
              <a:rPr lang="en-US" sz="1800" b="1" spc="36" dirty="0">
                <a:solidFill>
                  <a:srgbClr val="080A29"/>
                </a:solidFill>
                <a:latin typeface="Inter" panose="00000700000000000000" pitchFamily="2" charset="0"/>
              </a:rPr>
              <a:t>user-friendly navigation</a:t>
            </a:r>
            <a:r>
              <a:rPr lang="en-US" sz="1800" spc="36" dirty="0">
                <a:solidFill>
                  <a:srgbClr val="080A29"/>
                </a:solidFill>
                <a:latin typeface="Inter" panose="00000700000000000000" pitchFamily="2" charset="0"/>
              </a:rPr>
              <a:t> experience while reducing the number of </a:t>
            </a:r>
            <a:r>
              <a:rPr lang="en-US" sz="1800" b="1" spc="36" dirty="0">
                <a:solidFill>
                  <a:srgbClr val="080A29"/>
                </a:solidFill>
                <a:latin typeface="Inter" panose="00000700000000000000" pitchFamily="2" charset="0"/>
              </a:rPr>
              <a:t>CTAs</a:t>
            </a:r>
            <a:r>
              <a:rPr lang="en-US" sz="1800" spc="36" dirty="0">
                <a:solidFill>
                  <a:srgbClr val="080A29"/>
                </a:solidFill>
                <a:latin typeface="Inter" panose="00000700000000000000" pitchFamily="2" charset="0"/>
              </a:rPr>
              <a:t> on each page.</a:t>
            </a:r>
          </a:p>
        </p:txBody>
      </p:sp>
      <p:pic>
        <p:nvPicPr>
          <p:cNvPr id="50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9410700" y="3924300"/>
            <a:ext cx="1371600" cy="1371600"/>
          </a:xfrm>
          <a:prstGeom prst="rect">
            <a:avLst/>
          </a:prstGeom>
        </p:spPr>
      </p:pic>
      <p:pic>
        <p:nvPicPr>
          <p:cNvPr id="503" name="icon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4FBE26E4-694C-4C4A-85B4-301AC90BC19B}"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9753600" y="4267200"/>
            <a:ext cx="685800" cy="685800"/>
          </a:xfrm>
          <a:prstGeom prst="rect">
            <a:avLst/>
          </a:prstGeom>
        </p:spPr>
      </p:pic>
      <p:sp>
        <p:nvSpPr>
          <p:cNvPr id="505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410700" y="5676900"/>
            <a:ext cx="3748088" cy="771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Utilize Lazy Loading Techniques</a:t>
            </a:r>
          </a:p>
        </p:txBody>
      </p:sp>
      <p:sp>
        <p:nvSpPr>
          <p:cNvPr id="507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410700" y="6591872"/>
            <a:ext cx="3748088" cy="16383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Implement </a:t>
            </a:r>
            <a:r>
              <a:rPr lang="en-US" sz="1800" b="1" spc="36" dirty="0">
                <a:solidFill>
                  <a:srgbClr val="080A29"/>
                </a:solidFill>
                <a:latin typeface="Inter" panose="00000700000000000000" pitchFamily="2" charset="0"/>
              </a:rPr>
              <a:t>lazy loading</a:t>
            </a:r>
            <a:r>
              <a:rPr lang="en-US" sz="1800" spc="36" dirty="0">
                <a:solidFill>
                  <a:srgbClr val="080A29"/>
                </a:solidFill>
                <a:latin typeface="Inter" panose="00000700000000000000" pitchFamily="2" charset="0"/>
              </a:rPr>
              <a:t> for images and videos to defer loading until they are in the viewport, enhancing initial load times.</a:t>
            </a:r>
          </a:p>
        </p:txBody>
      </p:sp>
      <p:pic>
        <p:nvPicPr>
          <p:cNvPr id="50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3658850" y="3924300"/>
            <a:ext cx="1371600" cy="1371600"/>
          </a:xfrm>
          <a:prstGeom prst="rect">
            <a:avLst/>
          </a:prstGeom>
        </p:spPr>
      </p:pic>
      <p:pic>
        <p:nvPicPr>
          <p:cNvPr id="511" name="iconNode3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  <a:extLst>
              <a:ext uri="{AB31FA6A-2A41-42AE-BD58-EF04A8C0A0B9}">
                <a14:useLocalDpi xmlns="" xmlns:a16="http://schemas.microsoft.com/office/drawing/2014/main" xmlns:asvg="http://schemas.microsoft.com/office/drawing/2016/SVG/main" xmlns:p14="http://schemas.microsoft.com/office/powerpoint/2010/main" xmlns:a14="http://schemas.microsoft.com/office/drawing/2010/main" val="0"/>
              </a:ext>
            </a:extLst>
          </a:blip>
          <a:srcRect/>
          <a:stretch/>
        </p:blipFill>
        <p:spPr>
          <a:xfrm>
            <a:off x="14001750" y="4267200"/>
            <a:ext cx="685800" cy="685800"/>
          </a:xfrm>
          <a:prstGeom prst="rect">
            <a:avLst/>
          </a:prstGeom>
        </p:spPr>
      </p:pic>
      <p:sp>
        <p:nvSpPr>
          <p:cNvPr id="513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658850" y="5676900"/>
            <a:ext cx="3748088" cy="771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sz="21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Optimize for Mobile Responsiveness</a:t>
            </a:r>
          </a:p>
        </p:txBody>
      </p:sp>
      <p:sp>
        <p:nvSpPr>
          <p:cNvPr id="515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658850" y="6591872"/>
            <a:ext cx="3748088" cy="16478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spc="36" dirty="0">
                <a:solidFill>
                  <a:srgbClr val="080A29">
                    <a:alpha val="100000"/>
                  </a:srgbClr>
                </a:solidFill>
                <a:latin typeface="Inter" panose="00000700000000000000" pitchFamily="2" charset="0"/>
              </a:rPr>
              <a:t>Leverage </a:t>
            </a:r>
            <a:r>
              <a:rPr lang="en-US" sz="1800" b="1" spc="36" dirty="0">
                <a:solidFill>
                  <a:srgbClr val="080A29"/>
                </a:solidFill>
                <a:latin typeface="Inter" panose="00000700000000000000" pitchFamily="2" charset="0"/>
              </a:rPr>
              <a:t>responsive design testing tools</a:t>
            </a:r>
            <a:r>
              <a:rPr lang="en-US" sz="1800" spc="36" dirty="0">
                <a:solidFill>
                  <a:srgbClr val="080A29"/>
                </a:solidFill>
                <a:latin typeface="Inter" panose="00000700000000000000" pitchFamily="2" charset="0"/>
              </a:rPr>
              <a:t> to address layout shifting and ensure appropriate tap target spacing for mobile users.</a:t>
            </a:r>
          </a:p>
        </p:txBody>
      </p:sp>
      <p:sp>
        <p:nvSpPr>
          <p:cNvPr id="517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881062"/>
            <a:ext cx="12682538" cy="647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4956"/>
              </a:lnSpc>
            </a:pPr>
            <a:r>
              <a:rPr lang="en-US" sz="4200" spc="21" dirty="0">
                <a:solidFill>
                  <a:srgbClr val="2A2E6A">
                    <a:alpha val="100000"/>
                  </a:srgbClr>
                </a:solidFill>
                <a:latin typeface="Inter" panose="00000700000000000000" pitchFamily="2" charset="0"/>
              </a:rPr>
              <a:t>Key Strategies for Effective Website Optimization</a:t>
            </a:r>
          </a:p>
        </p:txBody>
      </p:sp>
      <p:sp>
        <p:nvSpPr>
          <p:cNvPr id="519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1600200"/>
            <a:ext cx="12682538" cy="342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spc="36" dirty="0">
                <a:solidFill>
                  <a:srgbClr val="626374">
                    <a:alpha val="100000"/>
                  </a:srgbClr>
                </a:solidFill>
                <a:latin typeface="Inter" panose="00000700000000000000" pitchFamily="2" charset="0"/>
              </a:rPr>
              <a:t>Enhance website performance and user experience through optimization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push/>
      </p:transition>
    </mc:Choice>
    <mc:Fallback xmlns="">
      <p:transition spd="med" advClick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15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20" dur="1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25" dur="1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041666 1.1302807E-06 L 0 1.1302807E-06 E" pathEditMode="relative" ptsTypes="">
                                      <p:cBhvr>
                                        <p:cTn id="30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35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40" dur="1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45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animMotion origin="layout" path="M 0.026041666 1.1302807E-06 L 0 1.1302807E-06 E" pathEditMode="relative" ptsTypes="">
                                      <p:cBhvr>
                                        <p:cTn id="50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55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60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65" dur="1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1280"/>
                                  </p:stCondLst>
                                  <p:childTnLst>
                                    <p:animMotion origin="layout" path="M 0.026041666 2.3170753E-06 L 0 2.3170753E-06 E" pathEditMode="relative" ptsTypes="">
                                      <p:cBhvr>
                                        <p:cTn id="70" dur="1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75" dur="1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80" dur="10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5" presetClass="path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85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animMotion origin="layout" path="M 0.026041666 2.3170753E-06 L 0 2.3170753E-06 E" pathEditMode="relative" ptsTypes="">
                                      <p:cBhvr>
                                        <p:cTn id="90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ntr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6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95" dur="6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ntr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6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100" dur="6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" grpId="0"/>
      <p:bldP spid="485" grpId="0"/>
      <p:bldP spid="487" grpId="0"/>
      <p:bldP spid="489" grpId="0"/>
      <p:bldP spid="491" grpId="0"/>
      <p:bldP spid="493" grpId="0"/>
      <p:bldP spid="495" grpId="0"/>
      <p:bldP spid="497" grpId="0"/>
      <p:bldP spid="499" grpId="0"/>
      <p:bldP spid="501" grpId="0"/>
      <p:bldP spid="503" grpId="0"/>
      <p:bldP spid="505" grpId="0"/>
      <p:bldP spid="507" grpId="0"/>
      <p:bldP spid="509" grpId="0"/>
      <p:bldP spid="511" grpId="0"/>
      <p:bldP spid="513" grpId="0"/>
      <p:bldP spid="515" grpId="0"/>
      <p:bldP spid="517" grpId="0"/>
      <p:bldP spid="5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43E2D-87C4-5E5C-9ACA-AE4629E5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Rect">
            <a:extLst>
              <a:ext uri="{FF2B5EF4-FFF2-40B4-BE49-F238E27FC236}">
                <a16:creationId xmlns:a16="http://schemas.microsoft.com/office/drawing/2014/main" id="{8CD37957-647B-0988-C3C9-9C9DC9355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19455" y="58365"/>
            <a:ext cx="18288000" cy="10287000"/>
          </a:xfrm>
          <a:prstGeom prst="rect">
            <a:avLst/>
          </a:prstGeom>
        </p:spPr>
      </p:pic>
      <p:pic>
        <p:nvPicPr>
          <p:cNvPr id="467" name="Rect">
            <a:extLst>
              <a:ext uri="{FF2B5EF4-FFF2-40B4-BE49-F238E27FC236}">
                <a16:creationId xmlns:a16="http://schemas.microsoft.com/office/drawing/2014/main" id="{C5C4219D-BEB9-AEDB-1935-CACA24D46C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4630400" y="0"/>
            <a:ext cx="3657600" cy="914400"/>
          </a:xfrm>
          <a:prstGeom prst="rect">
            <a:avLst/>
          </a:prstGeom>
        </p:spPr>
      </p:pic>
      <p:sp>
        <p:nvSpPr>
          <p:cNvPr id="469" name="Primary Heading-0">
            <a:extLst>
              <a:ext uri="{FF2B5EF4-FFF2-40B4-BE49-F238E27FC236}">
                <a16:creationId xmlns:a16="http://schemas.microsoft.com/office/drawing/2014/main" id="{1E3F9BBE-A6BC-9CBD-B566-7BA66DB3DB3B}"/>
              </a:ext>
            </a:extLst>
          </p:cNvPr>
          <p:cNvSpPr txBox="1"/>
          <p:nvPr/>
        </p:nvSpPr>
        <p:spPr>
          <a:xfrm>
            <a:off x="953308" y="3103626"/>
            <a:ext cx="15116785" cy="744371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3003"/>
              </a:lnSpc>
            </a:pPr>
            <a:r>
              <a:rPr lang="en-US" sz="4000" spc="10" dirty="0">
                <a:solidFill>
                  <a:srgbClr val="080A29">
                    <a:alpha val="100000"/>
                  </a:srgbClr>
                </a:solidFill>
                <a:latin typeface="Inter SemiBold" panose="00000700000000000000" pitchFamily="2" charset="0"/>
              </a:rPr>
              <a:t>LINK OF MY LANDING PAGE DESIGN:</a:t>
            </a:r>
            <a:r>
              <a:rPr lang="en-IN" sz="4000" dirty="0"/>
              <a:t>  </a:t>
            </a:r>
            <a:r>
              <a:rPr lang="en-IN" sz="3600" u="sng" dirty="0">
                <a:hlinkClick r:id="rId4"/>
              </a:rPr>
              <a:t>https://suryadm.my.canva.site</a:t>
            </a:r>
            <a:r>
              <a:rPr lang="en-IN" u="sng" dirty="0">
                <a:hlinkClick r:id="rId4"/>
              </a:rPr>
              <a:t>/</a:t>
            </a:r>
            <a:endParaRPr lang="en-IN" dirty="0"/>
          </a:p>
          <a:p>
            <a:pPr algn="r">
              <a:lnSpc>
                <a:spcPts val="3003"/>
              </a:lnSpc>
            </a:pPr>
            <a:endParaRPr lang="en-US" sz="2100" spc="10" dirty="0">
              <a:solidFill>
                <a:srgbClr val="080A29">
                  <a:alpha val="100000"/>
                </a:srgbClr>
              </a:solidFill>
              <a:latin typeface="Inter SemiBold" panose="00000700000000000000" pitchFamily="2" charset="0"/>
            </a:endParaRPr>
          </a:p>
        </p:txBody>
      </p:sp>
      <p:sp>
        <p:nvSpPr>
          <p:cNvPr id="477" name="Title 3">
            <a:extLst>
              <a:ext uri="{FF2B5EF4-FFF2-40B4-BE49-F238E27FC236}">
                <a16:creationId xmlns:a16="http://schemas.microsoft.com/office/drawing/2014/main" id="{41705EAD-19D4-E4C2-BD69-064C78BE9DF2}"/>
              </a:ext>
            </a:extLst>
          </p:cNvPr>
          <p:cNvSpPr txBox="1"/>
          <p:nvPr/>
        </p:nvSpPr>
        <p:spPr>
          <a:xfrm>
            <a:off x="6420255" y="325066"/>
            <a:ext cx="5389124" cy="641201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4956"/>
              </a:lnSpc>
            </a:pPr>
            <a:r>
              <a:rPr lang="en-US" sz="4200" b="1" spc="21" dirty="0">
                <a:solidFill>
                  <a:srgbClr val="2A2E6A">
                    <a:alpha val="100000"/>
                  </a:srgbClr>
                </a:solidFill>
                <a:latin typeface="Inter" panose="00000700000000000000" pitchFamily="2" charset="0"/>
              </a:rPr>
              <a:t>LANDING PAGE DESIGN </a:t>
            </a:r>
          </a:p>
        </p:txBody>
      </p:sp>
      <p:sp>
        <p:nvSpPr>
          <p:cNvPr id="479" name="SubTitle">
            <a:extLst>
              <a:ext uri="{FF2B5EF4-FFF2-40B4-BE49-F238E27FC236}">
                <a16:creationId xmlns:a16="http://schemas.microsoft.com/office/drawing/2014/main" id="{D23E991F-3AAB-DD5A-88FB-7B5FA191B571}"/>
              </a:ext>
            </a:extLst>
          </p:cNvPr>
          <p:cNvSpPr txBox="1"/>
          <p:nvPr/>
        </p:nvSpPr>
        <p:spPr>
          <a:xfrm>
            <a:off x="914400" y="1600200"/>
            <a:ext cx="12682538" cy="310983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1800" spc="36" dirty="0">
                <a:solidFill>
                  <a:srgbClr val="626374">
                    <a:alpha val="100000"/>
                  </a:srgbClr>
                </a:solidFill>
                <a:latin typeface="Inter" panose="000007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00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push/>
      </p:transition>
    </mc:Choice>
    <mc:Fallback xmlns="">
      <p:transition spd="med" advClick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18" dur="6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6041666 0 L 0 0 E" pathEditMode="relative" ptsTypes="">
                                      <p:cBhvr>
                                        <p:cTn id="23" dur="6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0"/>
      <p:bldP spid="469" grpId="0"/>
      <p:bldP spid="477" grpId="0"/>
      <p:bldP spid="47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785</Words>
  <Application>Microsoft Office PowerPoint</Application>
  <PresentationFormat>Custom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Segoe UI Emoji</vt:lpstr>
      <vt:lpstr>Arial</vt:lpstr>
      <vt:lpstr>Segoe UI Symbol</vt:lpstr>
      <vt:lpstr>Calibri</vt:lpstr>
      <vt:lpstr>Inter</vt:lpstr>
      <vt:lpstr>Inter SemiBold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Exporter Version: 2.5.6.0, docId: 20476854, orderId: 9287039</dc:title>
  <dc:creator>Presentations.AI Exporter</dc:creator>
  <cp:lastModifiedBy>GOD</cp:lastModifiedBy>
  <cp:revision>3</cp:revision>
  <dcterms:created xsi:type="dcterms:W3CDTF">2025-08-01T04:28:34Z</dcterms:created>
  <dcterms:modified xsi:type="dcterms:W3CDTF">2025-08-29T03:19:22Z</dcterms:modified>
</cp:coreProperties>
</file>