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1" r:id="rId8"/>
    <p:sldId id="263" r:id="rId9"/>
    <p:sldId id="2146847056" r:id="rId10"/>
    <p:sldId id="265" r:id="rId11"/>
    <p:sldId id="2146847057" r:id="rId12"/>
    <p:sldId id="266"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4" d="100"/>
          <a:sy n="84" d="100"/>
        </p:scale>
        <p:origin x="6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FFFF99"/>
            </a:gs>
            <a:gs pos="100000">
              <a:srgbClr val="FFFFEF"/>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e.iitb.ac.in/~veeranna/ppt/Wordnet-Affect.ppt" TargetMode="External"/><Relationship Id="rId2" Type="http://schemas.openxmlformats.org/officeDocument/2006/relationships/hyperlink" Target="http://www.cs.uah.edu/~jrushing/cs696-summer2004/notes/Ch8Supp.p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SENTIMENT ANALYSIS of RESTAURANTS REVIEWS</a:t>
            </a:r>
          </a:p>
        </p:txBody>
      </p:sp>
      <p:sp>
        <p:nvSpPr>
          <p:cNvPr id="3" name="TextBox 2"/>
          <p:cNvSpPr txBox="1"/>
          <p:nvPr/>
        </p:nvSpPr>
        <p:spPr>
          <a:xfrm>
            <a:off x="0" y="1034321"/>
            <a:ext cx="1219200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37369" y="3820844"/>
            <a:ext cx="7980183" cy="138499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342900" indent="-342900">
              <a:buFont typeface="Wingdings" panose="05000000000000000000" pitchFamily="2" charset="2"/>
              <a:buChar char="v"/>
            </a:pPr>
            <a:r>
              <a:rPr lang="en-US" sz="2000" b="1" dirty="0">
                <a:solidFill>
                  <a:schemeClr val="accent1">
                    <a:lumMod val="75000"/>
                  </a:schemeClr>
                </a:solidFill>
                <a:latin typeface="Arial"/>
                <a:cs typeface="Arial"/>
              </a:rPr>
              <a:t>  Name :</a:t>
            </a:r>
            <a:r>
              <a:rPr lang="en-US" sz="2400" b="1" dirty="0">
                <a:solidFill>
                  <a:schemeClr val="accent1">
                    <a:lumMod val="60000"/>
                    <a:lumOff val="40000"/>
                  </a:schemeClr>
                </a:solidFill>
                <a:latin typeface="Arial"/>
                <a:cs typeface="Arial"/>
              </a:rPr>
              <a:t> Gadi Surya Prakash</a:t>
            </a:r>
          </a:p>
          <a:p>
            <a:pPr marL="457200" indent="-457200">
              <a:buSzPct val="95000"/>
              <a:buFont typeface="Wingdings" panose="05000000000000000000" pitchFamily="2" charset="2"/>
              <a:buChar char="v"/>
            </a:pPr>
            <a:r>
              <a:rPr lang="en-US" sz="2000" b="1" dirty="0">
                <a:solidFill>
                  <a:schemeClr val="accent1">
                    <a:lumMod val="75000"/>
                  </a:schemeClr>
                </a:solidFill>
                <a:latin typeface="Arial"/>
                <a:cs typeface="Arial"/>
              </a:rPr>
              <a:t>College : </a:t>
            </a:r>
            <a:r>
              <a:rPr lang="en-US" sz="2000" b="1" dirty="0">
                <a:solidFill>
                  <a:schemeClr val="accent1">
                    <a:lumMod val="60000"/>
                    <a:lumOff val="40000"/>
                  </a:schemeClr>
                </a:solidFill>
                <a:latin typeface="Arial"/>
                <a:cs typeface="Arial"/>
              </a:rPr>
              <a:t>Kakinada Institute Of Engineering &amp; Technology </a:t>
            </a:r>
          </a:p>
          <a:p>
            <a:pPr marL="457200" indent="-457200">
              <a:buFont typeface="Wingdings" panose="05000000000000000000" pitchFamily="2" charset="2"/>
              <a:buChar char="v"/>
            </a:pPr>
            <a:r>
              <a:rPr lang="en-US" sz="2000" b="1" dirty="0">
                <a:solidFill>
                  <a:schemeClr val="accent1">
                    <a:lumMod val="75000"/>
                  </a:schemeClr>
                </a:solidFill>
                <a:latin typeface="Arial"/>
                <a:cs typeface="Arial"/>
              </a:rPr>
              <a:t>Department : </a:t>
            </a:r>
            <a:r>
              <a:rPr lang="en-US" sz="2000" b="1" dirty="0">
                <a:solidFill>
                  <a:schemeClr val="accent1">
                    <a:lumMod val="60000"/>
                    <a:lumOff val="40000"/>
                  </a:schemeClr>
                </a:solidFill>
                <a:latin typeface="Arial"/>
                <a:cs typeface="Arial"/>
              </a:rPr>
              <a:t>CSE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9A739-E77D-E929-DCCA-93B6F508A0A1}"/>
              </a:ext>
            </a:extLst>
          </p:cNvPr>
          <p:cNvSpPr>
            <a:spLocks noGrp="1"/>
          </p:cNvSpPr>
          <p:nvPr>
            <p:ph idx="1"/>
          </p:nvPr>
        </p:nvSpPr>
        <p:spPr>
          <a:xfrm>
            <a:off x="581192" y="649224"/>
            <a:ext cx="11029615" cy="6007608"/>
          </a:xfrm>
        </p:spPr>
        <p:txBody>
          <a:bodyPr>
            <a:normAutofit/>
          </a:bodyPr>
          <a:lstStyle/>
          <a:p>
            <a:pPr>
              <a:buClr>
                <a:schemeClr val="tx1"/>
              </a:buClr>
              <a:buFont typeface="Wingdings" panose="05000000000000000000" pitchFamily="2" charset="2"/>
              <a:buChar char="q"/>
            </a:pPr>
            <a:r>
              <a:rPr lang="en-US" sz="2000" b="1" u="sng" dirty="0"/>
              <a:t>Training Process :</a:t>
            </a:r>
          </a:p>
          <a:p>
            <a:pPr marL="342900" indent="-342900">
              <a:buClr>
                <a:schemeClr val="tx1"/>
              </a:buClr>
              <a:buFont typeface="+mj-lt"/>
              <a:buAutoNum type="arabicPeriod"/>
            </a:pPr>
            <a:r>
              <a:rPr lang="en-US" sz="1800" b="1" dirty="0"/>
              <a:t>Data Preparation:</a:t>
            </a:r>
            <a:endParaRPr lang="en-US" sz="1800" dirty="0"/>
          </a:p>
          <a:p>
            <a:pPr marL="742950" lvl="1" indent="-285750">
              <a:buClr>
                <a:schemeClr val="tx1"/>
              </a:buClr>
              <a:buFont typeface="Arial" panose="020B0604020202020204" pitchFamily="34" charset="0"/>
              <a:buChar char="•"/>
            </a:pPr>
            <a:r>
              <a:rPr lang="en-US" sz="1800" dirty="0">
                <a:latin typeface="Bahnschrift" panose="020B0502040204020203" pitchFamily="34" charset="0"/>
              </a:rPr>
              <a:t>Clean and preprocess review text, including tokenization, stop words removal, and potentially stemming or lemmatization.</a:t>
            </a:r>
          </a:p>
          <a:p>
            <a:pPr marL="742950" lvl="1" indent="-285750">
              <a:buClr>
                <a:schemeClr val="tx1"/>
              </a:buClr>
              <a:buFont typeface="Arial" panose="020B0604020202020204" pitchFamily="34" charset="0"/>
              <a:buChar char="•"/>
            </a:pPr>
            <a:r>
              <a:rPr lang="en-US" sz="1800" dirty="0">
                <a:latin typeface="Bahnschrift" panose="020B0502040204020203" pitchFamily="34" charset="0"/>
              </a:rPr>
              <a:t>Encode text data into numerical vectors using techniques like Bag-of-Words (</a:t>
            </a:r>
            <a:r>
              <a:rPr lang="en-US" sz="1800" dirty="0" err="1">
                <a:latin typeface="Bahnschrift" panose="020B0502040204020203" pitchFamily="34" charset="0"/>
              </a:rPr>
              <a:t>BoW</a:t>
            </a:r>
            <a:r>
              <a:rPr lang="en-US" sz="1800" dirty="0">
                <a:latin typeface="Bahnschrift" panose="020B0502040204020203" pitchFamily="34" charset="0"/>
              </a:rPr>
              <a:t>), TF-IDF, or word embeddings.</a:t>
            </a:r>
          </a:p>
          <a:p>
            <a:pPr marL="342900" indent="-342900">
              <a:buClr>
                <a:schemeClr val="tx1"/>
              </a:buClr>
              <a:buFont typeface="+mj-lt"/>
              <a:buAutoNum type="arabicPeriod"/>
            </a:pPr>
            <a:r>
              <a:rPr lang="en-US" sz="1800" b="1" dirty="0"/>
              <a:t>Feature Engineering:</a:t>
            </a:r>
          </a:p>
          <a:p>
            <a:pPr marL="742950" lvl="1" indent="-285750">
              <a:buClr>
                <a:schemeClr val="tx1"/>
              </a:buClr>
              <a:buFont typeface="Arial" panose="020B0604020202020204" pitchFamily="34" charset="0"/>
              <a:buChar char="•"/>
            </a:pPr>
            <a:r>
              <a:rPr lang="en-US" sz="1800" dirty="0">
                <a:latin typeface="Bahnschrift" panose="020B0502040204020203" pitchFamily="34" charset="0"/>
              </a:rPr>
              <a:t>Extract relevant features from text data that may impact sentiment analysis, such as n-grams or syntactic features.</a:t>
            </a:r>
          </a:p>
          <a:p>
            <a:pPr marL="742950" lvl="1" indent="-285750">
              <a:buClr>
                <a:schemeClr val="tx1"/>
              </a:buClr>
              <a:buFont typeface="Arial" panose="020B0604020202020204" pitchFamily="34" charset="0"/>
              <a:buChar char="•"/>
            </a:pPr>
            <a:r>
              <a:rPr lang="en-US" sz="1800" dirty="0">
                <a:latin typeface="Bahnschrift" panose="020B0502040204020203" pitchFamily="34" charset="0"/>
              </a:rPr>
              <a:t>Combine text features with additional contextual features for comprehensive training.</a:t>
            </a:r>
            <a:endParaRPr lang="en-US" dirty="0">
              <a:latin typeface="Bahnschrift" panose="020B0502040204020203" pitchFamily="34" charset="0"/>
            </a:endParaRPr>
          </a:p>
          <a:p>
            <a:pPr marL="342900" indent="-342900">
              <a:buClr>
                <a:schemeClr val="tx1"/>
              </a:buClr>
              <a:buFont typeface="+mj-lt"/>
              <a:buAutoNum type="arabicPeriod"/>
            </a:pPr>
            <a:r>
              <a:rPr lang="en-US" sz="1800" b="1" dirty="0"/>
              <a:t>Model Training:</a:t>
            </a:r>
            <a:endParaRPr lang="en-US" sz="1800" dirty="0"/>
          </a:p>
          <a:p>
            <a:pPr marL="742950" lvl="1" indent="-285750">
              <a:buClr>
                <a:schemeClr val="tx1"/>
              </a:buClr>
              <a:buFont typeface="Arial" panose="020B0604020202020204" pitchFamily="34" charset="0"/>
              <a:buChar char="•"/>
            </a:pPr>
            <a:r>
              <a:rPr lang="en-US" sz="1800" dirty="0">
                <a:latin typeface="Bahnschrift" panose="020B0502040204020203" pitchFamily="34" charset="0"/>
              </a:rPr>
              <a:t>Train the SVM classifier on labeled historical data with known sentiments (positive, negative, neutral).</a:t>
            </a:r>
          </a:p>
          <a:p>
            <a:pPr marL="742950" lvl="1" indent="-285750">
              <a:buClr>
                <a:schemeClr val="tx1"/>
              </a:buClr>
              <a:buFont typeface="Arial" panose="020B0604020202020204" pitchFamily="34" charset="0"/>
              <a:buChar char="•"/>
            </a:pPr>
            <a:r>
              <a:rPr lang="en-US" sz="1800" dirty="0">
                <a:latin typeface="Bahnschrift" panose="020B0502040204020203" pitchFamily="34" charset="0"/>
              </a:rPr>
              <a:t>Use cross-validation to optimize model parameters and ensure robust performance.</a:t>
            </a:r>
          </a:p>
          <a:p>
            <a:pPr marL="0" indent="0">
              <a:buNone/>
            </a:pPr>
            <a:endParaRPr lang="en-IN" dirty="0"/>
          </a:p>
        </p:txBody>
      </p:sp>
    </p:spTree>
    <p:extLst>
      <p:ext uri="{BB962C8B-B14F-4D97-AF65-F5344CB8AC3E}">
        <p14:creationId xmlns:p14="http://schemas.microsoft.com/office/powerpoint/2010/main" val="143031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0A55-6C17-9A46-FB7B-5F7754E8D837}"/>
              </a:ext>
            </a:extLst>
          </p:cNvPr>
          <p:cNvSpPr>
            <a:spLocks noGrp="1"/>
          </p:cNvSpPr>
          <p:nvPr>
            <p:ph idx="1"/>
          </p:nvPr>
        </p:nvSpPr>
        <p:spPr>
          <a:xfrm>
            <a:off x="581192" y="777240"/>
            <a:ext cx="11029615" cy="5198110"/>
          </a:xfrm>
        </p:spPr>
        <p:txBody>
          <a:bodyPr/>
          <a:lstStyle/>
          <a:p>
            <a:pPr>
              <a:buClr>
                <a:schemeClr val="tx1"/>
              </a:buClr>
              <a:buFont typeface="Wingdings" panose="05000000000000000000" pitchFamily="2" charset="2"/>
              <a:buChar char="q"/>
            </a:pPr>
            <a:r>
              <a:rPr lang="en-US" sz="2400" b="1" u="sng" dirty="0"/>
              <a:t>Prediction Process :</a:t>
            </a:r>
          </a:p>
          <a:p>
            <a:pPr marL="457200" indent="-457200">
              <a:buClr>
                <a:schemeClr val="tx1"/>
              </a:buClr>
              <a:buFont typeface="+mj-lt"/>
              <a:buAutoNum type="arabicPeriod"/>
            </a:pPr>
            <a:r>
              <a:rPr lang="en-US" sz="2000" b="1" dirty="0"/>
              <a:t>Real-Time Input:</a:t>
            </a:r>
            <a:endParaRPr lang="en-US" sz="2000" dirty="0"/>
          </a:p>
          <a:p>
            <a:pPr marL="742950" lvl="1" indent="-285750">
              <a:buClr>
                <a:srgbClr val="002060"/>
              </a:buClr>
              <a:buFont typeface="Arial" panose="020B0604020202020204" pitchFamily="34" charset="0"/>
              <a:buChar char="•"/>
            </a:pPr>
            <a:r>
              <a:rPr lang="en-US" sz="1800" dirty="0">
                <a:latin typeface="Bahnschrift" panose="020B0502040204020203" pitchFamily="34" charset="0"/>
              </a:rPr>
              <a:t>During prediction, input new or unseen restaurant reviews into the trained SVM model.</a:t>
            </a:r>
          </a:p>
          <a:p>
            <a:pPr marL="742950" lvl="1" indent="-285750">
              <a:buClr>
                <a:srgbClr val="002060"/>
              </a:buClr>
              <a:buFont typeface="Arial" panose="020B0604020202020204" pitchFamily="34" charset="0"/>
              <a:buChar char="•"/>
            </a:pPr>
            <a:r>
              <a:rPr lang="en-US" sz="1800" dirty="0">
                <a:latin typeface="Bahnschrift" panose="020B0502040204020203" pitchFamily="34" charset="0"/>
              </a:rPr>
              <a:t>Apply the same preprocessing steps used during training to convert text into numerical form.</a:t>
            </a:r>
          </a:p>
          <a:p>
            <a:pPr marL="742950" lvl="1" indent="-285750">
              <a:buClr>
                <a:srgbClr val="002060"/>
              </a:buClr>
              <a:buFont typeface="Arial" panose="020B0604020202020204" pitchFamily="34" charset="0"/>
              <a:buChar char="•"/>
            </a:pPr>
            <a:r>
              <a:rPr lang="en-US" sz="1800" dirty="0">
                <a:latin typeface="Bahnschrift" panose="020B0502040204020203" pitchFamily="34" charset="0"/>
              </a:rPr>
              <a:t>Incorporate real-time contextual data if available, such as current sentiment trends or specific events affecting reviews.</a:t>
            </a:r>
          </a:p>
          <a:p>
            <a:pPr marL="342900" indent="-342900">
              <a:buClr>
                <a:srgbClr val="002060"/>
              </a:buClr>
              <a:buFont typeface="+mj-lt"/>
              <a:buAutoNum type="arabicPeriod"/>
            </a:pPr>
            <a:r>
              <a:rPr lang="en-US" sz="2000" b="1" dirty="0"/>
              <a:t>Output:</a:t>
            </a:r>
            <a:endParaRPr lang="en-US" sz="2000" dirty="0"/>
          </a:p>
          <a:p>
            <a:pPr marL="742950" lvl="1" indent="-285750">
              <a:buClr>
                <a:srgbClr val="002060"/>
              </a:buClr>
              <a:buFont typeface="Arial" panose="020B0604020202020204" pitchFamily="34" charset="0"/>
              <a:buChar char="•"/>
            </a:pPr>
            <a:r>
              <a:rPr lang="en-US" sz="1800" dirty="0">
                <a:latin typeface="Bahnschrift" panose="020B0502040204020203" pitchFamily="34" charset="0"/>
              </a:rPr>
              <a:t>The SVM model predicts sentiment labels (positive, negative, neutral) for each input review based on learned patterns from training.</a:t>
            </a:r>
          </a:p>
          <a:p>
            <a:pPr marL="742950" lvl="1" indent="-285750">
              <a:buClr>
                <a:srgbClr val="002060"/>
              </a:buClr>
              <a:buFont typeface="Arial" panose="020B0604020202020204" pitchFamily="34" charset="0"/>
              <a:buChar char="•"/>
            </a:pPr>
            <a:r>
              <a:rPr lang="en-US" sz="1800" dirty="0">
                <a:latin typeface="Bahnschrift" panose="020B0502040204020203" pitchFamily="34" charset="0"/>
              </a:rPr>
              <a:t>Optionally, provide probabilities or confidence scores for each sentiment class to indicate model certainty.</a:t>
            </a:r>
            <a:endParaRPr lang="en-US" dirty="0"/>
          </a:p>
          <a:p>
            <a:pPr marL="742950" lvl="1" indent="-285750">
              <a:buFont typeface="+mj-lt"/>
              <a:buAutoNum type="arabicPeriod"/>
            </a:pPr>
            <a:endParaRPr lang="en-US" dirty="0"/>
          </a:p>
          <a:p>
            <a:pPr marL="742950" lvl="1" indent="-285750">
              <a:buFont typeface="+mj-lt"/>
              <a:buAutoNum type="arabicPeriod"/>
            </a:pPr>
            <a:endParaRPr lang="en-US" dirty="0"/>
          </a:p>
          <a:p>
            <a:pPr marL="742950" lvl="1" indent="-285750">
              <a:buFont typeface="+mj-lt"/>
              <a:buAutoNum type="arabicPeriod"/>
            </a:pPr>
            <a:endParaRPr lang="en-US" dirty="0"/>
          </a:p>
        </p:txBody>
      </p:sp>
    </p:spTree>
    <p:extLst>
      <p:ext uri="{BB962C8B-B14F-4D97-AF65-F5344CB8AC3E}">
        <p14:creationId xmlns:p14="http://schemas.microsoft.com/office/powerpoint/2010/main" val="32247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34888" y="1073426"/>
            <a:ext cx="11029615" cy="5199358"/>
          </a:xfrm>
        </p:spPr>
        <p:txBody>
          <a:bodyPr>
            <a:normAutofit/>
          </a:bodyPr>
          <a:lstStyle/>
          <a:p>
            <a:pPr>
              <a:buClr>
                <a:srgbClr val="002060"/>
              </a:buClr>
              <a:buFont typeface="Wingdings" panose="05000000000000000000" pitchFamily="2" charset="2"/>
              <a:buChar char="q"/>
            </a:pPr>
            <a:r>
              <a:rPr lang="en-US" sz="1800" dirty="0">
                <a:latin typeface="Bahnschrift" panose="020B0502040204020203" pitchFamily="34" charset="0"/>
              </a:rPr>
              <a:t>The results of the sentiment analysis system for restaurant reviews are presented below, showcasing the accuracy and effectiveness of the machine learning model in predicting sentiment:</a:t>
            </a:r>
          </a:p>
          <a:p>
            <a:pPr marL="0" indent="0">
              <a:lnSpc>
                <a:spcPct val="100000"/>
              </a:lnSpc>
              <a:buClr>
                <a:srgbClr val="002060"/>
              </a:buClr>
              <a:buNone/>
            </a:pPr>
            <a:endParaRPr lang="en-US" sz="1800" dirty="0">
              <a:latin typeface="Bahnschrift" panose="020B0502040204020203" pitchFamily="34" charset="0"/>
            </a:endParaRPr>
          </a:p>
          <a:p>
            <a:pPr>
              <a:buClr>
                <a:schemeClr val="tx1"/>
              </a:buClr>
              <a:buFont typeface="Wingdings" panose="05000000000000000000" pitchFamily="2" charset="2"/>
              <a:buChar char="Ø"/>
            </a:pPr>
            <a:r>
              <a:rPr lang="en-US" sz="1800" b="1" dirty="0">
                <a:latin typeface="Bahnschrift" panose="020B0502040204020203" pitchFamily="34" charset="0"/>
              </a:rPr>
              <a:t>Model Performance Metrics</a:t>
            </a:r>
          </a:p>
          <a:p>
            <a:pPr lvl="1">
              <a:buClr>
                <a:srgbClr val="002060"/>
              </a:buClr>
              <a:buFont typeface="Wingdings" panose="05000000000000000000" pitchFamily="2" charset="2"/>
              <a:buChar char="§"/>
            </a:pPr>
            <a:r>
              <a:rPr lang="en-US" sz="1800" b="1" dirty="0"/>
              <a:t>Accuracy: </a:t>
            </a:r>
            <a:r>
              <a:rPr lang="en-US" sz="1800" dirty="0">
                <a:latin typeface="Bahnschrift" panose="020B0502040204020203" pitchFamily="34" charset="0"/>
              </a:rPr>
              <a:t>The SVM model achieved an overall accuracy of </a:t>
            </a:r>
            <a:r>
              <a:rPr lang="en-US" sz="1800" b="1" dirty="0">
                <a:latin typeface="Bahnschrift" panose="020B0502040204020203" pitchFamily="34" charset="0"/>
              </a:rPr>
              <a:t>85%</a:t>
            </a:r>
            <a:r>
              <a:rPr lang="en-US" sz="1800" dirty="0">
                <a:latin typeface="Bahnschrift" panose="020B0502040204020203" pitchFamily="34" charset="0"/>
              </a:rPr>
              <a:t> in classifying sentiments (positive, negative, neutral) from restaurant reviews.</a:t>
            </a:r>
          </a:p>
          <a:p>
            <a:pPr lvl="1">
              <a:buClrTx/>
              <a:buFont typeface="Wingdings" panose="05000000000000000000" pitchFamily="2" charset="2"/>
              <a:buChar char="§"/>
            </a:pPr>
            <a:r>
              <a:rPr lang="en-US" sz="1800" b="1" dirty="0"/>
              <a:t>Precision and Recall: </a:t>
            </a:r>
            <a:r>
              <a:rPr lang="en-US" sz="1800" dirty="0">
                <a:latin typeface="Bahnschrift" panose="020B0502040204020203" pitchFamily="34" charset="0"/>
              </a:rPr>
              <a:t>Precision and recall scores for each sentiment class were as follows:</a:t>
            </a:r>
          </a:p>
          <a:p>
            <a:pPr marL="324000" lvl="1" indent="0">
              <a:buClrTx/>
              <a:buNone/>
            </a:pPr>
            <a:endParaRPr lang="en-US" sz="1800" dirty="0">
              <a:latin typeface="Bahnschrift" panose="020B0502040204020203" pitchFamily="34" charset="0"/>
            </a:endParaRPr>
          </a:p>
          <a:p>
            <a:pPr marL="1012950" lvl="2" indent="-285750">
              <a:buClr>
                <a:schemeClr val="tx1"/>
              </a:buClr>
              <a:buFont typeface="Wingdings" panose="05000000000000000000" pitchFamily="2" charset="2"/>
              <a:buChar char="v"/>
            </a:pPr>
            <a:r>
              <a:rPr lang="en-US" sz="1800" dirty="0">
                <a:latin typeface="Bahnschrift" panose="020B0502040204020203" pitchFamily="34" charset="0"/>
              </a:rPr>
              <a:t>Positive Sentiment: Precision = 0.87, Recall = 0.84</a:t>
            </a:r>
          </a:p>
          <a:p>
            <a:pPr marL="1012950" lvl="2" indent="-285750">
              <a:buClr>
                <a:schemeClr val="tx1"/>
              </a:buClr>
              <a:buFont typeface="Wingdings" panose="05000000000000000000" pitchFamily="2" charset="2"/>
              <a:buChar char="v"/>
            </a:pPr>
            <a:r>
              <a:rPr lang="en-US" sz="1800" dirty="0">
                <a:latin typeface="Bahnschrift" panose="020B0502040204020203" pitchFamily="34" charset="0"/>
              </a:rPr>
              <a:t>Negative Sentiment: Precision = 0.82, Recall = 0.85</a:t>
            </a:r>
          </a:p>
          <a:p>
            <a:pPr marL="1012950" lvl="2" indent="-285750">
              <a:buClr>
                <a:schemeClr val="tx1"/>
              </a:buClr>
              <a:buFont typeface="Wingdings" panose="05000000000000000000" pitchFamily="2" charset="2"/>
              <a:buChar char="v"/>
            </a:pPr>
            <a:r>
              <a:rPr lang="en-US" sz="1800" dirty="0">
                <a:latin typeface="Bahnschrift" panose="020B0502040204020203" pitchFamily="34" charset="0"/>
              </a:rPr>
              <a:t>Neutral Sentiment: Precision = 0.83, Recall = 0.88</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Clr>
                <a:schemeClr val="tx1"/>
              </a:buClr>
              <a:buFont typeface="Wingdings" panose="05000000000000000000" pitchFamily="2" charset="2"/>
              <a:buChar char="q"/>
            </a:pPr>
            <a:r>
              <a:rPr lang="en-US" sz="2000" dirty="0">
                <a:latin typeface="Bahnschrift" panose="020B0502040204020203" pitchFamily="34" charset="0"/>
              </a:rPr>
              <a:t>The sentiment analysis system demonstrates robust performance in accurately predicting sentiment from restaurant reviews. By leveraging machine learning techniques and NLP, the system provides actionable insights that empower restaurants to make informed decisions and maintain high standards of customer satisfaction.</a:t>
            </a:r>
          </a:p>
          <a:p>
            <a:pPr marL="305435" indent="-305435"/>
            <a:endParaRPr lang="en-US" sz="2000" dirty="0">
              <a:latin typeface="Bahnschrift" panose="020B0502040204020203" pitchFamily="34" charset="0"/>
            </a:endParaRPr>
          </a:p>
          <a:p>
            <a:pPr marL="305435" indent="-305435"/>
            <a:endParaRPr lang="en-US" sz="2000" dirty="0">
              <a:latin typeface="Bahnschrift" panose="020B0502040204020203" pitchFamily="34" charset="0"/>
            </a:endParaRPr>
          </a:p>
          <a:p>
            <a:pPr marL="305435" indent="-305435"/>
            <a:endParaRPr lang="en-US" sz="2000" dirty="0">
              <a:latin typeface="Bahnschrift" panose="020B0502040204020203" pitchFamily="34" charset="0"/>
            </a:endParaRPr>
          </a:p>
          <a:p>
            <a:pPr marL="305435" indent="-305435"/>
            <a:endParaRPr lang="en-US" sz="2000" dirty="0">
              <a:latin typeface="Bahnschrift" panose="020B0502040204020203" pitchFamily="34" charset="0"/>
            </a:endParaRPr>
          </a:p>
          <a:p>
            <a:pPr marL="0" indent="0">
              <a:buNone/>
            </a:pPr>
            <a:endParaRPr lang="en-IN" sz="2000" dirty="0">
              <a:latin typeface="Bahnschrift" panose="020B0502040204020203"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Clr>
                <a:srgbClr val="002060"/>
              </a:buClr>
              <a:buFont typeface="Wingdings" panose="05000000000000000000" pitchFamily="2" charset="2"/>
              <a:buChar char="q"/>
            </a:pPr>
            <a:r>
              <a:rPr lang="en-US" sz="2000" dirty="0">
                <a:latin typeface="Bahnschrift" panose="020B0502040204020203" pitchFamily="34" charset="0"/>
              </a:rPr>
              <a:t>The sentiment analysis system for restaurant reviews shows promising potential for future enhancements and expansions, leveraging emerging technologies and advanced techniques to further improve its capabilities. Here are some avenues for future development:</a:t>
            </a:r>
          </a:p>
          <a:p>
            <a:pPr marL="781200" lvl="1" indent="-457200">
              <a:buClr>
                <a:schemeClr val="tx1"/>
              </a:buClr>
              <a:buFont typeface="+mj-lt"/>
              <a:buAutoNum type="arabicPeriod"/>
            </a:pPr>
            <a:r>
              <a:rPr lang="en-IN" sz="1700" dirty="0">
                <a:latin typeface="Bahnschrift" panose="020B0502040204020203" pitchFamily="34" charset="0"/>
              </a:rPr>
              <a:t>Social Media Integration</a:t>
            </a:r>
          </a:p>
          <a:p>
            <a:pPr marL="781200" lvl="1" indent="-457200">
              <a:buClr>
                <a:schemeClr val="tx1"/>
              </a:buClr>
              <a:buFont typeface="+mj-lt"/>
              <a:buAutoNum type="arabicPeriod"/>
            </a:pPr>
            <a:r>
              <a:rPr lang="en-US" sz="1700" dirty="0">
                <a:latin typeface="Bahnschrift" panose="020B0502040204020203" pitchFamily="34" charset="0"/>
              </a:rPr>
              <a:t>Voice Data Analysis</a:t>
            </a:r>
          </a:p>
          <a:p>
            <a:pPr marL="781200" lvl="1" indent="-457200">
              <a:buClr>
                <a:schemeClr val="tx1"/>
              </a:buClr>
              <a:buFont typeface="+mj-lt"/>
              <a:buAutoNum type="arabicPeriod"/>
            </a:pPr>
            <a:r>
              <a:rPr lang="en-IN" sz="1700" dirty="0">
                <a:latin typeface="Bahnschrift" panose="020B0502040204020203" pitchFamily="34" charset="0"/>
              </a:rPr>
              <a:t>Geographical Analysis:</a:t>
            </a:r>
            <a:endParaRPr lang="en-US" sz="1700" dirty="0">
              <a:latin typeface="Bahnschrift" panose="020B0502040204020203" pitchFamily="34" charset="0"/>
            </a:endParaRPr>
          </a:p>
          <a:p>
            <a:pPr marL="781200" lvl="1" indent="-457200">
              <a:buClr>
                <a:schemeClr val="tx1"/>
              </a:buClr>
              <a:buFont typeface="+mj-lt"/>
              <a:buAutoNum type="arabicPeriod"/>
            </a:pPr>
            <a:r>
              <a:rPr lang="en-US" sz="1700" dirty="0">
                <a:latin typeface="Bahnschrift" panose="020B0502040204020203" pitchFamily="34" charset="0"/>
              </a:rPr>
              <a:t>Customer Surveys and Feedback Forms</a:t>
            </a:r>
          </a:p>
          <a:p>
            <a:pPr marL="0" indent="0">
              <a:buNone/>
            </a:pPr>
            <a:endParaRPr lang="en-US" sz="2000" dirty="0">
              <a:latin typeface="Bahnschrift" panose="020B0502040204020203" pitchFamily="34" charset="0"/>
            </a:endParaRPr>
          </a:p>
          <a:p>
            <a:pPr marL="0" indent="0">
              <a:buNone/>
            </a:pPr>
            <a:endParaRPr lang="en-US" sz="2000" dirty="0">
              <a:latin typeface="Bahnschrift" panose="020B0502040204020203" pitchFamily="34" charset="0"/>
            </a:endParaRPr>
          </a:p>
          <a:p>
            <a:pPr marL="0" indent="0">
              <a:buNone/>
            </a:pPr>
            <a:endParaRPr lang="en-US" sz="2000" dirty="0">
              <a:latin typeface="Bahnschrift" panose="020B0502040204020203"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eaLnBrk="1" hangingPunct="1">
              <a:spcBef>
                <a:spcPct val="0"/>
              </a:spcBef>
              <a:buClr>
                <a:srgbClr val="002060"/>
              </a:buClr>
              <a:buFont typeface="Courier New" panose="02070309020205020404" pitchFamily="49" charset="0"/>
              <a:buChar char="o"/>
            </a:pPr>
            <a:r>
              <a:rPr lang="en-US" altLang="en-US" sz="2400" dirty="0"/>
              <a:t>Jon M. Kleinberg; ‘Authoritative Sources in a Hyperlinked Environment’ as IBM Research Report RJ 10076, May 1997, Pgs. 1 – 34.</a:t>
            </a:r>
          </a:p>
          <a:p>
            <a:pPr eaLnBrk="1" hangingPunct="1">
              <a:spcBef>
                <a:spcPct val="0"/>
              </a:spcBef>
              <a:buClr>
                <a:srgbClr val="002060"/>
              </a:buClr>
              <a:buFont typeface="Courier New" panose="02070309020205020404" pitchFamily="49" charset="0"/>
              <a:buChar char="o"/>
            </a:pPr>
            <a:r>
              <a:rPr lang="en-US" altLang="en-US" sz="2400" i="1" dirty="0">
                <a:hlinkClick r:id="rId2"/>
              </a:rPr>
              <a:t>www.cs.uah.edu/~jrushing/cs696-summer2004/notes/</a:t>
            </a:r>
            <a:r>
              <a:rPr lang="en-US" altLang="en-US" sz="2400" b="1" i="1" dirty="0">
                <a:hlinkClick r:id="rId2"/>
              </a:rPr>
              <a:t>Ch8Supp</a:t>
            </a:r>
            <a:r>
              <a:rPr lang="en-US" altLang="en-US" sz="2400" i="1" dirty="0">
                <a:hlinkClick r:id="rId2"/>
              </a:rPr>
              <a:t>.ppt</a:t>
            </a:r>
            <a:endParaRPr lang="en-US" altLang="en-US" sz="2400" i="1" dirty="0"/>
          </a:p>
          <a:p>
            <a:pPr eaLnBrk="1" hangingPunct="1">
              <a:spcBef>
                <a:spcPct val="0"/>
              </a:spcBef>
              <a:buClr>
                <a:srgbClr val="002060"/>
              </a:buClr>
              <a:buFont typeface="Courier New" panose="02070309020205020404" pitchFamily="49" charset="0"/>
              <a:buChar char="o"/>
            </a:pPr>
            <a:r>
              <a:rPr lang="en-US" sz="2400" dirty="0"/>
              <a:t>IBM Skills Build Artificial Intelligence And Machine Learning - 2024. (n.d.). Retrieved from IBM Skills Build platform.</a:t>
            </a:r>
            <a:endParaRPr lang="en-US" altLang="en-US" sz="2400" dirty="0"/>
          </a:p>
          <a:p>
            <a:pPr eaLnBrk="1" hangingPunct="1">
              <a:buClr>
                <a:srgbClr val="002060"/>
              </a:buClr>
              <a:buFont typeface="Courier New" panose="02070309020205020404" pitchFamily="49" charset="0"/>
              <a:buChar char="o"/>
            </a:pPr>
            <a:r>
              <a:rPr lang="en-US" sz="2400" dirty="0"/>
              <a:t>Smith, J., &amp; Brown, A. (2020). "Sentiment Analysis of Restaurant Reviews Using Machine Learning." </a:t>
            </a:r>
            <a:r>
              <a:rPr lang="en-US" sz="2400" i="1" dirty="0"/>
              <a:t>Journal of Food Technology and Analysis</a:t>
            </a:r>
            <a:r>
              <a:rPr lang="en-US" sz="2400" dirty="0"/>
              <a:t>, 15(2), 45-56.</a:t>
            </a:r>
          </a:p>
          <a:p>
            <a:pPr eaLnBrk="1" hangingPunct="1">
              <a:buClr>
                <a:srgbClr val="002060"/>
              </a:buClr>
              <a:buFont typeface="Courier New" panose="02070309020205020404" pitchFamily="49" charset="0"/>
              <a:buChar char="o"/>
            </a:pPr>
            <a:r>
              <a:rPr lang="en-US" altLang="en-US" sz="2400" dirty="0">
                <a:hlinkClick r:id="rId3"/>
              </a:rPr>
              <a:t>http://www.cse.iitb.ac.in/~veeranna/ppt/Wordnet-Affect.ppt</a:t>
            </a:r>
            <a:endParaRPr lang="en-US" altLang="en-US" sz="2400" dirty="0"/>
          </a:p>
          <a:p>
            <a:pPr eaLnBrk="1" hangingPunct="1"/>
            <a:endParaRPr lang="en-US" altLang="en-US"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Clr>
                <a:srgbClr val="002060"/>
              </a:buClr>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Clr>
                <a:srgbClr val="002060"/>
              </a:buClr>
            </a:pPr>
            <a:r>
              <a:rPr lang="en-US" sz="2000" b="1" dirty="0">
                <a:latin typeface="Arial"/>
                <a:ea typeface="+mn-lt"/>
                <a:cs typeface="Arial"/>
              </a:rPr>
              <a:t>Proposed System/Solution</a:t>
            </a:r>
            <a:endParaRPr lang="en-US" dirty="0">
              <a:latin typeface="Arial"/>
              <a:cs typeface="Arial"/>
            </a:endParaRPr>
          </a:p>
          <a:p>
            <a:pPr>
              <a:buClr>
                <a:srgbClr val="002060"/>
              </a:buClr>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Clr>
                <a:srgbClr val="002060"/>
              </a:buClr>
            </a:pPr>
            <a:r>
              <a:rPr lang="en-US" sz="2000" b="1" dirty="0">
                <a:latin typeface="Arial"/>
                <a:ea typeface="+mn-lt"/>
                <a:cs typeface="+mn-lt"/>
              </a:rPr>
              <a:t>Algorithm &amp; Deployment  </a:t>
            </a:r>
            <a:endParaRPr lang="en-US" dirty="0">
              <a:latin typeface="Arial"/>
              <a:cs typeface="Calibri"/>
            </a:endParaRPr>
          </a:p>
          <a:p>
            <a:pPr>
              <a:buClr>
                <a:srgbClr val="002060"/>
              </a:buClr>
            </a:pPr>
            <a:r>
              <a:rPr lang="en-US" sz="2000" b="1" dirty="0">
                <a:latin typeface="Arial"/>
                <a:ea typeface="+mn-lt"/>
                <a:cs typeface="Arial"/>
              </a:rPr>
              <a:t>Result</a:t>
            </a:r>
          </a:p>
          <a:p>
            <a:pPr>
              <a:buClr>
                <a:srgbClr val="002060"/>
              </a:buClr>
            </a:pPr>
            <a:r>
              <a:rPr lang="en-US" sz="2000" b="1" dirty="0">
                <a:latin typeface="Arial"/>
                <a:ea typeface="+mn-lt"/>
                <a:cs typeface="Arial"/>
              </a:rPr>
              <a:t>Conclusion</a:t>
            </a:r>
            <a:endParaRPr lang="en-US" dirty="0">
              <a:latin typeface="Arial"/>
              <a:cs typeface="Arial"/>
            </a:endParaRPr>
          </a:p>
          <a:p>
            <a:pPr>
              <a:buClr>
                <a:srgbClr val="002060"/>
              </a:buClr>
            </a:pPr>
            <a:r>
              <a:rPr lang="en-US" sz="2000" b="1" dirty="0">
                <a:latin typeface="Arial"/>
                <a:ea typeface="+mn-lt"/>
                <a:cs typeface="Arial"/>
              </a:rPr>
              <a:t>Future Scope</a:t>
            </a:r>
          </a:p>
          <a:p>
            <a:pPr>
              <a:buClr>
                <a:srgbClr val="002060"/>
              </a:buClr>
            </a:pPr>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2026"/>
            <a:ext cx="11029615" cy="5555974"/>
          </a:xfrm>
        </p:spPr>
        <p:txBody>
          <a:bodyPr>
            <a:normAutofit fontScale="77500" lnSpcReduction="20000"/>
          </a:bodyPr>
          <a:lstStyle/>
          <a:p>
            <a:pPr marL="0" indent="0">
              <a:lnSpc>
                <a:spcPct val="100000"/>
              </a:lnSpc>
              <a:buNone/>
            </a:pPr>
            <a:endParaRPr lang="en-US" sz="2400" dirty="0"/>
          </a:p>
          <a:p>
            <a:pPr>
              <a:buClr>
                <a:srgbClr val="002060"/>
              </a:buClr>
              <a:buFont typeface="Wingdings" panose="05000000000000000000" pitchFamily="2" charset="2"/>
              <a:buChar char="Ø"/>
            </a:pPr>
            <a:r>
              <a:rPr lang="en-US" sz="2600" dirty="0"/>
              <a:t>Restaurants receive a large volume of online reviews, making manual analysis impractical. Challenges include:</a:t>
            </a:r>
          </a:p>
          <a:p>
            <a:pPr marL="594000" lvl="2" indent="0">
              <a:buNone/>
            </a:pPr>
            <a:r>
              <a:rPr lang="en-US" sz="2300" dirty="0"/>
              <a:t>1. </a:t>
            </a:r>
            <a:r>
              <a:rPr lang="en-US" sz="2300" b="1" dirty="0"/>
              <a:t>High Volume </a:t>
            </a:r>
            <a:r>
              <a:rPr lang="en-US" sz="2300" dirty="0"/>
              <a:t>: Thousands of reviews are hard to process manually.</a:t>
            </a:r>
          </a:p>
          <a:p>
            <a:pPr marL="594000" lvl="2" indent="0">
              <a:buNone/>
            </a:pPr>
            <a:r>
              <a:rPr lang="en-US" sz="2300" dirty="0"/>
              <a:t>2. </a:t>
            </a:r>
            <a:r>
              <a:rPr lang="en-US" sz="2300" b="1" dirty="0"/>
              <a:t>Diverse Opinions </a:t>
            </a:r>
            <a:r>
              <a:rPr lang="en-US" sz="2300" dirty="0"/>
              <a:t>: Feedback is varied and subjective.</a:t>
            </a:r>
          </a:p>
          <a:p>
            <a:pPr marL="594000" lvl="2" indent="0">
              <a:buNone/>
            </a:pPr>
            <a:r>
              <a:rPr lang="en-US" sz="2300" dirty="0"/>
              <a:t>3. </a:t>
            </a:r>
            <a:r>
              <a:rPr lang="en-US" sz="2300" b="1" dirty="0"/>
              <a:t>Language Complexity </a:t>
            </a:r>
            <a:r>
              <a:rPr lang="en-US" sz="2300" dirty="0"/>
              <a:t>: Nuanced language like sarcasm and slang is difficult to interpret.</a:t>
            </a:r>
          </a:p>
          <a:p>
            <a:pPr marL="594000" lvl="2" indent="0">
              <a:buNone/>
            </a:pPr>
            <a:r>
              <a:rPr lang="en-US" sz="2300" dirty="0"/>
              <a:t>4. </a:t>
            </a:r>
            <a:r>
              <a:rPr lang="en-US" sz="2300" b="1" dirty="0"/>
              <a:t>Need for Timeliness </a:t>
            </a:r>
            <a:r>
              <a:rPr lang="en-US" sz="2300" dirty="0"/>
              <a:t>: Quick identification of issues is crucial.</a:t>
            </a:r>
          </a:p>
          <a:p>
            <a:pPr>
              <a:buClr>
                <a:schemeClr val="tx1"/>
              </a:buClr>
              <a:buFont typeface="Wingdings" panose="05000000000000000000" pitchFamily="2" charset="2"/>
              <a:buChar char="Ø"/>
            </a:pPr>
            <a:r>
              <a:rPr lang="en-US" sz="2600" dirty="0"/>
              <a:t>This project aims to develop an automated sentiment analysis system using natural language processing (NLP) and machine learning. The system will:</a:t>
            </a:r>
          </a:p>
          <a:p>
            <a:pPr lvl="2" algn="just">
              <a:buClr>
                <a:schemeClr val="tx1">
                  <a:lumMod val="85000"/>
                  <a:lumOff val="15000"/>
                </a:schemeClr>
              </a:buClr>
              <a:buSzPct val="98000"/>
              <a:buFont typeface="Arial" panose="020B0604020202020204" pitchFamily="34" charset="0"/>
              <a:buChar char="•"/>
            </a:pPr>
            <a:r>
              <a:rPr lang="en-US" sz="2300" dirty="0"/>
              <a:t> Quickly gauge overall customer sentiment.</a:t>
            </a:r>
          </a:p>
          <a:p>
            <a:pPr lvl="2" algn="just">
              <a:buClr>
                <a:schemeClr val="tx1">
                  <a:lumMod val="85000"/>
                  <a:lumOff val="15000"/>
                </a:schemeClr>
              </a:buClr>
              <a:buSzPct val="98000"/>
              <a:buFont typeface="Arial" panose="020B0604020202020204" pitchFamily="34" charset="0"/>
              <a:buChar char="•"/>
            </a:pPr>
            <a:r>
              <a:rPr lang="en-US" sz="2300" dirty="0"/>
              <a:t> Identify common positive and negative themes.</a:t>
            </a:r>
          </a:p>
          <a:p>
            <a:pPr lvl="2" algn="just">
              <a:buClr>
                <a:schemeClr val="tx1">
                  <a:lumMod val="85000"/>
                  <a:lumOff val="15000"/>
                </a:schemeClr>
              </a:buClr>
              <a:buSzPct val="98000"/>
              <a:buFont typeface="Arial" panose="020B0604020202020204" pitchFamily="34" charset="0"/>
              <a:buChar char="•"/>
            </a:pPr>
            <a:r>
              <a:rPr lang="en-US" sz="2300" dirty="0"/>
              <a:t> Provide actionable insights for service improvement.</a:t>
            </a:r>
          </a:p>
          <a:p>
            <a:pPr lvl="2" algn="just">
              <a:buClr>
                <a:schemeClr val="tx1">
                  <a:lumMod val="85000"/>
                  <a:lumOff val="15000"/>
                </a:schemeClr>
              </a:buClr>
              <a:buSzPct val="98000"/>
              <a:buFont typeface="Arial" panose="020B0604020202020204" pitchFamily="34" charset="0"/>
              <a:buChar char="•"/>
            </a:pPr>
            <a:r>
              <a:rPr lang="en-US" sz="2300" dirty="0"/>
              <a:t> Enable timely responses to feedback.</a:t>
            </a:r>
          </a:p>
          <a:p>
            <a:pPr>
              <a:buClr>
                <a:srgbClr val="002060"/>
              </a:buClr>
              <a:buFont typeface="Wingdings" panose="05000000000000000000" pitchFamily="2" charset="2"/>
              <a:buChar char="Ø"/>
            </a:pPr>
            <a:r>
              <a:rPr lang="en-US" sz="2600" dirty="0"/>
              <a:t>Automating sentiment analysis will help restaurants transform raw reviews into valuable insights, improving service quality and customer satisfaction.</a:t>
            </a:r>
            <a:endParaRPr lang="en-IN" sz="26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ED0264A-66A9-E606-2520-207053C300F9}"/>
              </a:ext>
            </a:extLst>
          </p:cNvPr>
          <p:cNvSpPr>
            <a:spLocks noGrp="1" noChangeArrowheads="1"/>
          </p:cNvSpPr>
          <p:nvPr>
            <p:ph type="title"/>
          </p:nvPr>
        </p:nvSpPr>
        <p:spPr/>
        <p:txBody>
          <a:bodyPr/>
          <a:lstStyle/>
          <a:p>
            <a:pPr eaLnBrk="1" hangingPunct="1"/>
            <a:r>
              <a:rPr lang="en-US" sz="2800" b="1" dirty="0">
                <a:solidFill>
                  <a:schemeClr val="accent1"/>
                </a:solidFill>
                <a:latin typeface="Arial" panose="020B0604020202020204" pitchFamily="34" charset="0"/>
                <a:cs typeface="Arial" panose="020B0604020202020204" pitchFamily="34" charset="0"/>
              </a:rPr>
              <a:t>WHAT IS SENTIMENT ANALYSIS ?</a:t>
            </a:r>
            <a:endParaRPr lang="en-US" altLang="en-US" b="1" dirty="0"/>
          </a:p>
        </p:txBody>
      </p:sp>
      <p:sp>
        <p:nvSpPr>
          <p:cNvPr id="9219" name="Rectangle 3">
            <a:extLst>
              <a:ext uri="{FF2B5EF4-FFF2-40B4-BE49-F238E27FC236}">
                <a16:creationId xmlns:a16="http://schemas.microsoft.com/office/drawing/2014/main" id="{21DF0C6C-EE80-5887-4D07-A8BC8186E82A}"/>
              </a:ext>
            </a:extLst>
          </p:cNvPr>
          <p:cNvSpPr>
            <a:spLocks noGrp="1" noChangeArrowheads="1"/>
          </p:cNvSpPr>
          <p:nvPr>
            <p:ph type="body" idx="1"/>
          </p:nvPr>
        </p:nvSpPr>
        <p:spPr>
          <a:xfrm>
            <a:off x="676275" y="1600200"/>
            <a:ext cx="9534525" cy="5153025"/>
          </a:xfrm>
        </p:spPr>
        <p:txBody>
          <a:bodyPr/>
          <a:lstStyle/>
          <a:p>
            <a:pPr marL="0" indent="0" eaLnBrk="1" hangingPunct="1">
              <a:buNone/>
            </a:pPr>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9232" name="AutoShape 16">
            <a:extLst>
              <a:ext uri="{FF2B5EF4-FFF2-40B4-BE49-F238E27FC236}">
                <a16:creationId xmlns:a16="http://schemas.microsoft.com/office/drawing/2014/main" id="{18C37B60-D031-FB88-C9A1-55414681EFC5}"/>
              </a:ext>
            </a:extLst>
          </p:cNvPr>
          <p:cNvSpPr>
            <a:spLocks noChangeArrowheads="1"/>
          </p:cNvSpPr>
          <p:nvPr/>
        </p:nvSpPr>
        <p:spPr bwMode="auto">
          <a:xfrm>
            <a:off x="1905000" y="3790950"/>
            <a:ext cx="2057400" cy="2209800"/>
          </a:xfrm>
          <a:prstGeom prst="foldedCorner">
            <a:avLst>
              <a:gd name="adj" fmla="val 12500"/>
            </a:avLst>
          </a:prstGeom>
          <a:blipFill dpi="0" rotWithShape="1">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IN" sz="2000" dirty="0">
                <a:latin typeface="Times New Roman" panose="02020603050405020304" pitchFamily="18" charset="0"/>
                <a:cs typeface="Times New Roman" panose="02020603050405020304" pitchFamily="18" charset="0"/>
              </a:rPr>
              <a:t>Dining </a:t>
            </a:r>
          </a:p>
          <a:p>
            <a:pPr algn="ctr">
              <a:spcBef>
                <a:spcPct val="0"/>
              </a:spcBef>
              <a:buNone/>
            </a:pPr>
            <a:r>
              <a:rPr lang="en-IN" sz="2000" dirty="0">
                <a:latin typeface="Times New Roman" panose="02020603050405020304" pitchFamily="18" charset="0"/>
                <a:cs typeface="Times New Roman" panose="02020603050405020304" pitchFamily="18" charset="0"/>
              </a:rPr>
              <a:t>Experience</a:t>
            </a:r>
          </a:p>
          <a:p>
            <a:pPr algn="ctr">
              <a:spcBef>
                <a:spcPct val="0"/>
              </a:spcBef>
              <a:buNone/>
            </a:pPr>
            <a:r>
              <a:rPr lang="en-IN" sz="2000" dirty="0">
                <a:latin typeface="Times New Roman" panose="02020603050405020304" pitchFamily="18" charset="0"/>
                <a:cs typeface="Times New Roman" panose="02020603050405020304" pitchFamily="18" charset="0"/>
              </a:rPr>
              <a:t> fabulous</a:t>
            </a:r>
            <a:r>
              <a:rPr lang="en-IN" sz="2000" dirty="0"/>
              <a:t>!</a:t>
            </a:r>
          </a:p>
        </p:txBody>
      </p:sp>
      <p:sp>
        <p:nvSpPr>
          <p:cNvPr id="9233" name="AutoShape 17">
            <a:extLst>
              <a:ext uri="{FF2B5EF4-FFF2-40B4-BE49-F238E27FC236}">
                <a16:creationId xmlns:a16="http://schemas.microsoft.com/office/drawing/2014/main" id="{2C238680-4974-0094-ED38-D1566CB33D75}"/>
              </a:ext>
            </a:extLst>
          </p:cNvPr>
          <p:cNvSpPr>
            <a:spLocks noChangeArrowheads="1"/>
          </p:cNvSpPr>
          <p:nvPr/>
        </p:nvSpPr>
        <p:spPr bwMode="auto">
          <a:xfrm>
            <a:off x="4724401" y="3790950"/>
            <a:ext cx="2057400" cy="2209800"/>
          </a:xfrm>
          <a:prstGeom prst="foldedCorner">
            <a:avLst>
              <a:gd name="adj" fmla="val 12500"/>
            </a:avLst>
          </a:prstGeom>
          <a:blipFill dpi="0" rotWithShape="1">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US" altLang="en-US" sz="2000" dirty="0">
                <a:latin typeface="Times New Roman" panose="02020603050405020304" pitchFamily="18" charset="0"/>
              </a:rPr>
              <a:t> The </a:t>
            </a:r>
            <a:r>
              <a:rPr lang="en-IN" altLang="en-US" sz="2000" dirty="0">
                <a:latin typeface="Times New Roman" panose="02020603050405020304" pitchFamily="18" charset="0"/>
                <a:cs typeface="Times New Roman" panose="02020603050405020304" pitchFamily="18" charset="0"/>
              </a:rPr>
              <a:t>R</a:t>
            </a:r>
            <a:r>
              <a:rPr lang="en-IN" sz="2000" dirty="0">
                <a:latin typeface="Times New Roman" panose="02020603050405020304" pitchFamily="18" charset="0"/>
                <a:cs typeface="Times New Roman" panose="02020603050405020304" pitchFamily="18" charset="0"/>
              </a:rPr>
              <a:t>estaurant</a:t>
            </a:r>
            <a:r>
              <a:rPr lang="en-US" altLang="en-US" sz="2000" dirty="0">
                <a:latin typeface="Times New Roman" panose="02020603050405020304" pitchFamily="18" charset="0"/>
              </a:rPr>
              <a:t> </a:t>
            </a:r>
          </a:p>
          <a:p>
            <a:pPr algn="ctr" eaLnBrk="1" hangingPunct="1">
              <a:spcBef>
                <a:spcPct val="0"/>
              </a:spcBef>
              <a:buFontTx/>
              <a:buNone/>
            </a:pPr>
            <a:r>
              <a:rPr lang="en-US" altLang="en-US" sz="2000" dirty="0">
                <a:latin typeface="Times New Roman" panose="02020603050405020304" pitchFamily="18" charset="0"/>
              </a:rPr>
              <a:t>stars Chef. X</a:t>
            </a:r>
          </a:p>
        </p:txBody>
      </p:sp>
      <p:sp>
        <p:nvSpPr>
          <p:cNvPr id="9234" name="AutoShape 18">
            <a:extLst>
              <a:ext uri="{FF2B5EF4-FFF2-40B4-BE49-F238E27FC236}">
                <a16:creationId xmlns:a16="http://schemas.microsoft.com/office/drawing/2014/main" id="{24F610D5-0FB9-E70D-B10A-850BFAEDED97}"/>
              </a:ext>
            </a:extLst>
          </p:cNvPr>
          <p:cNvSpPr>
            <a:spLocks noChangeArrowheads="1"/>
          </p:cNvSpPr>
          <p:nvPr/>
        </p:nvSpPr>
        <p:spPr bwMode="auto">
          <a:xfrm>
            <a:off x="7708392" y="3790950"/>
            <a:ext cx="2057400" cy="2209800"/>
          </a:xfrm>
          <a:prstGeom prst="foldedCorner">
            <a:avLst>
              <a:gd name="adj" fmla="val 12500"/>
            </a:avLst>
          </a:prstGeom>
          <a:blipFill dpi="0" rotWithShape="1">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IN" sz="2000" dirty="0">
                <a:latin typeface="Times New Roman" panose="02020603050405020304" pitchFamily="18" charset="0"/>
                <a:cs typeface="Times New Roman" panose="02020603050405020304" pitchFamily="18" charset="0"/>
              </a:rPr>
              <a:t>The food </a:t>
            </a:r>
          </a:p>
          <a:p>
            <a:pPr algn="ctr">
              <a:spcBef>
                <a:spcPct val="0"/>
              </a:spcBef>
              <a:buNone/>
            </a:pPr>
            <a:r>
              <a:rPr lang="en-IN" sz="2000" dirty="0">
                <a:latin typeface="Times New Roman" panose="02020603050405020304" pitchFamily="18" charset="0"/>
                <a:cs typeface="Times New Roman" panose="02020603050405020304" pitchFamily="18" charset="0"/>
              </a:rPr>
              <a:t>was terrible!</a:t>
            </a:r>
            <a:endParaRPr lang="en-US" altLang="en-US" sz="2000" dirty="0">
              <a:latin typeface="Times New Roman" panose="02020603050405020304" pitchFamily="18" charset="0"/>
              <a:cs typeface="Times New Roman" panose="02020603050405020304" pitchFamily="18" charset="0"/>
            </a:endParaRPr>
          </a:p>
        </p:txBody>
      </p:sp>
      <p:sp>
        <p:nvSpPr>
          <p:cNvPr id="9229" name="AutoShape 13">
            <a:extLst>
              <a:ext uri="{FF2B5EF4-FFF2-40B4-BE49-F238E27FC236}">
                <a16:creationId xmlns:a16="http://schemas.microsoft.com/office/drawing/2014/main" id="{1CDF3C73-160E-DF2D-EC9E-452277127525}"/>
              </a:ext>
            </a:extLst>
          </p:cNvPr>
          <p:cNvSpPr>
            <a:spLocks noChangeArrowheads="1"/>
          </p:cNvSpPr>
          <p:nvPr/>
        </p:nvSpPr>
        <p:spPr bwMode="auto">
          <a:xfrm>
            <a:off x="9467850" y="3429000"/>
            <a:ext cx="533400" cy="533400"/>
          </a:xfrm>
          <a:prstGeom prst="smileyFace">
            <a:avLst>
              <a:gd name="adj" fmla="val -4653"/>
            </a:avLst>
          </a:prstGeom>
          <a:solidFill>
            <a:srgbClr val="FF33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latin typeface="Times New Roman" panose="02020603050405020304" pitchFamily="18" charset="0"/>
            </a:endParaRPr>
          </a:p>
        </p:txBody>
      </p:sp>
      <p:sp>
        <p:nvSpPr>
          <p:cNvPr id="9230" name="AutoShape 14">
            <a:extLst>
              <a:ext uri="{FF2B5EF4-FFF2-40B4-BE49-F238E27FC236}">
                <a16:creationId xmlns:a16="http://schemas.microsoft.com/office/drawing/2014/main" id="{705CDAD5-1181-A2A3-912F-3B0F2044EB0A}"/>
              </a:ext>
            </a:extLst>
          </p:cNvPr>
          <p:cNvSpPr>
            <a:spLocks noChangeArrowheads="1"/>
          </p:cNvSpPr>
          <p:nvPr/>
        </p:nvSpPr>
        <p:spPr bwMode="auto">
          <a:xfrm>
            <a:off x="6515101" y="3524250"/>
            <a:ext cx="533400" cy="533400"/>
          </a:xfrm>
          <a:prstGeom prst="smileyFace">
            <a:avLst>
              <a:gd name="adj" fmla="val 921"/>
            </a:avLst>
          </a:prstGeom>
          <a:solidFill>
            <a:srgbClr val="FF99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latin typeface="Times New Roman" panose="02020603050405020304" pitchFamily="18" charset="0"/>
            </a:endParaRPr>
          </a:p>
        </p:txBody>
      </p:sp>
      <p:sp>
        <p:nvSpPr>
          <p:cNvPr id="9225" name="AutoShape 9">
            <a:extLst>
              <a:ext uri="{FF2B5EF4-FFF2-40B4-BE49-F238E27FC236}">
                <a16:creationId xmlns:a16="http://schemas.microsoft.com/office/drawing/2014/main" id="{AE209811-2498-6DEF-8E88-CF4F7BA0D410}"/>
              </a:ext>
            </a:extLst>
          </p:cNvPr>
          <p:cNvSpPr>
            <a:spLocks noChangeArrowheads="1"/>
          </p:cNvSpPr>
          <p:nvPr/>
        </p:nvSpPr>
        <p:spPr bwMode="auto">
          <a:xfrm>
            <a:off x="3695700" y="3524250"/>
            <a:ext cx="533400" cy="533400"/>
          </a:xfrm>
          <a:prstGeom prst="smileyFace">
            <a:avLst>
              <a:gd name="adj" fmla="val 4653"/>
            </a:avLst>
          </a:prstGeom>
          <a:solidFill>
            <a:srgbClr val="3399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dirty="0">
              <a:latin typeface="Times New Roman" panose="02020603050405020304" pitchFamily="18" charset="0"/>
            </a:endParaRPr>
          </a:p>
        </p:txBody>
      </p:sp>
      <p:sp>
        <p:nvSpPr>
          <p:cNvPr id="2" name="TextBox 1">
            <a:extLst>
              <a:ext uri="{FF2B5EF4-FFF2-40B4-BE49-F238E27FC236}">
                <a16:creationId xmlns:a16="http://schemas.microsoft.com/office/drawing/2014/main" id="{3952CE55-918A-49A2-B21F-A452F57F5539}"/>
              </a:ext>
            </a:extLst>
          </p:cNvPr>
          <p:cNvSpPr txBox="1"/>
          <p:nvPr/>
        </p:nvSpPr>
        <p:spPr>
          <a:xfrm>
            <a:off x="1328737" y="1466849"/>
            <a:ext cx="9534525"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a:t> </a:t>
            </a:r>
            <a:r>
              <a:rPr lang="en-US" altLang="en-US" sz="2800" dirty="0"/>
              <a:t>Identify the orientation of opinion in a piece of text</a:t>
            </a:r>
          </a:p>
          <a:p>
            <a:pPr marL="285750" indent="-285750">
              <a:buFont typeface="Arial" panose="020B0604020202020204" pitchFamily="34" charset="0"/>
              <a:buChar char="•"/>
            </a:pPr>
            <a:r>
              <a:rPr lang="en-US" altLang="en-US" sz="2800" dirty="0"/>
              <a:t>Can be generalized to a wider set of emotions</a:t>
            </a:r>
          </a:p>
          <a:p>
            <a:pPr marL="285750" indent="-285750">
              <a:buFont typeface="Arial" panose="020B0604020202020204" pitchFamily="34" charset="0"/>
              <a:buChar char="•"/>
            </a:pPr>
            <a:r>
              <a:rPr lang="en-US" sz="2800" dirty="0"/>
              <a:t>Utilizes advanced algorithms to discern nuanced emotional states</a:t>
            </a:r>
            <a:r>
              <a:rPr lang="en-US" sz="2400" dirty="0"/>
              <a:t>.</a:t>
            </a:r>
            <a:endParaRPr lang="en-US" altLang="en-US" sz="2400" dirty="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anim calcmode="lin" valueType="num">
                                      <p:cBhvr>
                                        <p:cTn id="8" dur="500" fill="hold"/>
                                        <p:tgtEl>
                                          <p:spTgt spid="9232"/>
                                        </p:tgtEl>
                                        <p:attrNameLst>
                                          <p:attrName>ppt_x</p:attrName>
                                        </p:attrNameLst>
                                      </p:cBhvr>
                                      <p:tavLst>
                                        <p:tav tm="0">
                                          <p:val>
                                            <p:strVal val="#ppt_x"/>
                                          </p:val>
                                        </p:tav>
                                        <p:tav tm="100000">
                                          <p:val>
                                            <p:strVal val="#ppt_x"/>
                                          </p:val>
                                        </p:tav>
                                      </p:tavLst>
                                    </p:anim>
                                    <p:anim calcmode="lin" valueType="num">
                                      <p:cBhvr>
                                        <p:cTn id="9" dur="500" fill="hold"/>
                                        <p:tgtEl>
                                          <p:spTgt spid="92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233"/>
                                        </p:tgtEl>
                                        <p:attrNameLst>
                                          <p:attrName>style.visibility</p:attrName>
                                        </p:attrNameLst>
                                      </p:cBhvr>
                                      <p:to>
                                        <p:strVal val="visible"/>
                                      </p:to>
                                    </p:set>
                                    <p:animEffect transition="in" filter="fade">
                                      <p:cBhvr>
                                        <p:cTn id="12" dur="500"/>
                                        <p:tgtEl>
                                          <p:spTgt spid="9233"/>
                                        </p:tgtEl>
                                      </p:cBhvr>
                                    </p:animEffect>
                                    <p:anim calcmode="lin" valueType="num">
                                      <p:cBhvr>
                                        <p:cTn id="13" dur="500" fill="hold"/>
                                        <p:tgtEl>
                                          <p:spTgt spid="9233"/>
                                        </p:tgtEl>
                                        <p:attrNameLst>
                                          <p:attrName>ppt_x</p:attrName>
                                        </p:attrNameLst>
                                      </p:cBhvr>
                                      <p:tavLst>
                                        <p:tav tm="0">
                                          <p:val>
                                            <p:strVal val="#ppt_x"/>
                                          </p:val>
                                        </p:tav>
                                        <p:tav tm="100000">
                                          <p:val>
                                            <p:strVal val="#ppt_x"/>
                                          </p:val>
                                        </p:tav>
                                      </p:tavLst>
                                    </p:anim>
                                    <p:anim calcmode="lin" valueType="num">
                                      <p:cBhvr>
                                        <p:cTn id="14" dur="500" fill="hold"/>
                                        <p:tgtEl>
                                          <p:spTgt spid="923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9234"/>
                                        </p:tgtEl>
                                        <p:attrNameLst>
                                          <p:attrName>style.visibility</p:attrName>
                                        </p:attrNameLst>
                                      </p:cBhvr>
                                      <p:to>
                                        <p:strVal val="visible"/>
                                      </p:to>
                                    </p:set>
                                    <p:animEffect transition="in" filter="fade">
                                      <p:cBhvr>
                                        <p:cTn id="17" dur="500"/>
                                        <p:tgtEl>
                                          <p:spTgt spid="9234"/>
                                        </p:tgtEl>
                                      </p:cBhvr>
                                    </p:animEffect>
                                    <p:anim calcmode="lin" valueType="num">
                                      <p:cBhvr>
                                        <p:cTn id="18" dur="500" fill="hold"/>
                                        <p:tgtEl>
                                          <p:spTgt spid="9234"/>
                                        </p:tgtEl>
                                        <p:attrNameLst>
                                          <p:attrName>ppt_x</p:attrName>
                                        </p:attrNameLst>
                                      </p:cBhvr>
                                      <p:tavLst>
                                        <p:tav tm="0">
                                          <p:val>
                                            <p:strVal val="#ppt_x"/>
                                          </p:val>
                                        </p:tav>
                                        <p:tav tm="100000">
                                          <p:val>
                                            <p:strVal val="#ppt_x"/>
                                          </p:val>
                                        </p:tav>
                                      </p:tavLst>
                                    </p:anim>
                                    <p:anim calcmode="lin" valueType="num">
                                      <p:cBhvr>
                                        <p:cTn id="19" dur="500" fill="hold"/>
                                        <p:tgtEl>
                                          <p:spTgt spid="9234"/>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9225"/>
                                        </p:tgtEl>
                                        <p:attrNameLst>
                                          <p:attrName>style.visibility</p:attrName>
                                        </p:attrNameLst>
                                      </p:cBhvr>
                                      <p:to>
                                        <p:strVal val="visible"/>
                                      </p:to>
                                    </p:set>
                                    <p:animEffect transition="in" filter="fade">
                                      <p:cBhvr>
                                        <p:cTn id="23" dur="500"/>
                                        <p:tgtEl>
                                          <p:spTgt spid="9225"/>
                                        </p:tgtEl>
                                      </p:cBhvr>
                                    </p:animEffect>
                                  </p:childTnLst>
                                </p:cTn>
                              </p:par>
                            </p:childTnLst>
                          </p:cTn>
                        </p:par>
                        <p:par>
                          <p:cTn id="24" fill="hold" nodeType="afterGroup">
                            <p:stCondLst>
                              <p:cond delay="1000"/>
                            </p:stCondLst>
                            <p:childTnLst>
                              <p:par>
                                <p:cTn id="25" presetID="10" presetClass="entr" presetSubtype="0" fill="hold" nodeType="afterEffect">
                                  <p:stCondLst>
                                    <p:cond delay="0"/>
                                  </p:stCondLst>
                                  <p:childTnLst>
                                    <p:set>
                                      <p:cBhvr>
                                        <p:cTn id="26" dur="1" fill="hold">
                                          <p:stCondLst>
                                            <p:cond delay="0"/>
                                          </p:stCondLst>
                                        </p:cTn>
                                        <p:tgtEl>
                                          <p:spTgt spid="9230"/>
                                        </p:tgtEl>
                                        <p:attrNameLst>
                                          <p:attrName>style.visibility</p:attrName>
                                        </p:attrNameLst>
                                      </p:cBhvr>
                                      <p:to>
                                        <p:strVal val="visible"/>
                                      </p:to>
                                    </p:set>
                                    <p:animEffect transition="in" filter="fade">
                                      <p:cBhvr>
                                        <p:cTn id="27" dur="500"/>
                                        <p:tgtEl>
                                          <p:spTgt spid="9230"/>
                                        </p:tgtEl>
                                      </p:cBhvr>
                                    </p:animEffect>
                                  </p:childTnLst>
                                </p:cTn>
                              </p:par>
                            </p:childTnLst>
                          </p:cTn>
                        </p:par>
                        <p:par>
                          <p:cTn id="28" fill="hold" nodeType="afterGroup">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29"/>
                                        </p:tgtEl>
                                        <p:attrNameLst>
                                          <p:attrName>style.visibility</p:attrName>
                                        </p:attrNameLst>
                                      </p:cBhvr>
                                      <p:to>
                                        <p:strVal val="visible"/>
                                      </p:to>
                                    </p:set>
                                    <p:animEffect transition="in" filter="fade">
                                      <p:cBhvr>
                                        <p:cTn id="31"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32" grpId="0" animBg="1"/>
      <p:bldP spid="9233" grpId="0" animBg="1"/>
      <p:bldP spid="92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16419"/>
            <a:ext cx="11613485" cy="5534932"/>
          </a:xfrm>
        </p:spPr>
        <p:txBody>
          <a:bodyPr vert="horz" lIns="91440" tIns="45720" rIns="91440" bIns="45720" rtlCol="0" anchor="ctr">
            <a:noAutofit/>
          </a:bodyPr>
          <a:lstStyle/>
          <a:p>
            <a:pPr>
              <a:lnSpc>
                <a:spcPct val="100000"/>
              </a:lnSpc>
              <a:buClr>
                <a:srgbClr val="002060"/>
              </a:buClr>
              <a:buFont typeface="Wingdings" panose="05000000000000000000" pitchFamily="2" charset="2"/>
              <a:buChar char="q"/>
            </a:pPr>
            <a:r>
              <a:rPr lang="en-US" sz="1800" b="1" dirty="0">
                <a:latin typeface="Calibri"/>
                <a:ea typeface="+mn-lt"/>
                <a:cs typeface="+mn-lt"/>
              </a:rPr>
              <a:t>The proposed system aims to analyze and understand customer sentiment from restaurant reviews using data analytics and machine learning techniques. The solution includes:</a:t>
            </a:r>
          </a:p>
          <a:p>
            <a:pPr marL="0" indent="0">
              <a:lnSpc>
                <a:spcPct val="100000"/>
              </a:lnSpc>
              <a:buNone/>
            </a:pPr>
            <a:r>
              <a:rPr lang="en-US" sz="2000" b="1" dirty="0">
                <a:latin typeface="Calibri"/>
                <a:ea typeface="+mn-lt"/>
                <a:cs typeface="+mn-lt"/>
              </a:rPr>
              <a:t>1. Data Collection:</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Gather historical reviews from platforms like Yelp, TripAdvisor, and Google Reviews.</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Utilize additional data sources such as real-time feedback, social media mentions, and customer surveys.</a:t>
            </a:r>
          </a:p>
          <a:p>
            <a:pPr marL="324000" lvl="1" indent="0">
              <a:buClr>
                <a:schemeClr val="tx1">
                  <a:lumMod val="75000"/>
                  <a:lumOff val="25000"/>
                </a:schemeClr>
              </a:buClr>
              <a:buNone/>
            </a:pPr>
            <a:endParaRPr lang="en-US" sz="1500" b="1" dirty="0">
              <a:latin typeface="Calibri"/>
              <a:ea typeface="+mn-lt"/>
              <a:cs typeface="+mn-lt"/>
            </a:endParaRPr>
          </a:p>
          <a:p>
            <a:pPr marL="0" indent="0">
              <a:lnSpc>
                <a:spcPct val="100000"/>
              </a:lnSpc>
              <a:buNone/>
            </a:pPr>
            <a:r>
              <a:rPr lang="en-US" sz="2000" b="1" dirty="0">
                <a:latin typeface="Calibri"/>
                <a:ea typeface="+mn-lt"/>
                <a:cs typeface="+mn-lt"/>
              </a:rPr>
              <a:t>2. Data Preprocessing :</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Clean and preprocess data to handle missing values, outliers, and inconsistencies.</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Perform tokenization, lemmatization/stemming, and stop words removal.</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Extract relevant features from the text, such as keywords and phrases.</a:t>
            </a:r>
          </a:p>
          <a:p>
            <a:pPr lvl="1">
              <a:buClr>
                <a:schemeClr val="tx1">
                  <a:lumMod val="75000"/>
                  <a:lumOff val="25000"/>
                </a:schemeClr>
              </a:buClr>
              <a:buFont typeface="Arial" panose="020B0604020202020204" pitchFamily="34" charset="0"/>
              <a:buChar char="•"/>
            </a:pPr>
            <a:endParaRPr lang="en-US" sz="1300" b="1" dirty="0">
              <a:latin typeface="Calibri"/>
              <a:ea typeface="+mn-lt"/>
              <a:cs typeface="+mn-lt"/>
            </a:endParaRPr>
          </a:p>
          <a:p>
            <a:pPr marL="0" indent="0">
              <a:lnSpc>
                <a:spcPct val="100000"/>
              </a:lnSpc>
              <a:buNone/>
            </a:pPr>
            <a:r>
              <a:rPr lang="en-US" sz="2000" b="1" dirty="0">
                <a:latin typeface="Calibri"/>
                <a:ea typeface="+mn-lt"/>
                <a:cs typeface="+mn-lt"/>
              </a:rPr>
              <a:t>3. Sentiment Analysis :</a:t>
            </a:r>
          </a:p>
          <a:p>
            <a:pPr lvl="1">
              <a:buClr>
                <a:schemeClr val="tx1">
                  <a:lumMod val="75000"/>
                  <a:lumOff val="25000"/>
                </a:schemeClr>
              </a:buClr>
              <a:buFont typeface="Arial" panose="020B0604020202020204" pitchFamily="34" charset="0"/>
              <a:buChar char="•"/>
            </a:pPr>
            <a:r>
              <a:rPr lang="en-US" sz="1500" dirty="0">
                <a:latin typeface="Calibri"/>
                <a:ea typeface="+mn-lt"/>
                <a:cs typeface="+mn-lt"/>
              </a:rPr>
              <a:t>   </a:t>
            </a:r>
            <a:r>
              <a:rPr lang="en-US" sz="1500" b="1" dirty="0">
                <a:latin typeface="Calibri"/>
                <a:ea typeface="+mn-lt"/>
                <a:cs typeface="+mn-lt"/>
              </a:rPr>
              <a:t>Implement sentiment analysis using lexicon-based methods or machine learning models.</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Consider deep learning models (e.g., RNN, LSTM, Transformers) for nuanced sentiment detection.</a:t>
            </a:r>
          </a:p>
          <a:p>
            <a:pPr lvl="1">
              <a:buClr>
                <a:schemeClr val="tx1">
                  <a:lumMod val="75000"/>
                  <a:lumOff val="25000"/>
                </a:schemeClr>
              </a:buClr>
              <a:buFont typeface="Arial" panose="020B0604020202020204" pitchFamily="34" charset="0"/>
              <a:buChar char="•"/>
            </a:pPr>
            <a:r>
              <a:rPr lang="en-US" sz="1500" b="1" dirty="0">
                <a:latin typeface="Calibri"/>
                <a:ea typeface="+mn-lt"/>
                <a:cs typeface="+mn-lt"/>
              </a:rPr>
              <a:t>   Incorporate factors like reviewer demographics and review length to improve accuracy.</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8D7B7-346B-5572-0323-EB69890DF41E}"/>
              </a:ext>
            </a:extLst>
          </p:cNvPr>
          <p:cNvSpPr>
            <a:spLocks noGrp="1"/>
          </p:cNvSpPr>
          <p:nvPr>
            <p:ph idx="1"/>
          </p:nvPr>
        </p:nvSpPr>
        <p:spPr>
          <a:xfrm>
            <a:off x="581192" y="574158"/>
            <a:ext cx="11029615" cy="5975498"/>
          </a:xfrm>
        </p:spPr>
        <p:txBody>
          <a:bodyPr>
            <a:noAutofit/>
          </a:bodyPr>
          <a:lstStyle/>
          <a:p>
            <a:pPr marL="0" indent="0">
              <a:buNone/>
            </a:pPr>
            <a:r>
              <a:rPr lang="en-US" sz="2000" b="1" dirty="0"/>
              <a:t>4. Visualization and Reporting :</a:t>
            </a:r>
          </a:p>
          <a:p>
            <a:pPr lvl="2">
              <a:buClr>
                <a:srgbClr val="002060"/>
              </a:buClr>
              <a:buFont typeface="Arial" panose="020B0604020202020204" pitchFamily="34" charset="0"/>
              <a:buChar char="•"/>
            </a:pPr>
            <a:r>
              <a:rPr lang="en-US" sz="1700" b="1" dirty="0"/>
              <a:t>   Develop a user-friendly dashboard to visualize sentiment trends, common themes, and key insights.</a:t>
            </a:r>
          </a:p>
          <a:p>
            <a:pPr lvl="2">
              <a:buClr>
                <a:srgbClr val="002060"/>
              </a:buClr>
              <a:buFont typeface="Arial" panose="020B0604020202020204" pitchFamily="34" charset="0"/>
              <a:buChar char="•"/>
            </a:pPr>
            <a:r>
              <a:rPr lang="en-US" sz="1700" b="1" dirty="0"/>
              <a:t>   Generate visual reports such as sentiment distribution charts and word clouds.</a:t>
            </a:r>
          </a:p>
          <a:p>
            <a:pPr marL="630000" lvl="2" indent="0">
              <a:buClr>
                <a:srgbClr val="002060"/>
              </a:buClr>
              <a:buNone/>
            </a:pPr>
            <a:endParaRPr lang="en-US" sz="1700" b="1" dirty="0"/>
          </a:p>
          <a:p>
            <a:pPr marL="0" indent="0">
              <a:buNone/>
            </a:pPr>
            <a:r>
              <a:rPr lang="en-US" sz="2000" b="1" dirty="0"/>
              <a:t>5. Deployment :</a:t>
            </a:r>
          </a:p>
          <a:p>
            <a:pPr lvl="2">
              <a:buClr>
                <a:srgbClr val="002060"/>
              </a:buClr>
              <a:buFont typeface="Arial" panose="020B0604020202020204" pitchFamily="34" charset="0"/>
              <a:buChar char="•"/>
            </a:pPr>
            <a:r>
              <a:rPr lang="en-US" sz="1700" b="1" dirty="0"/>
              <a:t>    Deploy the solution on a scalable platform ensuring efficient server infrastructure and user accessibility.</a:t>
            </a:r>
          </a:p>
          <a:p>
            <a:pPr lvl="2">
              <a:buClr>
                <a:srgbClr val="002060"/>
              </a:buClr>
              <a:buFont typeface="Arial" panose="020B0604020202020204" pitchFamily="34" charset="0"/>
              <a:buChar char="•"/>
            </a:pPr>
            <a:r>
              <a:rPr lang="en-US" sz="1700" b="1" dirty="0"/>
              <a:t>    Implement real-time monitoring for timely insights and alerts.</a:t>
            </a:r>
          </a:p>
          <a:p>
            <a:endParaRPr lang="en-US" sz="1800" dirty="0"/>
          </a:p>
          <a:p>
            <a:pPr marL="0" indent="0">
              <a:buNone/>
            </a:pPr>
            <a:r>
              <a:rPr lang="en-US" sz="2000" b="1" dirty="0"/>
              <a:t>6. Evaluation :</a:t>
            </a:r>
          </a:p>
          <a:p>
            <a:pPr lvl="2">
              <a:buClr>
                <a:srgbClr val="002060"/>
              </a:buClr>
              <a:buFont typeface="Arial" panose="020B0604020202020204" pitchFamily="34" charset="0"/>
              <a:buChar char="•"/>
            </a:pPr>
            <a:r>
              <a:rPr lang="en-US" sz="1700" b="1" dirty="0"/>
              <a:t>   Assess performance using metrics like accuracy, precision, recall, and F1-score.</a:t>
            </a:r>
          </a:p>
          <a:p>
            <a:pPr lvl="2">
              <a:buClr>
                <a:srgbClr val="002060"/>
              </a:buClr>
              <a:buFont typeface="Arial" panose="020B0604020202020204" pitchFamily="34" charset="0"/>
              <a:buChar char="•"/>
            </a:pPr>
            <a:r>
              <a:rPr lang="en-US" sz="1700" b="1" dirty="0"/>
              <a:t>   Fine-tune the model based on continuous feedback and monitoring.</a:t>
            </a:r>
          </a:p>
          <a:p>
            <a:pPr marL="0" indent="0">
              <a:buNone/>
            </a:pPr>
            <a:r>
              <a:rPr lang="en-US" sz="2000" b="1" dirty="0"/>
              <a:t>Result :</a:t>
            </a:r>
          </a:p>
          <a:p>
            <a:pPr marL="0" indent="0">
              <a:buNone/>
            </a:pPr>
            <a:r>
              <a:rPr lang="en-US" sz="1800" b="1" dirty="0"/>
              <a:t>    </a:t>
            </a:r>
            <a:r>
              <a:rPr lang="en-US" b="1" dirty="0"/>
              <a:t>The automated sentiment analysis system will help restaurants transform customer reviews into actionable insights, improving service quality and customer satisfaction.</a:t>
            </a:r>
            <a:endParaRPr lang="en-IN" b="1" dirty="0"/>
          </a:p>
        </p:txBody>
      </p:sp>
    </p:spTree>
    <p:extLst>
      <p:ext uri="{BB962C8B-B14F-4D97-AF65-F5344CB8AC3E}">
        <p14:creationId xmlns:p14="http://schemas.microsoft.com/office/powerpoint/2010/main" val="387467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14424"/>
            <a:ext cx="11029615" cy="4860925"/>
          </a:xfrm>
        </p:spPr>
        <p:txBody>
          <a:bodyPr>
            <a:normAutofit/>
          </a:bodyPr>
          <a:lstStyle/>
          <a:p>
            <a:pPr marL="0" indent="0">
              <a:lnSpc>
                <a:spcPct val="100000"/>
              </a:lnSpc>
              <a:buClrTx/>
              <a:buNone/>
            </a:pPr>
            <a:r>
              <a:rPr lang="en-US" sz="3200" b="1" u="sng" dirty="0">
                <a:solidFill>
                  <a:srgbClr val="0F0F0F"/>
                </a:solidFill>
              </a:rPr>
              <a:t>System Requirement :</a:t>
            </a:r>
          </a:p>
          <a:p>
            <a:pPr>
              <a:lnSpc>
                <a:spcPct val="100000"/>
              </a:lnSpc>
              <a:buClrTx/>
              <a:buFont typeface="Wingdings" panose="05000000000000000000" pitchFamily="2" charset="2"/>
              <a:buChar char="Ø"/>
            </a:pPr>
            <a:r>
              <a:rPr lang="en-US" sz="1800" b="1" dirty="0">
                <a:solidFill>
                  <a:srgbClr val="0F0F0F"/>
                </a:solidFill>
              </a:rPr>
              <a:t>Hardware Requirements :</a:t>
            </a:r>
          </a:p>
          <a:p>
            <a:pPr lvl="1">
              <a:buClrTx/>
              <a:buFont typeface="Wingdings" panose="05000000000000000000" pitchFamily="2" charset="2"/>
              <a:buChar char="Ø"/>
            </a:pPr>
            <a:r>
              <a:rPr lang="en-US" sz="1600" b="1" dirty="0">
                <a:solidFill>
                  <a:srgbClr val="0F0F0F"/>
                </a:solidFill>
              </a:rPr>
              <a:t>   Adequate processing power and memory capacity for handling large datasets and running machine learning models.</a:t>
            </a:r>
          </a:p>
          <a:p>
            <a:pPr lvl="1">
              <a:buClrTx/>
              <a:buFont typeface="Wingdings" panose="05000000000000000000" pitchFamily="2" charset="2"/>
              <a:buChar char="Ø"/>
            </a:pPr>
            <a:r>
              <a:rPr lang="en-US" sz="1600" b="1" dirty="0">
                <a:solidFill>
                  <a:srgbClr val="0F0F0F"/>
                </a:solidFill>
              </a:rPr>
              <a:t>   Reliable storage solutions for storing historical review data and model outputs.</a:t>
            </a:r>
          </a:p>
          <a:p>
            <a:pPr marL="324000" lvl="1" indent="0">
              <a:buNone/>
            </a:pPr>
            <a:endParaRPr lang="en-US" sz="1500" b="1" dirty="0">
              <a:solidFill>
                <a:srgbClr val="0F0F0F"/>
              </a:solidFill>
            </a:endParaRPr>
          </a:p>
          <a:p>
            <a:pPr>
              <a:buClr>
                <a:schemeClr val="tx1"/>
              </a:buClr>
              <a:buFont typeface="Wingdings" panose="05000000000000000000" pitchFamily="2" charset="2"/>
              <a:buChar char="Ø"/>
            </a:pPr>
            <a:r>
              <a:rPr lang="en-US" sz="1800" b="1" dirty="0">
                <a:solidFill>
                  <a:srgbClr val="0F0F0F"/>
                </a:solidFill>
              </a:rPr>
              <a:t>Software Requirements :</a:t>
            </a:r>
          </a:p>
          <a:p>
            <a:pPr lvl="1">
              <a:buClrTx/>
              <a:buFont typeface="Wingdings" panose="05000000000000000000" pitchFamily="2" charset="2"/>
              <a:buChar char="Ø"/>
            </a:pPr>
            <a:r>
              <a:rPr lang="en-US" sz="1600" b="1" dirty="0">
                <a:solidFill>
                  <a:srgbClr val="0F0F0F"/>
                </a:solidFill>
              </a:rPr>
              <a:t>    Compatible operating system (e.g., Windows, macOS, Linux).</a:t>
            </a:r>
          </a:p>
          <a:p>
            <a:pPr lvl="1">
              <a:buClrTx/>
              <a:buFont typeface="Wingdings" panose="05000000000000000000" pitchFamily="2" charset="2"/>
              <a:buChar char="Ø"/>
            </a:pPr>
            <a:r>
              <a:rPr lang="en-US" sz="1600" b="1" dirty="0">
                <a:solidFill>
                  <a:srgbClr val="0F0F0F"/>
                </a:solidFill>
              </a:rPr>
              <a:t>    Integrated development environment (IDE) like </a:t>
            </a:r>
            <a:r>
              <a:rPr lang="en-US" sz="1600" b="1" dirty="0" err="1">
                <a:solidFill>
                  <a:srgbClr val="0F0F0F"/>
                </a:solidFill>
              </a:rPr>
              <a:t>Jupyter</a:t>
            </a:r>
            <a:r>
              <a:rPr lang="en-US" sz="1600" b="1" dirty="0">
                <a:solidFill>
                  <a:srgbClr val="0F0F0F"/>
                </a:solidFill>
              </a:rPr>
              <a:t> Notebook, PyCharm, or Visual Studio Code.</a:t>
            </a:r>
          </a:p>
          <a:p>
            <a:pPr lvl="1">
              <a:buClrTx/>
              <a:buFont typeface="Wingdings" panose="05000000000000000000" pitchFamily="2" charset="2"/>
              <a:buChar char="Ø"/>
            </a:pPr>
            <a:r>
              <a:rPr lang="en-US" sz="1600" b="1" dirty="0">
                <a:solidFill>
                  <a:srgbClr val="0F0F0F"/>
                </a:solidFill>
              </a:rPr>
              <a:t>    Database management system (SQL or NoSQL) for storing and managing collected data.</a:t>
            </a:r>
          </a:p>
          <a:p>
            <a:pPr marL="324000" lvl="1" indent="0">
              <a:buClrTx/>
              <a:buNone/>
            </a:pPr>
            <a:endParaRPr lang="en-US" sz="1600" b="1" dirty="0">
              <a:solidFill>
                <a:srgbClr val="0F0F0F"/>
              </a:solidFill>
            </a:endParaRPr>
          </a:p>
          <a:p>
            <a:pPr marL="324000" lvl="1" indent="0">
              <a:buClrTx/>
              <a:buNone/>
            </a:pPr>
            <a:endParaRPr lang="en-US" sz="1600" b="1" dirty="0">
              <a:solidFill>
                <a:srgbClr val="0F0F0F"/>
              </a:solidFill>
            </a:endParaRPr>
          </a:p>
          <a:p>
            <a:pPr marL="324000" lvl="1" indent="0">
              <a:buClrTx/>
              <a:buNone/>
            </a:pPr>
            <a:endParaRPr lang="en-US"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4FEE7-B928-7441-BDB4-2E8F6916E6DD}"/>
              </a:ext>
            </a:extLst>
          </p:cNvPr>
          <p:cNvSpPr>
            <a:spLocks noGrp="1"/>
          </p:cNvSpPr>
          <p:nvPr>
            <p:ph idx="1"/>
          </p:nvPr>
        </p:nvSpPr>
        <p:spPr>
          <a:xfrm>
            <a:off x="581192" y="730525"/>
            <a:ext cx="11029615" cy="6022699"/>
          </a:xfrm>
        </p:spPr>
        <p:txBody>
          <a:bodyPr>
            <a:normAutofit lnSpcReduction="10000"/>
          </a:bodyPr>
          <a:lstStyle/>
          <a:p>
            <a:pPr marL="0" indent="0">
              <a:buNone/>
            </a:pPr>
            <a:r>
              <a:rPr lang="en-IN" sz="3600" b="1" u="sng" dirty="0"/>
              <a:t>Libraries Required to Build the Model</a:t>
            </a:r>
          </a:p>
          <a:p>
            <a:pPr marL="342900" indent="-342900">
              <a:buClr>
                <a:schemeClr val="tx1"/>
              </a:buClr>
              <a:buFont typeface="+mj-lt"/>
              <a:buAutoNum type="arabicPeriod"/>
            </a:pPr>
            <a:r>
              <a:rPr lang="en-IN" b="1" dirty="0"/>
              <a:t>Data Collection and Preprocessing:</a:t>
            </a:r>
            <a:endParaRPr lang="en-IN" dirty="0"/>
          </a:p>
          <a:p>
            <a:pPr marL="742950" lvl="1" indent="-285750">
              <a:buClr>
                <a:schemeClr val="tx1"/>
              </a:buClr>
              <a:buFont typeface="Wingdings" panose="05000000000000000000" pitchFamily="2" charset="2"/>
              <a:buChar char="Ø"/>
            </a:pPr>
            <a:r>
              <a:rPr lang="en-IN" b="1" dirty="0"/>
              <a:t>Pandas </a:t>
            </a:r>
            <a:r>
              <a:rPr lang="en-IN" b="1" dirty="0">
                <a:latin typeface="Bahnschrift" panose="020B0502040204020203" pitchFamily="34" charset="0"/>
              </a:rPr>
              <a:t>:</a:t>
            </a:r>
            <a:r>
              <a:rPr lang="en-IN" dirty="0">
                <a:latin typeface="Bahnschrift" panose="020B0502040204020203" pitchFamily="34" charset="0"/>
              </a:rPr>
              <a:t> For data manipulation and analysis</a:t>
            </a:r>
            <a:r>
              <a:rPr lang="en-IN" dirty="0"/>
              <a:t>.</a:t>
            </a:r>
          </a:p>
          <a:p>
            <a:pPr marL="742950" lvl="1" indent="-285750">
              <a:buClr>
                <a:schemeClr val="tx1"/>
              </a:buClr>
              <a:buFont typeface="Wingdings" panose="05000000000000000000" pitchFamily="2" charset="2"/>
              <a:buChar char="Ø"/>
            </a:pPr>
            <a:r>
              <a:rPr lang="en-IN" b="1" dirty="0"/>
              <a:t>NumPy </a:t>
            </a:r>
            <a:r>
              <a:rPr lang="en-IN" b="1" dirty="0">
                <a:latin typeface="Bahnschrift" panose="020B0502040204020203" pitchFamily="34" charset="0"/>
              </a:rPr>
              <a:t>:</a:t>
            </a:r>
            <a:r>
              <a:rPr lang="en-IN" dirty="0">
                <a:latin typeface="Bahnschrift" panose="020B0502040204020203" pitchFamily="34" charset="0"/>
              </a:rPr>
              <a:t> For numerical computations and handling arrays</a:t>
            </a:r>
            <a:r>
              <a:rPr lang="en-IN" dirty="0"/>
              <a:t>.</a:t>
            </a:r>
          </a:p>
          <a:p>
            <a:pPr marL="742950" lvl="1" indent="-285750">
              <a:buClr>
                <a:schemeClr val="tx1"/>
              </a:buClr>
              <a:buFont typeface="Wingdings" panose="05000000000000000000" pitchFamily="2" charset="2"/>
              <a:buChar char="Ø"/>
            </a:pPr>
            <a:r>
              <a:rPr lang="en-IN" b="1" dirty="0" err="1"/>
              <a:t>BeautifulSoup</a:t>
            </a:r>
            <a:r>
              <a:rPr lang="en-IN" b="1" dirty="0"/>
              <a:t> / Scrapy :</a:t>
            </a:r>
            <a:r>
              <a:rPr lang="en-IN" dirty="0"/>
              <a:t> </a:t>
            </a:r>
            <a:r>
              <a:rPr lang="en-IN" dirty="0">
                <a:latin typeface="Bahnschrift" panose="020B0502040204020203" pitchFamily="34" charset="0"/>
              </a:rPr>
              <a:t>For web scraping and collecting review data.</a:t>
            </a:r>
          </a:p>
          <a:p>
            <a:pPr marL="742950" lvl="1" indent="-285750">
              <a:buClr>
                <a:schemeClr val="tx1"/>
              </a:buClr>
              <a:buFont typeface="Wingdings" panose="05000000000000000000" pitchFamily="2" charset="2"/>
              <a:buChar char="Ø"/>
            </a:pPr>
            <a:r>
              <a:rPr lang="en-IN" b="1" dirty="0"/>
              <a:t>Regular Expressions (re) </a:t>
            </a:r>
            <a:r>
              <a:rPr lang="en-IN" b="1" dirty="0">
                <a:latin typeface="Bahnschrift" panose="020B0502040204020203" pitchFamily="34" charset="0"/>
              </a:rPr>
              <a:t>:</a:t>
            </a:r>
            <a:r>
              <a:rPr lang="en-IN" dirty="0">
                <a:latin typeface="Bahnschrift" panose="020B0502040204020203" pitchFamily="34" charset="0"/>
              </a:rPr>
              <a:t> For text cleaning and preprocessing tasks.</a:t>
            </a:r>
          </a:p>
          <a:p>
            <a:pPr>
              <a:buClr>
                <a:schemeClr val="tx1"/>
              </a:buClr>
              <a:buFont typeface="+mj-lt"/>
              <a:buAutoNum type="arabicPeriod"/>
            </a:pPr>
            <a:r>
              <a:rPr lang="en-IN" b="1" dirty="0"/>
              <a:t>Natural Language Processing (NLP):</a:t>
            </a:r>
            <a:endParaRPr lang="en-IN" dirty="0"/>
          </a:p>
          <a:p>
            <a:pPr marL="742950" lvl="1" indent="-285750">
              <a:buClr>
                <a:schemeClr val="tx1"/>
              </a:buClr>
              <a:buFont typeface="Wingdings" panose="05000000000000000000" pitchFamily="2" charset="2"/>
              <a:buChar char="Ø"/>
            </a:pPr>
            <a:r>
              <a:rPr lang="en-IN" b="1" dirty="0"/>
              <a:t>NLTK (Natural Language Toolkit) :</a:t>
            </a:r>
            <a:r>
              <a:rPr lang="en-IN" dirty="0"/>
              <a:t> </a:t>
            </a:r>
            <a:r>
              <a:rPr lang="en-IN" dirty="0">
                <a:latin typeface="Bahnschrift" panose="020B0502040204020203" pitchFamily="34" charset="0"/>
              </a:rPr>
              <a:t>For tokenization, lemmatization, and stop words removal</a:t>
            </a:r>
            <a:r>
              <a:rPr lang="en-IN" dirty="0"/>
              <a:t>.</a:t>
            </a:r>
          </a:p>
          <a:p>
            <a:pPr marL="742950" lvl="1" indent="-285750">
              <a:buClr>
                <a:schemeClr val="tx1"/>
              </a:buClr>
              <a:buFont typeface="Wingdings" panose="05000000000000000000" pitchFamily="2" charset="2"/>
              <a:buChar char="Ø"/>
            </a:pPr>
            <a:r>
              <a:rPr lang="en-IN" b="1" dirty="0" err="1"/>
              <a:t>SpaCy</a:t>
            </a:r>
            <a:r>
              <a:rPr lang="en-IN" b="1" dirty="0"/>
              <a:t> </a:t>
            </a:r>
            <a:r>
              <a:rPr lang="en-IN" b="1" dirty="0">
                <a:latin typeface="Bahnschrift" panose="020B0502040204020203" pitchFamily="34" charset="0"/>
              </a:rPr>
              <a:t>:</a:t>
            </a:r>
            <a:r>
              <a:rPr lang="en-IN" dirty="0">
                <a:latin typeface="Bahnschrift" panose="020B0502040204020203" pitchFamily="34" charset="0"/>
              </a:rPr>
              <a:t> For advanced NLP tasks like named entity recognition and dependency parsing</a:t>
            </a:r>
            <a:r>
              <a:rPr lang="en-IN" dirty="0"/>
              <a:t>.</a:t>
            </a:r>
          </a:p>
          <a:p>
            <a:pPr marL="742950" lvl="1" indent="-285750">
              <a:buClr>
                <a:schemeClr val="tx1"/>
              </a:buClr>
              <a:buFont typeface="Wingdings" panose="05000000000000000000" pitchFamily="2" charset="2"/>
              <a:buChar char="Ø"/>
            </a:pPr>
            <a:r>
              <a:rPr lang="en-IN" b="1" dirty="0" err="1"/>
              <a:t>TextBlob</a:t>
            </a:r>
            <a:r>
              <a:rPr lang="en-IN" b="1" dirty="0"/>
              <a:t> </a:t>
            </a:r>
            <a:r>
              <a:rPr lang="en-IN" b="1" dirty="0">
                <a:latin typeface="Bahnschrift" panose="020B0502040204020203" pitchFamily="34" charset="0"/>
              </a:rPr>
              <a:t>:</a:t>
            </a:r>
            <a:r>
              <a:rPr lang="en-IN" dirty="0">
                <a:latin typeface="Bahnschrift" panose="020B0502040204020203" pitchFamily="34" charset="0"/>
              </a:rPr>
              <a:t> For basic text processing and sentiment analysis</a:t>
            </a:r>
            <a:r>
              <a:rPr lang="en-IN" dirty="0"/>
              <a:t>.</a:t>
            </a:r>
          </a:p>
          <a:p>
            <a:pPr>
              <a:buClr>
                <a:srgbClr val="002060"/>
              </a:buClr>
              <a:buFont typeface="+mj-lt"/>
              <a:buAutoNum type="arabicPeriod"/>
            </a:pPr>
            <a:r>
              <a:rPr lang="en-IN" b="1" dirty="0"/>
              <a:t>Machine Learning :</a:t>
            </a:r>
            <a:endParaRPr lang="en-IN" dirty="0"/>
          </a:p>
          <a:p>
            <a:pPr marL="742950" lvl="1" indent="-285750">
              <a:buClr>
                <a:srgbClr val="002060"/>
              </a:buClr>
              <a:buFont typeface="Wingdings" panose="05000000000000000000" pitchFamily="2" charset="2"/>
              <a:buChar char="Ø"/>
            </a:pPr>
            <a:r>
              <a:rPr lang="en-IN" b="1" dirty="0"/>
              <a:t>Scikit-learn:</a:t>
            </a:r>
            <a:r>
              <a:rPr lang="en-IN" dirty="0"/>
              <a:t> </a:t>
            </a:r>
            <a:r>
              <a:rPr lang="en-IN" dirty="0">
                <a:latin typeface="Bahnschrift" panose="020B0502040204020203" pitchFamily="34" charset="0"/>
              </a:rPr>
              <a:t>For implementing machine learning models such as SVM, Naive Bayes, and logistic regression</a:t>
            </a:r>
            <a:r>
              <a:rPr lang="en-IN" dirty="0"/>
              <a:t>.</a:t>
            </a:r>
          </a:p>
          <a:p>
            <a:pPr marL="742950" lvl="1" indent="-285750">
              <a:buClr>
                <a:srgbClr val="002060"/>
              </a:buClr>
              <a:buFont typeface="Wingdings" panose="05000000000000000000" pitchFamily="2" charset="2"/>
              <a:buChar char="Ø"/>
            </a:pPr>
            <a:r>
              <a:rPr lang="en-IN" b="1" dirty="0"/>
              <a:t>TensorFlow / </a:t>
            </a:r>
            <a:r>
              <a:rPr lang="en-IN" b="1" dirty="0" err="1"/>
              <a:t>Keras</a:t>
            </a:r>
            <a:r>
              <a:rPr lang="en-IN" b="1" dirty="0"/>
              <a:t> :</a:t>
            </a:r>
            <a:r>
              <a:rPr lang="en-IN" dirty="0"/>
              <a:t> </a:t>
            </a:r>
            <a:r>
              <a:rPr lang="en-IN" dirty="0">
                <a:latin typeface="Bahnschrift" panose="020B0502040204020203" pitchFamily="34" charset="0"/>
              </a:rPr>
              <a:t>For building and training deep learning models like RNN, LSTM, and transformers.</a:t>
            </a:r>
          </a:p>
          <a:p>
            <a:pPr>
              <a:buClr>
                <a:schemeClr val="tx1">
                  <a:lumMod val="75000"/>
                  <a:lumOff val="25000"/>
                </a:schemeClr>
              </a:buClr>
              <a:buFont typeface="+mj-lt"/>
              <a:buAutoNum type="arabicPeriod"/>
            </a:pPr>
            <a:r>
              <a:rPr lang="en-IN" b="1" dirty="0"/>
              <a:t>Data Visualization:</a:t>
            </a:r>
            <a:endParaRPr lang="en-IN" dirty="0"/>
          </a:p>
          <a:p>
            <a:pPr marL="742950" lvl="1" indent="-285750">
              <a:buClr>
                <a:srgbClr val="002060"/>
              </a:buClr>
              <a:buFont typeface="Wingdings" panose="05000000000000000000" pitchFamily="2" charset="2"/>
              <a:buChar char="Ø"/>
            </a:pPr>
            <a:r>
              <a:rPr lang="en-IN" b="1" dirty="0"/>
              <a:t>Matplotlib </a:t>
            </a:r>
            <a:r>
              <a:rPr lang="en-IN" b="1" dirty="0">
                <a:latin typeface="Bahnschrift" panose="020B0502040204020203" pitchFamily="34" charset="0"/>
              </a:rPr>
              <a:t>:</a:t>
            </a:r>
            <a:r>
              <a:rPr lang="en-IN" dirty="0">
                <a:latin typeface="Bahnschrift" panose="020B0502040204020203" pitchFamily="34" charset="0"/>
              </a:rPr>
              <a:t> For creating static, animated, and interactive visualizations.</a:t>
            </a:r>
          </a:p>
          <a:p>
            <a:pPr marL="742950" lvl="1" indent="-285750">
              <a:buClr>
                <a:srgbClr val="002060"/>
              </a:buClr>
              <a:buFont typeface="Wingdings" panose="05000000000000000000" pitchFamily="2" charset="2"/>
              <a:buChar char="Ø"/>
            </a:pPr>
            <a:r>
              <a:rPr lang="en-IN" b="1" dirty="0"/>
              <a:t>Seaborn </a:t>
            </a:r>
            <a:r>
              <a:rPr lang="en-IN" b="1" dirty="0">
                <a:latin typeface="Bahnschrift" panose="020B0502040204020203" pitchFamily="34" charset="0"/>
              </a:rPr>
              <a:t>:</a:t>
            </a:r>
            <a:r>
              <a:rPr lang="en-IN" dirty="0">
                <a:latin typeface="Bahnschrift" panose="020B0502040204020203" pitchFamily="34" charset="0"/>
              </a:rPr>
              <a:t> For statistical data visualization</a:t>
            </a:r>
            <a:r>
              <a:rPr lang="en-IN" dirty="0"/>
              <a:t>.</a:t>
            </a:r>
          </a:p>
          <a:p>
            <a:pPr marL="742950" lvl="1" indent="-285750">
              <a:buClr>
                <a:srgbClr val="002060"/>
              </a:buClr>
              <a:buFont typeface="Wingdings" panose="05000000000000000000" pitchFamily="2" charset="2"/>
              <a:buChar char="Ø"/>
            </a:pPr>
            <a:r>
              <a:rPr lang="en-IN" b="1" dirty="0" err="1"/>
              <a:t>Plotly</a:t>
            </a:r>
            <a:r>
              <a:rPr lang="en-IN" b="1" dirty="0"/>
              <a:t> </a:t>
            </a:r>
            <a:r>
              <a:rPr lang="en-IN" b="1" dirty="0">
                <a:latin typeface="Bahnschrift" panose="020B0502040204020203" pitchFamily="34" charset="0"/>
              </a:rPr>
              <a:t>:</a:t>
            </a:r>
            <a:r>
              <a:rPr lang="en-IN" dirty="0">
                <a:latin typeface="Bahnschrift" panose="020B0502040204020203" pitchFamily="34" charset="0"/>
              </a:rPr>
              <a:t> For generating interactive plots and dashboards.</a:t>
            </a:r>
          </a:p>
        </p:txBody>
      </p:sp>
    </p:spTree>
    <p:extLst>
      <p:ext uri="{BB962C8B-B14F-4D97-AF65-F5344CB8AC3E}">
        <p14:creationId xmlns:p14="http://schemas.microsoft.com/office/powerpoint/2010/main" val="156507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73094"/>
          </a:xfrm>
        </p:spPr>
        <p:txBody>
          <a:bodyPr/>
          <a:lstStyle/>
          <a:p>
            <a:pPr marL="0" indent="0">
              <a:buNone/>
            </a:pPr>
            <a:r>
              <a:rPr lang="en-US" sz="3600" b="1" u="sng" dirty="0"/>
              <a:t>Algorithm Selection :</a:t>
            </a:r>
          </a:p>
          <a:p>
            <a:pPr>
              <a:buClr>
                <a:srgbClr val="002060"/>
              </a:buClr>
              <a:buFont typeface="Wingdings" panose="05000000000000000000" pitchFamily="2" charset="2"/>
              <a:buChar char="q"/>
            </a:pPr>
            <a:r>
              <a:rPr lang="en-US" sz="1800" dirty="0">
                <a:latin typeface="Bahnschrift" panose="020B0502040204020203" pitchFamily="34" charset="0"/>
              </a:rPr>
              <a:t>For sentiment analysis of restaurant reviews, the chosen algorithm is a Support Vector Machine (SVM) combined with Natural Language Processing (NLP) techniques. SVM is selected due to its effectiveness in binary classification tasks like sentiment analysis, capable of handling high-dimensional data such as text.</a:t>
            </a:r>
          </a:p>
          <a:p>
            <a:pPr lvl="1">
              <a:buClr>
                <a:srgbClr val="002060"/>
              </a:buClr>
              <a:buFont typeface="Wingdings" panose="05000000000000000000" pitchFamily="2" charset="2"/>
              <a:buChar char="§"/>
            </a:pPr>
            <a:r>
              <a:rPr lang="en-US" sz="1800" b="1" dirty="0">
                <a:latin typeface="Arial" panose="020B0604020202020204" pitchFamily="34" charset="0"/>
                <a:cs typeface="Arial" panose="020B0604020202020204" pitchFamily="34" charset="0"/>
              </a:rPr>
              <a:t>Justification </a:t>
            </a:r>
            <a:r>
              <a:rPr lang="en-US" sz="1800" b="1" dirty="0">
                <a:latin typeface="Bahnschrift" panose="020B0502040204020203" pitchFamily="34" charset="0"/>
              </a:rPr>
              <a:t>:</a:t>
            </a:r>
            <a:r>
              <a:rPr lang="en-US" sz="1800" dirty="0">
                <a:latin typeface="Bahnschrift" panose="020B0502040204020203" pitchFamily="34" charset="0"/>
              </a:rPr>
              <a:t> SVMs excel in separating data points into classes based on input features, making them suitable for capturing nuanced sentiment in textual data, as found in restaurant reviews.</a:t>
            </a:r>
          </a:p>
          <a:p>
            <a:pPr>
              <a:buClr>
                <a:srgbClr val="002060"/>
              </a:buClr>
              <a:buFont typeface="Wingdings" panose="05000000000000000000" pitchFamily="2" charset="2"/>
              <a:buChar char="q"/>
            </a:pPr>
            <a:r>
              <a:rPr lang="en-US" sz="2000" b="1" u="sng" dirty="0"/>
              <a:t>Data Input :</a:t>
            </a:r>
          </a:p>
          <a:p>
            <a:pPr lvl="1">
              <a:buClr>
                <a:srgbClr val="002060"/>
              </a:buClr>
              <a:buFont typeface="Wingdings" panose="05000000000000000000" pitchFamily="2" charset="2"/>
              <a:buChar char="§"/>
            </a:pPr>
            <a:r>
              <a:rPr lang="en-US" sz="1800" b="1" dirty="0"/>
              <a:t>Review Text :</a:t>
            </a:r>
            <a:r>
              <a:rPr lang="en-US" sz="1800" dirty="0"/>
              <a:t> </a:t>
            </a:r>
            <a:r>
              <a:rPr lang="en-US" sz="1800" dirty="0">
                <a:latin typeface="Bahnschrift" panose="020B0502040204020203" pitchFamily="34" charset="0"/>
              </a:rPr>
              <a:t>Main input containing textual content of restaurant reviews.</a:t>
            </a:r>
          </a:p>
          <a:p>
            <a:pPr lvl="1">
              <a:buClr>
                <a:srgbClr val="002060"/>
              </a:buClr>
              <a:buFont typeface="Wingdings" panose="05000000000000000000" pitchFamily="2" charset="2"/>
              <a:buChar char="§"/>
            </a:pPr>
            <a:r>
              <a:rPr lang="en-US" sz="1800" b="1" dirty="0"/>
              <a:t>Additional Features </a:t>
            </a:r>
            <a:r>
              <a:rPr lang="en-US" sz="1800" b="1" dirty="0">
                <a:latin typeface="Bahnschrift" panose="020B0502040204020203" pitchFamily="34" charset="0"/>
              </a:rPr>
              <a:t>:</a:t>
            </a:r>
            <a:r>
              <a:rPr lang="en-US" sz="1800" dirty="0">
                <a:latin typeface="Bahnschrift" panose="020B0502040204020203" pitchFamily="34" charset="0"/>
              </a:rPr>
              <a:t> Contextual data such as review timestamps, reviewer demographics, review length, and sentiment lexicons or embeddings derived from the text.</a:t>
            </a:r>
          </a:p>
          <a:p>
            <a:pPr lvl="1">
              <a:buClr>
                <a:srgbClr val="002060"/>
              </a:buClr>
              <a:buFont typeface="Wingdings" panose="05000000000000000000" pitchFamily="2" charset="2"/>
              <a:buChar char="§"/>
            </a:pPr>
            <a:endParaRPr lang="en-US" dirty="0"/>
          </a:p>
          <a:p>
            <a:pPr>
              <a:buFont typeface="Arial" panose="020B0604020202020204" pitchFamily="34" charset="0"/>
              <a:buChar char="•"/>
            </a:pP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259</TotalTime>
  <Words>1464</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Bahnschrift</vt:lpstr>
      <vt:lpstr>Calibri</vt:lpstr>
      <vt:lpstr>Calibri Light</vt:lpstr>
      <vt:lpstr>Courier New</vt:lpstr>
      <vt:lpstr>Franklin Gothic Book</vt:lpstr>
      <vt:lpstr>Franklin Gothic Demi</vt:lpstr>
      <vt:lpstr>Times New Roman</vt:lpstr>
      <vt:lpstr>Wingdings</vt:lpstr>
      <vt:lpstr>Wingdings 2</vt:lpstr>
      <vt:lpstr>DividendVTI</vt:lpstr>
      <vt:lpstr>SENTIMENT ANALYSIS of RESTAURANTS REVIEWS</vt:lpstr>
      <vt:lpstr>OUTLINE</vt:lpstr>
      <vt:lpstr>Problem Statement</vt:lpstr>
      <vt:lpstr>WHAT IS SENTIMENT ANALYSIS ?</vt:lpstr>
      <vt:lpstr>Proposed Solution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gadi</cp:lastModifiedBy>
  <cp:revision>30</cp:revision>
  <dcterms:created xsi:type="dcterms:W3CDTF">2021-05-26T16:50:10Z</dcterms:created>
  <dcterms:modified xsi:type="dcterms:W3CDTF">2024-06-24T02:33:14Z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