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</p:sldMasterIdLst>
  <p:notesMasterIdLst>
    <p:notesMasterId r:id="rId10"/>
  </p:notesMasterIdLst>
  <p:sldIdLst>
    <p:sldId id="256" r:id="rId7"/>
    <p:sldId id="257" r:id="rId8"/>
    <p:sldId id="258" r:id="rId9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>
        <p:scale>
          <a:sx n="69" d="100"/>
          <a:sy n="69" d="100"/>
        </p:scale>
        <p:origin x="4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Click to move the slide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-215900"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Click to edit the notes format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&lt;header&gt;</a:t>
            </a:r>
            <a:endParaRPr lang="en-IN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BD084F62-211B-47D6-9C8C-32AE2209691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en-IN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3120" cy="27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9"/>
          </p:nvPr>
        </p:nvSpPr>
        <p:spPr>
          <a:xfrm>
            <a:off x="6905520" y="6513480"/>
            <a:ext cx="5283000" cy="344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4BDED3F-179C-41E8-AE0B-9FA4D831A854}" type="slidenum">
              <a:rPr lang="en-IN" sz="12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en-IN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343040" y="2845440"/>
            <a:ext cx="3505680" cy="69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71403CE-7C84-4E06-8036-929697617F77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343040" y="2845440"/>
            <a:ext cx="3505680" cy="69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AC8C7AC-23E3-4EBF-8A55-FE095166193F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343040" y="2845440"/>
            <a:ext cx="3505680" cy="69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9CABAF9-E9CD-4562-8ED7-0509033E5E58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43040" y="2845440"/>
            <a:ext cx="3505680" cy="69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5F9EC1A-7006-4C28-AE76-E5A7C82B1C61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343040" y="2845440"/>
            <a:ext cx="3505680" cy="69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E7691154-F486-4EF5-9A5E-7AB1C7422F40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2126160"/>
            <a:ext cx="1036296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 panose="020F0502020204030204"/>
              </a:rPr>
              <a:t>Click to edit the title text format</a:t>
            </a:r>
            <a:endParaRPr lang="en-US" sz="44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rPr>
              <a:t>&lt;date/time&gt;</a:t>
            </a:r>
            <a:endParaRPr lang="en-IN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A11975-AB82-4391-89D6-53327B7E961B}" type="slidenum"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rPr>
            </a:fld>
            <a:endParaRPr lang="en-IN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343040" y="2845440"/>
            <a:ext cx="3505680" cy="69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 panose="020F0502020204030204"/>
              </a:rPr>
              <a:t>Click to edit the title text format</a:t>
            </a:r>
            <a:endParaRPr lang="en-US" sz="44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1960" y="1445040"/>
            <a:ext cx="10534320" cy="426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Click to edit the outline text format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Second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Fifth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Sixth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Seventh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rPr>
              <a:t>&lt;date/time&gt;</a:t>
            </a:r>
            <a:endParaRPr lang="en-IN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00CBA7E-ADFD-415F-8FC7-31AFD7028FE7}" type="slidenum"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rPr>
            </a:fld>
            <a:endParaRPr lang="en-IN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343040" y="2845440"/>
            <a:ext cx="3505680" cy="69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 panose="020F0502020204030204"/>
              </a:rPr>
              <a:t>Click to edit the title text format</a:t>
            </a:r>
            <a:endParaRPr lang="en-US" sz="44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Click to edit the outline text format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Second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Fifth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Sixth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Seventh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Click to edit the outline text format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Second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Fifth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Sixth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Seventh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rPr>
              <a:t>&lt;date/time&gt;</a:t>
            </a:r>
            <a:endParaRPr lang="en-IN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" name="PlaceHolder 6"/>
          <p:cNvSpPr>
            <a:spLocks noGrp="1"/>
          </p:cNvSpPr>
          <p:nvPr>
            <p:ph type="sldNum" idx="9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D114E6-EF68-4436-BD28-25B4C360B753}" type="slidenum"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rPr>
            </a:fld>
            <a:endParaRPr lang="en-IN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343040" y="2845440"/>
            <a:ext cx="3505680" cy="69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 panose="020F0502020204030204"/>
              </a:rPr>
              <a:t>Click to edit the title text format</a:t>
            </a:r>
            <a:endParaRPr lang="en-US" sz="44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1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rPr>
              <a:t>&lt;date/time&gt;</a:t>
            </a:r>
            <a:endParaRPr lang="en-IN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12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84DD1E1-D939-4481-A48A-243528E90539}" type="slidenum"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rPr>
            </a:fld>
            <a:endParaRPr lang="en-IN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Click to edit the outline text format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Second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Fifth Outline Level</a:t>
            </a:r>
            <a:endParaRPr lang="en-US" sz="20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Sixth Outline Level</a:t>
            </a:r>
            <a:endParaRPr lang="en-US" sz="2000" b="0" strike="noStrike" spc="-1">
              <a:solidFill>
                <a:schemeClr val="dk1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 panose="020F0502020204030204"/>
              </a:rPr>
              <a:t>Seventh Outline Level</a:t>
            </a:r>
            <a:endParaRPr lang="en-US" sz="20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dt" idx="14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rPr>
              <a:t>&lt;date/time&gt;</a:t>
            </a:r>
            <a:endParaRPr lang="en-IN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15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C3EB91F-9653-4757-9D46-CE647DE8584C}" type="slidenum"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rPr>
            </a:fld>
            <a:endParaRPr lang="en-IN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23840" y="1040760"/>
            <a:ext cx="10284120" cy="1234080"/>
          </a:xfrm>
          <a:prstGeom prst="rect">
            <a:avLst/>
          </a:prstGeom>
          <a:noFill/>
          <a:ln w="0">
            <a:noFill/>
          </a:ln>
        </p:spPr>
        <p:txBody>
          <a:bodyPr lIns="0" tIns="88920" rIns="0" bIns="0" anchor="t">
            <a:noAutofit/>
          </a:bodyPr>
          <a:lstStyle/>
          <a:p>
            <a:pPr marL="12700" indent="0" algn="ctr">
              <a:lnSpc>
                <a:spcPts val="4750"/>
              </a:lnSpc>
              <a:spcBef>
                <a:spcPts val="700"/>
              </a:spcBef>
              <a:buNone/>
              <a:tabLst>
                <a:tab pos="3120390" algn="l"/>
                <a:tab pos="8249920" algn="l"/>
              </a:tabLst>
            </a:pPr>
            <a:r>
              <a:rPr lang="en-GB" sz="4400" strike="noStrike" spc="-7" dirty="0">
                <a:solidFill>
                  <a:schemeClr val="dk1"/>
                </a:solidFill>
                <a:latin typeface="Times New Roman" panose="02020603050405020304"/>
              </a:rPr>
              <a:t>HOUSE RENT APP USING</a:t>
            </a:r>
            <a:r>
              <a:rPr lang="en-GB" sz="4400" b="1" strike="noStrike" spc="-7" dirty="0">
                <a:solidFill>
                  <a:schemeClr val="dk1"/>
                </a:solidFill>
                <a:latin typeface="Times New Roman" panose="02020603050405020304"/>
              </a:rPr>
              <a:t> </a:t>
            </a:r>
            <a:r>
              <a:rPr lang="en-GB" sz="4400" strike="noStrike" spc="-7" dirty="0">
                <a:solidFill>
                  <a:schemeClr val="dk1"/>
                </a:solidFill>
                <a:latin typeface="Times New Roman" panose="02020603050405020304"/>
              </a:rPr>
              <a:t>MERN</a:t>
            </a:r>
            <a:endParaRPr lang="en-US" sz="4400" strike="noStrike" spc="-1" dirty="0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40" name="object 3"/>
          <p:cNvSpPr/>
          <p:nvPr/>
        </p:nvSpPr>
        <p:spPr>
          <a:xfrm>
            <a:off x="1974273" y="2941920"/>
            <a:ext cx="6940887" cy="249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9600" rIns="0" bIns="0" anchor="t">
            <a:spAutoFit/>
          </a:bodyPr>
          <a:lstStyle/>
          <a:p>
            <a:pPr marL="12700" algn="ctr" defTabSz="914400">
              <a:lnSpc>
                <a:spcPct val="100000"/>
              </a:lnSpc>
              <a:spcBef>
                <a:spcPts val="1020"/>
              </a:spcBef>
            </a:pPr>
            <a:r>
              <a:rPr lang="en-US" sz="2400" b="0" strike="noStrike" spc="-7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400" b="0" strike="noStrike" spc="-2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strike="noStrike" spc="-32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en-GB" sz="2400" b="0" strike="noStrike" spc="-32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GB" sz="2400" b="0" strike="noStrike" spc="-32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strike="noStrike" spc="-32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(BATCH NO:23)</a:t>
            </a:r>
            <a:endParaRPr lang="en-IN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defTabSz="914400">
              <a:lnSpc>
                <a:spcPct val="100000"/>
              </a:lnSpc>
              <a:spcBef>
                <a:spcPts val="1020"/>
              </a:spcBef>
            </a:pPr>
            <a:r>
              <a:rPr lang="en-US" sz="2400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MUHAMMED SHAMSUDEEN</a:t>
            </a:r>
            <a:r>
              <a:rPr lang="en-US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(211521205090)</a:t>
            </a:r>
            <a:endParaRPr lang="en-IN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defTabSz="914400">
              <a:lnSpc>
                <a:spcPct val="100000"/>
              </a:lnSpc>
              <a:spcBef>
                <a:spcPts val="1020"/>
              </a:spcBef>
            </a:pPr>
            <a:r>
              <a:rPr lang="en-US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SUJITH R                                               (211521205159)</a:t>
            </a:r>
            <a:endParaRPr lang="en-IN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defTabSz="914400">
              <a:lnSpc>
                <a:spcPct val="100000"/>
              </a:lnSpc>
              <a:spcBef>
                <a:spcPts val="1020"/>
              </a:spcBef>
            </a:pPr>
            <a:r>
              <a:rPr lang="en-US" sz="2400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S.SANTHA KUMAR                             (211521205136)</a:t>
            </a:r>
            <a:endParaRPr lang="en-US" sz="2400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defTabSz="914400">
              <a:lnSpc>
                <a:spcPct val="100000"/>
              </a:lnSpc>
              <a:spcBef>
                <a:spcPts val="1020"/>
              </a:spcBef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SURYA PRAKASH K                            (211521205161)</a:t>
            </a:r>
            <a:endParaRPr lang="en-IN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"/>
          <p:cNvSpPr/>
          <p:nvPr/>
        </p:nvSpPr>
        <p:spPr>
          <a:xfrm>
            <a:off x="6551280" y="3464640"/>
            <a:ext cx="5344920" cy="93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960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700" defTabSz="914400">
              <a:lnSpc>
                <a:spcPct val="100000"/>
              </a:lnSpc>
              <a:spcBef>
                <a:spcPts val="1020"/>
              </a:spcBef>
            </a:pPr>
            <a:endParaRPr lang="en-IN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160" y="3081240"/>
            <a:ext cx="3505680" cy="6955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430459" y="872067"/>
            <a:ext cx="3331080" cy="728133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700" indent="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trike="noStrike" spc="-7" dirty="0">
                <a:solidFill>
                  <a:schemeClr val="dk1"/>
                </a:solidFill>
                <a:latin typeface="Times New Roman" panose="02020603050405020304"/>
              </a:rPr>
              <a:t>A</a:t>
            </a:r>
            <a:r>
              <a:rPr lang="en-GB" strike="noStrike" spc="-7" dirty="0">
                <a:solidFill>
                  <a:schemeClr val="dk1"/>
                </a:solidFill>
                <a:latin typeface="Times New Roman" panose="02020603050405020304"/>
              </a:rPr>
              <a:t>BSTRACT</a:t>
            </a:r>
            <a:endParaRPr lang="en-US" strike="noStrike" spc="-1" dirty="0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43" name="object 3"/>
          <p:cNvSpPr/>
          <p:nvPr/>
        </p:nvSpPr>
        <p:spPr>
          <a:xfrm>
            <a:off x="741680" y="1956435"/>
            <a:ext cx="9749155" cy="38157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47160" rIns="0" bIns="0" anchor="t">
            <a:noAutofit/>
          </a:bodyPr>
          <a:lstStyle/>
          <a:p>
            <a:pPr marL="342900" indent="-342900" algn="just" defTabSz="9144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b="0" strike="noStrike" spc="-7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demand for easily accessible online platforms for renting properties is growing rapidly.</a:t>
            </a:r>
            <a:endParaRPr lang="en-GB" sz="2400" b="0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 defTabSz="91440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GB" sz="2400" b="0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abstract outlines the development of a </a:t>
            </a:r>
            <a:r>
              <a:rPr lang="en-GB" sz="2400" b="1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Rent Application</a:t>
            </a:r>
            <a:r>
              <a:rPr lang="en-GB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the MERN stack (MongoDB, Express.js, React, and Node.js). </a:t>
            </a:r>
            <a:endParaRPr lang="en-GB" sz="2400" b="0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 defTabSz="91440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GB" sz="2400" b="0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will facilitate seamless communication between landlords and tenants, allowing users to browse, list, and rent properties with an efficient and user-friendly interface.</a:t>
            </a:r>
            <a:endParaRPr lang="en-IN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00000"/>
              </a:lnSpc>
            </a:pPr>
            <a:endParaRPr lang="en-IN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57720" y="279400"/>
            <a:ext cx="4876560" cy="6858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70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trike="noStrike" spc="-1" dirty="0">
                <a:solidFill>
                  <a:schemeClr val="dk1"/>
                </a:solidFill>
                <a:latin typeface="Times New Roman" panose="02020603050405020304"/>
              </a:rPr>
              <a:t>I</a:t>
            </a:r>
            <a:r>
              <a:rPr lang="en-GB" strike="noStrike" spc="-1" dirty="0">
                <a:solidFill>
                  <a:schemeClr val="dk1"/>
                </a:solidFill>
                <a:latin typeface="Times New Roman" panose="02020603050405020304"/>
              </a:rPr>
              <a:t>NTRODUCTION</a:t>
            </a:r>
            <a:endParaRPr lang="en-US" strike="noStrike" spc="-1" dirty="0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45" name="object 3"/>
          <p:cNvSpPr/>
          <p:nvPr/>
        </p:nvSpPr>
        <p:spPr>
          <a:xfrm>
            <a:off x="678900" y="1330525"/>
            <a:ext cx="10834200" cy="52480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668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GB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house rent app using the </a:t>
            </a:r>
            <a:r>
              <a:rPr lang="en-GB" sz="2400" b="1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MERN</a:t>
            </a:r>
            <a:r>
              <a:rPr lang="en-GB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leverages the advantages of full-stack JavaScript development, making the app scalable, fast, and dynamic. </a:t>
            </a:r>
            <a:endParaRPr lang="en-IN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100000"/>
              </a:lnSpc>
            </a:pPr>
            <a:endParaRPr lang="en-IN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15900" defTabSz="9144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</a:pPr>
            <a:r>
              <a:rPr lang="en-GB" sz="2400" b="1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GB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NoSQL database used for storing property data, user profiles, bookings, and other dynamic data.</a:t>
            </a:r>
            <a:endParaRPr lang="en-IN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15900" defTabSz="9144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</a:pPr>
            <a:r>
              <a:rPr lang="en-GB" sz="2400" b="1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GB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backend framework that manages HTTP requests, user authentication, and database operations. It provides APIs for CRUD (Create, Read, Update, Delete) operations on properties, users, and payments.</a:t>
            </a:r>
            <a:endParaRPr lang="en-IN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15900" defTabSz="9144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</a:pPr>
            <a:r>
              <a:rPr lang="en-GB" sz="2400" b="1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GB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frontend JavaScript library that provides a responsive and dynamic user interface (UI). Users can browse properties, filter results, and interact with the platform seamlessly.</a:t>
            </a:r>
            <a:endParaRPr lang="en-IN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15900" defTabSz="914400">
              <a:lnSpc>
                <a:spcPct val="100000"/>
              </a:lnSpc>
              <a:buClr>
                <a:srgbClr val="000000"/>
              </a:buClr>
              <a:buFont typeface="Calibri" panose="020F0502020204030204"/>
              <a:buAutoNum type="arabicPeriod"/>
            </a:pPr>
            <a:r>
              <a:rPr lang="en-GB" sz="2400" b="1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GB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runtime environment for executing JavaScript code server-side. It handles backend logic, routes, and real-time data management.</a:t>
            </a:r>
            <a:endParaRPr lang="en-IN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100000"/>
              </a:lnSpc>
            </a:pPr>
            <a:endParaRPr lang="en-IN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286120" y="235440"/>
            <a:ext cx="5619760" cy="6854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70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trike="noStrike" spc="-7" dirty="0">
                <a:solidFill>
                  <a:schemeClr val="dk1"/>
                </a:solidFill>
                <a:latin typeface="Times New Roman" panose="02020603050405020304"/>
              </a:rPr>
              <a:t>PROPOSED SYSTEM</a:t>
            </a:r>
            <a:endParaRPr lang="en-IN" strike="noStrike" spc="-7" dirty="0">
              <a:solidFill>
                <a:schemeClr val="dk1"/>
              </a:solidFill>
              <a:latin typeface="Times New Roman" panose="02020603050405020304"/>
            </a:endParaRPr>
          </a:p>
        </p:txBody>
      </p:sp>
      <p:sp>
        <p:nvSpPr>
          <p:cNvPr id="47" name="object 3"/>
          <p:cNvSpPr/>
          <p:nvPr/>
        </p:nvSpPr>
        <p:spPr>
          <a:xfrm>
            <a:off x="685800" y="1812960"/>
            <a:ext cx="10896120" cy="35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040" rIns="0" bIns="0" anchor="t">
            <a:spAutoFit/>
          </a:bodyPr>
          <a:lstStyle/>
          <a:p>
            <a:pPr algn="just" defTabSz="914400">
              <a:lnSpc>
                <a:spcPts val="2380"/>
              </a:lnSpc>
              <a:spcBef>
                <a:spcPts val="395"/>
              </a:spcBef>
            </a:pPr>
            <a:endParaRPr lang="en-IN" sz="2200" b="0" strike="noStrike" spc="-1">
              <a:solidFill>
                <a:schemeClr val="dk1"/>
              </a:solidFill>
              <a:latin typeface="Times New Roman" panose="02020603050405020304"/>
            </a:endParaRPr>
          </a:p>
        </p:txBody>
      </p:sp>
      <p:sp>
        <p:nvSpPr>
          <p:cNvPr id="48" name="Text 0"/>
          <p:cNvSpPr/>
          <p:nvPr/>
        </p:nvSpPr>
        <p:spPr>
          <a:xfrm>
            <a:off x="1512720" y="920880"/>
            <a:ext cx="7774200" cy="66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ts val="5050"/>
              </a:lnSpc>
              <a:tabLst>
                <a:tab pos="0" algn="l"/>
              </a:tabLst>
            </a:pPr>
            <a:endParaRPr lang="en-US" sz="20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49" name="Rectangle 30"/>
          <p:cNvSpPr/>
          <p:nvPr/>
        </p:nvSpPr>
        <p:spPr>
          <a:xfrm flipV="1">
            <a:off x="8552520" y="7206840"/>
            <a:ext cx="1567440" cy="1483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 panose="020F0502020204030204"/>
            </a:endParaRPr>
          </a:p>
        </p:txBody>
      </p:sp>
      <p:sp>
        <p:nvSpPr>
          <p:cNvPr id="50" name="TextBox 34"/>
          <p:cNvSpPr/>
          <p:nvPr/>
        </p:nvSpPr>
        <p:spPr>
          <a:xfrm>
            <a:off x="426000" y="1255680"/>
            <a:ext cx="11340000" cy="52615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GB" sz="2400" b="1" strike="noStrike" spc="-1" dirty="0">
                <a:solidFill>
                  <a:schemeClr val="dk1"/>
                </a:solidFill>
                <a:latin typeface="Times New Roman" panose="02020603050405020304"/>
              </a:rPr>
              <a:t>a) User Registration and Login</a:t>
            </a:r>
            <a:endParaRPr lang="en-IN" sz="2400" b="0" strike="noStrike" spc="-1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127000" indent="-342900" defTabSz="9144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GB" sz="2400" b="0" strike="noStrike" spc="-1" dirty="0">
                <a:solidFill>
                  <a:schemeClr val="dk1"/>
                </a:solidFill>
                <a:latin typeface="Times New Roman" panose="02020603050405020304"/>
              </a:rPr>
              <a:t>New users (landlords or tenants) can register using an email/password or third-party OAuth providers (e.g., Google). Upon registration, the system assigns roles and allows access based on the user type.</a:t>
            </a:r>
            <a:endParaRPr lang="en-IN" sz="2400" spc="-1" dirty="0">
              <a:solidFill>
                <a:srgbClr val="000000"/>
              </a:solidFill>
              <a:latin typeface="Times New Roman" panose="02020603050405020304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</a:pPr>
            <a:r>
              <a:rPr lang="en-GB" sz="2400" b="1" strike="noStrike" spc="-1" dirty="0">
                <a:solidFill>
                  <a:schemeClr val="dk1"/>
                </a:solidFill>
                <a:latin typeface="Times New Roman" panose="02020603050405020304"/>
              </a:rPr>
              <a:t>b) Listing a Property (Landlord)</a:t>
            </a:r>
            <a:endParaRPr lang="en-IN" sz="2400" b="0" strike="noStrike" spc="-1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127000" indent="-342900" defTabSz="9144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GB" sz="2400" b="0" strike="noStrike" spc="-1" dirty="0">
                <a:solidFill>
                  <a:schemeClr val="dk1"/>
                </a:solidFill>
                <a:latin typeface="Times New Roman" panose="02020603050405020304"/>
              </a:rPr>
              <a:t>A landlord logs in, navigates to the “List a Property” page, fills out details and submits the listing for approval. The admin verifies the listing and makes it publicly available.</a:t>
            </a:r>
            <a:endParaRPr lang="en-IN" sz="2400" b="0" strike="noStrike" spc="-1" dirty="0">
              <a:solidFill>
                <a:srgbClr val="000000"/>
              </a:solidFill>
              <a:latin typeface="Times New Roman" panose="02020603050405020304"/>
            </a:endParaRPr>
          </a:p>
          <a:p>
            <a:pPr defTabSz="914400">
              <a:lnSpc>
                <a:spcPct val="100000"/>
              </a:lnSpc>
            </a:pPr>
            <a:r>
              <a:rPr lang="en-GB" sz="2400" b="1" strike="noStrike" spc="-1" dirty="0">
                <a:solidFill>
                  <a:schemeClr val="dk1"/>
                </a:solidFill>
                <a:latin typeface="Times New Roman" panose="02020603050405020304"/>
              </a:rPr>
              <a:t>c) Searching and Renting (Tenant)</a:t>
            </a:r>
            <a:endParaRPr lang="en-IN" sz="2400" b="0" strike="noStrike" spc="-1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127000" indent="-342900" defTabSz="9144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GB" sz="2400" b="0" strike="noStrike" spc="-1" dirty="0">
                <a:solidFill>
                  <a:schemeClr val="dk1"/>
                </a:solidFill>
                <a:latin typeface="Times New Roman" panose="02020603050405020304"/>
              </a:rPr>
              <a:t>Tenants browse or search for available properties using filters. Upon finding a property, the tenant can contact the landlord and proceed to book the property, including making a payment via the integrated payment system.</a:t>
            </a:r>
            <a:endParaRPr lang="en-IN" sz="2400" b="0" strike="noStrike" spc="-1" dirty="0">
              <a:solidFill>
                <a:srgbClr val="000000"/>
              </a:solidFill>
              <a:latin typeface="Times New Roman" panose="02020603050405020304"/>
            </a:endParaRPr>
          </a:p>
          <a:p>
            <a:pPr defTabSz="914400">
              <a:lnSpc>
                <a:spcPct val="100000"/>
              </a:lnSpc>
            </a:pPr>
            <a:r>
              <a:rPr lang="en-GB" sz="2400" b="1" strike="noStrike" spc="-1" dirty="0">
                <a:solidFill>
                  <a:schemeClr val="dk1"/>
                </a:solidFill>
                <a:latin typeface="Times New Roman" panose="02020603050405020304"/>
              </a:rPr>
              <a:t>d) Payment and Notifications</a:t>
            </a:r>
            <a:endParaRPr lang="en-IN" sz="2400" b="0" strike="noStrike" spc="-1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127000" indent="-342900" defTabSz="9144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GB" sz="2400" b="0" strike="noStrike" spc="-1" dirty="0">
                <a:solidFill>
                  <a:schemeClr val="dk1"/>
                </a:solidFill>
                <a:latin typeface="Times New Roman" panose="02020603050405020304"/>
              </a:rPr>
              <a:t>After payment, the system sends notifications to both tenant and landlord, confirming the transaction. Regular reminders (e.g., upcoming rent due) can be sent to tenants.</a:t>
            </a:r>
            <a:endParaRPr lang="en-IN" sz="2400" b="0" strike="noStrike" spc="-1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69020" y="601467"/>
            <a:ext cx="7653960" cy="121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US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3" y="2439458"/>
            <a:ext cx="10824634" cy="3638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0"/>
          <p:cNvSpPr/>
          <p:nvPr/>
        </p:nvSpPr>
        <p:spPr>
          <a:xfrm>
            <a:off x="2426032" y="920010"/>
            <a:ext cx="7339933" cy="5330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tabLst>
                <a:tab pos="0" algn="l"/>
              </a:tabLst>
            </a:pPr>
            <a:r>
              <a:rPr lang="en-US" sz="4100" strike="noStrike" spc="-1" dirty="0">
                <a:solidFill>
                  <a:srgbClr val="201B18"/>
                </a:solidFill>
                <a:latin typeface="Times New Roman" panose="02020603050405020304"/>
                <a:ea typeface="Platypi Medium"/>
              </a:rPr>
              <a:t>FRONT END SERVICES</a:t>
            </a:r>
            <a:r>
              <a:rPr lang="en-US" sz="4100" strike="noStrike" spc="-1" dirty="0">
                <a:solidFill>
                  <a:srgbClr val="201B18"/>
                </a:solidFill>
                <a:latin typeface="Platypi Medium"/>
                <a:ea typeface="Platypi Medium"/>
              </a:rPr>
              <a:t>:</a:t>
            </a:r>
            <a:r>
              <a:rPr lang="en-GB" sz="4000" strike="noStrike" spc="-1" dirty="0">
                <a:solidFill>
                  <a:schemeClr val="dk1"/>
                </a:solidFill>
                <a:latin typeface="Times New Roman" panose="02020603050405020304"/>
              </a:rPr>
              <a:t>UI/UX</a:t>
            </a:r>
            <a:r>
              <a:rPr lang="en-US" sz="4100" strike="noStrike" spc="-1" dirty="0">
                <a:solidFill>
                  <a:srgbClr val="201B18"/>
                </a:solidFill>
                <a:latin typeface="Platypi Medium"/>
                <a:ea typeface="Platypi Medium"/>
              </a:rPr>
              <a:t> </a:t>
            </a:r>
            <a:endParaRPr lang="en-IN" sz="410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Text 3"/>
          <p:cNvSpPr/>
          <p:nvPr/>
        </p:nvSpPr>
        <p:spPr>
          <a:xfrm>
            <a:off x="2362320" y="19051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tabLst>
                <a:tab pos="0" algn="l"/>
              </a:tabLst>
            </a:pPr>
            <a:endParaRPr lang="en-IN" sz="2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Text 4"/>
          <p:cNvSpPr/>
          <p:nvPr/>
        </p:nvSpPr>
        <p:spPr>
          <a:xfrm>
            <a:off x="1117601" y="2149115"/>
            <a:ext cx="9744363" cy="35589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400" b="0" strike="noStrike" spc="-1" dirty="0">
                <a:latin typeface="Times New Roman" panose="02020603050405020304" pitchFamily="18" charset="0"/>
                <a:ea typeface="Gelasio Semi Bold"/>
                <a:cs typeface="Times New Roman" panose="02020603050405020304" pitchFamily="18" charset="0"/>
              </a:rPr>
              <a:t>User Interface</a:t>
            </a:r>
            <a:r>
              <a:rPr lang="en-US" sz="2400" b="0" strike="noStrike" spc="-1" dirty="0">
                <a:latin typeface="Times New Roman" panose="02020603050405020304" pitchFamily="18" charset="0"/>
                <a:ea typeface="Gelasio"/>
                <a:cs typeface="Times New Roman" panose="02020603050405020304" pitchFamily="18" charset="0"/>
              </a:rPr>
              <a:t>: React.js powers a dynamic and interactive user interface for seamless navigation and interaction.</a:t>
            </a:r>
            <a:endParaRPr lang="en-US" sz="2400" b="0" strike="noStrike" spc="-1" dirty="0">
              <a:latin typeface="Times New Roman" panose="02020603050405020304" pitchFamily="18" charset="0"/>
              <a:ea typeface="Gelasio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400" b="0" strike="noStrike" spc="-1" dirty="0">
                <a:latin typeface="Times New Roman" panose="02020603050405020304" pitchFamily="18" charset="0"/>
                <a:ea typeface="Gelasio Semi Bold"/>
                <a:cs typeface="Times New Roman" panose="02020603050405020304" pitchFamily="18" charset="0"/>
              </a:rPr>
              <a:t>Property Display</a:t>
            </a:r>
            <a:r>
              <a:rPr lang="en-US" sz="2400" b="0" strike="noStrike" spc="-1" dirty="0">
                <a:latin typeface="Times New Roman" panose="02020603050405020304" pitchFamily="18" charset="0"/>
                <a:ea typeface="Gelasio"/>
                <a:cs typeface="Times New Roman" panose="02020603050405020304" pitchFamily="18" charset="0"/>
              </a:rPr>
              <a:t>: Detailed property information, images, and maps are rendered efficiently using React components.</a:t>
            </a:r>
            <a:endParaRPr lang="en-US" sz="2400" b="0" strike="noStrike" spc="-1" dirty="0">
              <a:latin typeface="Times New Roman" panose="02020603050405020304" pitchFamily="18" charset="0"/>
              <a:ea typeface="Gelasio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400" b="0" strike="noStrike" spc="-1" dirty="0">
                <a:latin typeface="Times New Roman" panose="02020603050405020304" pitchFamily="18" charset="0"/>
                <a:ea typeface="Gelasio Semi Bold"/>
                <a:cs typeface="Times New Roman" panose="02020603050405020304" pitchFamily="18" charset="0"/>
              </a:rPr>
              <a:t>Search Functionality</a:t>
            </a:r>
            <a:r>
              <a:rPr lang="en-US" sz="2400" b="0" strike="noStrike" spc="-1" dirty="0">
                <a:latin typeface="Times New Roman" panose="02020603050405020304" pitchFamily="18" charset="0"/>
                <a:ea typeface="Gelasio"/>
                <a:cs typeface="Times New Roman" panose="02020603050405020304" pitchFamily="18" charset="0"/>
              </a:rPr>
              <a:t>: Advanced search filters and sorting options are implemented with </a:t>
            </a:r>
            <a:r>
              <a:rPr lang="en-US" sz="2400" b="0" strike="noStrike" spc="-1" dirty="0" err="1">
                <a:latin typeface="Times New Roman" panose="02020603050405020304" pitchFamily="18" charset="0"/>
                <a:ea typeface="Gelasio"/>
                <a:cs typeface="Times New Roman" panose="02020603050405020304" pitchFamily="18" charset="0"/>
              </a:rPr>
              <a:t>React's</a:t>
            </a:r>
            <a:r>
              <a:rPr lang="en-US" sz="2400" b="0" strike="noStrike" spc="-1" dirty="0">
                <a:latin typeface="Times New Roman" panose="02020603050405020304" pitchFamily="18" charset="0"/>
                <a:ea typeface="Gelasio"/>
                <a:cs typeface="Times New Roman" panose="02020603050405020304" pitchFamily="18" charset="0"/>
              </a:rPr>
              <a:t> state management.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>
              <a:buFont typeface="Wingdings" panose="05000000000000000000" pitchFamily="2" charset="2"/>
              <a:buChar char="Ø"/>
              <a:tabLst>
                <a:tab pos="0" algn="l"/>
              </a:tabLst>
            </a:pP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tabLst>
                <a:tab pos="0" algn="l"/>
              </a:tabLst>
            </a:pP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14954" y="651813"/>
            <a:ext cx="11162091" cy="64358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000" strike="noStrike" spc="-1" dirty="0">
                <a:solidFill>
                  <a:schemeClr val="dk1"/>
                </a:solidFill>
                <a:latin typeface="Times New Roman" panose="02020603050405020304"/>
              </a:rPr>
              <a:t>BACKEND INTEGRATION</a:t>
            </a:r>
            <a:r>
              <a:rPr lang="en-GB" sz="4400" strike="noStrike" spc="-1" dirty="0">
                <a:solidFill>
                  <a:schemeClr val="dk1"/>
                </a:solidFill>
                <a:latin typeface="Times New Roman" panose="02020603050405020304"/>
              </a:rPr>
              <a:t>: REACT &amp; NODE JS</a:t>
            </a:r>
            <a:br>
              <a:rPr lang="en-US" sz="4400" b="0" strike="noStrike" spc="-1" dirty="0">
                <a:solidFill>
                  <a:schemeClr val="dk1"/>
                </a:solidFill>
                <a:latin typeface="Calibri" panose="020F0502020204030204"/>
              </a:rPr>
            </a:br>
            <a:endParaRPr lang="en-US" sz="4400" b="0" strike="noStrike" spc="-1" dirty="0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988" y="2255520"/>
            <a:ext cx="113060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400" b="0" strike="noStrike" spc="-1" dirty="0">
                <a:latin typeface="Times New Roman" panose="02020603050405020304" pitchFamily="18" charset="0"/>
                <a:ea typeface="Gelasio Semi Bold"/>
                <a:cs typeface="Times New Roman" panose="02020603050405020304" pitchFamily="18" charset="0"/>
              </a:rPr>
              <a:t>API Development: </a:t>
            </a:r>
            <a:r>
              <a:rPr lang="en-US" sz="2400" b="0" strike="noStrike" spc="-1" dirty="0">
                <a:latin typeface="Times New Roman" panose="02020603050405020304" pitchFamily="18" charset="0"/>
                <a:ea typeface="Gelasio"/>
                <a:cs typeface="Times New Roman" panose="02020603050405020304" pitchFamily="18" charset="0"/>
              </a:rPr>
              <a:t>Express.js is used to build RESTful APIs for data access and interaction with the front end.</a:t>
            </a:r>
            <a:endParaRPr lang="en-US" sz="2400" b="0" strike="noStrike" spc="-1" dirty="0">
              <a:latin typeface="Times New Roman" panose="02020603050405020304" pitchFamily="18" charset="0"/>
              <a:ea typeface="Gelasio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400" b="0" strike="noStrike" spc="-1" dirty="0">
                <a:latin typeface="Times New Roman" panose="02020603050405020304" pitchFamily="18" charset="0"/>
                <a:ea typeface="Gelasio Semi Bold"/>
                <a:cs typeface="Times New Roman" panose="02020603050405020304" pitchFamily="18" charset="0"/>
              </a:rPr>
              <a:t>Data Management</a:t>
            </a:r>
            <a:r>
              <a:rPr lang="en-IN" sz="2400" spc="-1" dirty="0">
                <a:latin typeface="Times New Roman" panose="02020603050405020304" pitchFamily="18" charset="0"/>
                <a:ea typeface="Gelasio Semi Bold"/>
                <a:cs typeface="Times New Roman" panose="02020603050405020304" pitchFamily="18" charset="0"/>
              </a:rPr>
              <a:t>: </a:t>
            </a:r>
            <a:r>
              <a:rPr lang="en-US" sz="2400" b="0" strike="noStrike" spc="-1" dirty="0">
                <a:latin typeface="Times New Roman" panose="02020603050405020304" pitchFamily="18" charset="0"/>
                <a:ea typeface="Gelasio"/>
                <a:cs typeface="Times New Roman" panose="02020603050405020304" pitchFamily="18" charset="0"/>
              </a:rPr>
              <a:t>MongoDB provides a flexible and scalable database for storing and retrieving property and user data.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400" b="0" strike="noStrike" spc="-1" dirty="0">
                <a:latin typeface="Times New Roman" panose="02020603050405020304" pitchFamily="18" charset="0"/>
                <a:ea typeface="Gelasio Semi Bold"/>
                <a:cs typeface="Times New Roman" panose="02020603050405020304" pitchFamily="18" charset="0"/>
              </a:rPr>
              <a:t>Authentication and Authorization : </a:t>
            </a:r>
            <a:r>
              <a:rPr lang="en-US" sz="2400" b="0" strike="noStrike" spc="-1" dirty="0">
                <a:latin typeface="Times New Roman" panose="02020603050405020304" pitchFamily="18" charset="0"/>
                <a:ea typeface="Gelasio"/>
                <a:cs typeface="Times New Roman" panose="02020603050405020304" pitchFamily="18" charset="0"/>
              </a:rPr>
              <a:t>Node.js handles user authentication and authorization, ensuring secure access to data.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400" b="0" strike="noStrike" spc="-1" dirty="0">
                <a:latin typeface="Times New Roman" panose="02020603050405020304" pitchFamily="18" charset="0"/>
                <a:ea typeface="Gelasio Semi Bold"/>
                <a:cs typeface="Times New Roman" panose="02020603050405020304" pitchFamily="18" charset="0"/>
              </a:rPr>
              <a:t>Payment Processing: </a:t>
            </a:r>
            <a:r>
              <a:rPr lang="en-US" sz="2400" b="0" strike="noStrike" spc="-1" dirty="0">
                <a:latin typeface="Times New Roman" panose="02020603050405020304" pitchFamily="18" charset="0"/>
                <a:ea typeface="Gelasio"/>
                <a:cs typeface="Times New Roman" panose="02020603050405020304" pitchFamily="18" charset="0"/>
              </a:rPr>
              <a:t>Integration with payment gateways facilitates secure online transactions for rental payments.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466800" y="401760"/>
            <a:ext cx="5257800" cy="96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4400" strike="noStrike" spc="-1" dirty="0">
                <a:solidFill>
                  <a:schemeClr val="dk1"/>
                </a:solidFill>
                <a:latin typeface="Times New Roman" panose="02020603050405020304"/>
              </a:rPr>
              <a:t>WORKING MODEL</a:t>
            </a:r>
            <a:endParaRPr lang="en-US" sz="4400" strike="noStrike" spc="-1" dirty="0">
              <a:solidFill>
                <a:schemeClr val="dk1"/>
              </a:solidFill>
              <a:latin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01" y="1486959"/>
            <a:ext cx="4572465" cy="2136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165" y="1486959"/>
            <a:ext cx="4962233" cy="2136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01" y="4030133"/>
            <a:ext cx="4572465" cy="2252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165" y="4030133"/>
            <a:ext cx="4981037" cy="22521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152900" y="790883"/>
            <a:ext cx="3886200" cy="64334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GB" sz="4400" strike="noStrike" spc="-1" dirty="0">
                <a:solidFill>
                  <a:schemeClr val="dk1"/>
                </a:solidFill>
                <a:latin typeface="Times New Roman" panose="02020603050405020304"/>
              </a:rPr>
              <a:t>CONCLUSION</a:t>
            </a:r>
            <a:endParaRPr lang="en-GB" sz="4400" strike="noStrike" spc="-1" dirty="0">
              <a:solidFill>
                <a:schemeClr val="dk1"/>
              </a:solidFill>
              <a:latin typeface="Times New Roman" panose="02020603050405020304"/>
            </a:endParaRPr>
          </a:p>
        </p:txBody>
      </p:sp>
      <p:sp>
        <p:nvSpPr>
          <p:cNvPr id="91" name="TextBox 3"/>
          <p:cNvSpPr/>
          <p:nvPr/>
        </p:nvSpPr>
        <p:spPr>
          <a:xfrm>
            <a:off x="1227726" y="1947454"/>
            <a:ext cx="9736547" cy="33485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50000"/>
              </a:lnSpc>
            </a:pPr>
            <a:r>
              <a:rPr lang="en-GB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</a:t>
            </a:r>
            <a:r>
              <a:rPr lang="en-GB" sz="2400" b="1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Rent App using the MERN stack</a:t>
            </a:r>
            <a:r>
              <a:rPr lang="en-GB" sz="2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offers a comprehensive and efficient solution for property rental management, bridging the gap between landlords and tenants. By leveraging the power of MongoDB, Express.js, React, and Node.js, the system ensures a fast, scalable, and secure platform that can handle user registrations, property listings, bookings, payments, and communication seamlessly.</a:t>
            </a:r>
            <a:endParaRPr lang="en-IN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3731</Words>
  <Application>WPS Presentation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Times New Roman</vt:lpstr>
      <vt:lpstr>Symbol</vt:lpstr>
      <vt:lpstr>Arial</vt:lpstr>
      <vt:lpstr>Times New Roman</vt:lpstr>
      <vt:lpstr>Platypi Medium</vt:lpstr>
      <vt:lpstr>Segoe Print</vt:lpstr>
      <vt:lpstr>Gelasio Semi Bold</vt:lpstr>
      <vt:lpstr>Gelasio</vt:lpstr>
      <vt:lpstr>Microsoft YaHei</vt:lpstr>
      <vt:lpstr>Arial Unicode MS</vt:lpstr>
      <vt:lpstr>DejaVu Sans</vt:lpstr>
      <vt:lpstr>Calibri</vt:lpstr>
      <vt:lpstr>Office Theme</vt:lpstr>
      <vt:lpstr>Office Theme</vt:lpstr>
      <vt:lpstr>Office Theme</vt:lpstr>
      <vt:lpstr>Office Theme</vt:lpstr>
      <vt:lpstr>Office Theme</vt:lpstr>
      <vt:lpstr>HOUSE RENT APP USING MERN</vt:lpstr>
      <vt:lpstr>ABSTRACT</vt:lpstr>
      <vt:lpstr>INTRODUCTION</vt:lpstr>
      <vt:lpstr>PROPOSED SYSTEM</vt:lpstr>
      <vt:lpstr>ARCHITECTURE DIAGRAM</vt:lpstr>
      <vt:lpstr>PowerPoint 演示文稿</vt:lpstr>
      <vt:lpstr>BACKEND INTEGRATION: REACT &amp; NODE JS </vt:lpstr>
      <vt:lpstr>WORKING MODEL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slot detection using yoloV8 and IOU threshold to detect whether car is parked correctly</dc:title>
  <dc:creator>Shirley</dc:creator>
  <cp:lastModifiedBy>santh</cp:lastModifiedBy>
  <cp:revision>11</cp:revision>
  <dcterms:created xsi:type="dcterms:W3CDTF">2024-02-15T12:58:00Z</dcterms:created>
  <dcterms:modified xsi:type="dcterms:W3CDTF">2024-10-09T04:24:48Z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8</vt:i4>
  </property>
  <property fmtid="{D5CDD505-2E9C-101B-9397-08002B2CF9AE}" pid="6" name="ICV">
    <vt:lpwstr>840F812EB3704531830ECDFE44203B55_13</vt:lpwstr>
  </property>
  <property fmtid="{D5CDD505-2E9C-101B-9397-08002B2CF9AE}" pid="7" name="KSOProductBuildVer">
    <vt:lpwstr>1033-12.2.0.13472</vt:lpwstr>
  </property>
</Properties>
</file>