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60" r:id="rId7"/>
    <p:sldId id="262" r:id="rId8"/>
    <p:sldId id="258" r:id="rId9"/>
    <p:sldId id="264"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60" d="100"/>
          <a:sy n="60" d="100"/>
        </p:scale>
        <p:origin x="72" y="133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8/3/2024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332273" y="2445604"/>
            <a:ext cx="9777845" cy="1571521"/>
          </a:xfrm>
        </p:spPr>
        <p:txBody>
          <a:bodyPr/>
          <a:lstStyle/>
          <a:p>
            <a:r>
              <a:rPr lang="en-US" dirty="0"/>
              <a:t>Crop Production Analysis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569825" y="5056215"/>
            <a:ext cx="7077456" cy="868680"/>
          </a:xfrm>
        </p:spPr>
        <p:txBody>
          <a:bodyPr/>
          <a:lstStyle/>
          <a:p>
            <a:pPr marL="0" indent="0">
              <a:buNone/>
            </a:pPr>
            <a:r>
              <a:rPr lang="en-US" dirty="0"/>
              <a:t>BUSSINESS INTELLIGENCE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77637" y="1059551"/>
            <a:ext cx="7781544" cy="859055"/>
          </a:xfrm>
        </p:spPr>
        <p:txBody>
          <a:bodyPr>
            <a:normAutofit/>
          </a:bodyPr>
          <a:lstStyle/>
          <a:p>
            <a:r>
              <a:rPr lang="en-US" sz="3200" dirty="0"/>
              <a:t>Objective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77637" y="1926771"/>
            <a:ext cx="6988627" cy="4122965"/>
          </a:xfrm>
        </p:spPr>
        <p:txBody>
          <a:bodyPr>
            <a:noAutofit/>
          </a:bodyPr>
          <a:lstStyle/>
          <a:p>
            <a:pPr>
              <a:lnSpc>
                <a:spcPct val="150000"/>
              </a:lnSpc>
            </a:pPr>
            <a:r>
              <a:rPr lang="en-US" sz="2000" dirty="0"/>
              <a:t>Develop a Business Intelligence dashboard to enhance collaboration within the agri-food sector by integrating and visualizing data from multiple stakeholders. This platform will support efficient and flexible interactions among various business domains, reflecting the evolving landscape of the agriculture supply chain driven by Future Internet advancements.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42096" y="103689"/>
            <a:ext cx="7442072" cy="1085850"/>
          </a:xfrm>
        </p:spPr>
        <p:txBody>
          <a:bodyPr>
            <a:normAutofit/>
          </a:bodyPr>
          <a:lstStyle/>
          <a:p>
            <a:r>
              <a:rPr lang="en-US" sz="3600" dirty="0"/>
              <a:t>Unlocking Insights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533401" y="1250661"/>
            <a:ext cx="10915042" cy="5429540"/>
          </a:xfrm>
        </p:spPr>
        <p:txBody>
          <a:bodyPr>
            <a:normAutofit fontScale="85000" lnSpcReduction="20000"/>
          </a:bodyPr>
          <a:lstStyle/>
          <a:p>
            <a:pPr marL="285750" indent="-285750">
              <a:lnSpc>
                <a:spcPct val="150000"/>
              </a:lnSpc>
              <a:buFont typeface="Wingdings" panose="05000000000000000000" pitchFamily="2" charset="2"/>
              <a:buChar char="Ø"/>
            </a:pPr>
            <a:r>
              <a:rPr lang="en-US" sz="3100" dirty="0"/>
              <a:t>EDA Using Python:</a:t>
            </a:r>
          </a:p>
          <a:p>
            <a:pPr marL="971550" lvl="1" indent="-285750">
              <a:lnSpc>
                <a:spcPct val="150000"/>
              </a:lnSpc>
              <a:buFont typeface="Wingdings" panose="05000000000000000000" pitchFamily="2" charset="2"/>
              <a:buChar char="Ø"/>
            </a:pPr>
            <a:r>
              <a:rPr lang="en-US" sz="2800" dirty="0">
                <a:solidFill>
                  <a:schemeClr val="bg1"/>
                </a:solidFill>
              </a:rPr>
              <a:t>Dataset Inspection</a:t>
            </a:r>
          </a:p>
          <a:p>
            <a:pPr marL="971550" lvl="1" indent="-285750">
              <a:lnSpc>
                <a:spcPct val="150000"/>
              </a:lnSpc>
              <a:buFont typeface="Wingdings" panose="05000000000000000000" pitchFamily="2" charset="2"/>
              <a:buChar char="Ø"/>
            </a:pPr>
            <a:r>
              <a:rPr lang="en-US" sz="2800" dirty="0">
                <a:solidFill>
                  <a:schemeClr val="bg1"/>
                </a:solidFill>
              </a:rPr>
              <a:t>Explored Dataset Characteristics</a:t>
            </a:r>
          </a:p>
          <a:p>
            <a:pPr marL="971550" lvl="1" indent="-285750">
              <a:lnSpc>
                <a:spcPct val="150000"/>
              </a:lnSpc>
              <a:buFont typeface="Wingdings" panose="05000000000000000000" pitchFamily="2" charset="2"/>
              <a:buChar char="Ø"/>
            </a:pPr>
            <a:r>
              <a:rPr lang="en-US" sz="2800" dirty="0">
                <a:solidFill>
                  <a:schemeClr val="bg1"/>
                </a:solidFill>
              </a:rPr>
              <a:t>Performed Dataset Transformations</a:t>
            </a:r>
          </a:p>
          <a:p>
            <a:pPr marL="971550" lvl="1" indent="-285750">
              <a:lnSpc>
                <a:spcPct val="150000"/>
              </a:lnSpc>
              <a:buFont typeface="Wingdings" panose="05000000000000000000" pitchFamily="2" charset="2"/>
              <a:buChar char="Ø"/>
            </a:pPr>
            <a:r>
              <a:rPr lang="en-US" sz="2800" dirty="0">
                <a:solidFill>
                  <a:schemeClr val="bg1"/>
                </a:solidFill>
              </a:rPr>
              <a:t>Visualizing Data Relationships</a:t>
            </a:r>
            <a:endParaRPr lang="en-US" sz="2800" dirty="0"/>
          </a:p>
          <a:p>
            <a:pPr marL="285750" indent="-285750">
              <a:lnSpc>
                <a:spcPct val="150000"/>
              </a:lnSpc>
              <a:buFont typeface="Wingdings" panose="05000000000000000000" pitchFamily="2" charset="2"/>
              <a:buChar char="Ø"/>
            </a:pPr>
            <a:r>
              <a:rPr lang="en-US" sz="2600" dirty="0"/>
              <a:t>Dashboard Using </a:t>
            </a:r>
            <a:r>
              <a:rPr lang="en-US" sz="2600" dirty="0" err="1"/>
              <a:t>PowerBI</a:t>
            </a:r>
            <a:r>
              <a:rPr lang="en-US" sz="2600" dirty="0"/>
              <a:t>:</a:t>
            </a:r>
          </a:p>
          <a:p>
            <a:pPr marL="971550" lvl="1" indent="-285750">
              <a:lnSpc>
                <a:spcPct val="150000"/>
              </a:lnSpc>
              <a:buFont typeface="Wingdings" panose="05000000000000000000" pitchFamily="2" charset="2"/>
              <a:buChar char="Ø"/>
            </a:pPr>
            <a:r>
              <a:rPr lang="en-US" sz="2600" dirty="0">
                <a:solidFill>
                  <a:schemeClr val="bg1"/>
                </a:solidFill>
              </a:rPr>
              <a:t>Created a Data Model</a:t>
            </a:r>
          </a:p>
          <a:p>
            <a:pPr marL="971550" lvl="1" indent="-285750">
              <a:lnSpc>
                <a:spcPct val="150000"/>
              </a:lnSpc>
              <a:buFont typeface="Wingdings" panose="05000000000000000000" pitchFamily="2" charset="2"/>
              <a:buChar char="Ø"/>
            </a:pPr>
            <a:r>
              <a:rPr lang="en-US" sz="2600" dirty="0">
                <a:solidFill>
                  <a:schemeClr val="bg1"/>
                </a:solidFill>
              </a:rPr>
              <a:t>Data Analysis</a:t>
            </a:r>
          </a:p>
          <a:p>
            <a:pPr marL="971550" lvl="1" indent="-285750">
              <a:lnSpc>
                <a:spcPct val="150000"/>
              </a:lnSpc>
              <a:buFont typeface="Wingdings" panose="05000000000000000000" pitchFamily="2" charset="2"/>
              <a:buChar char="Ø"/>
            </a:pPr>
            <a:r>
              <a:rPr lang="en-US" sz="2600" dirty="0">
                <a:solidFill>
                  <a:schemeClr val="bg1"/>
                </a:solidFill>
              </a:rPr>
              <a:t>Created Interactive Visualization</a:t>
            </a:r>
          </a:p>
          <a:p>
            <a:pPr marL="971550" lvl="1" indent="-285750">
              <a:lnSpc>
                <a:spcPct val="150000"/>
              </a:lnSpc>
              <a:buFont typeface="Wingdings" panose="05000000000000000000" pitchFamily="2" charset="2"/>
              <a:buChar char="Ø"/>
            </a:pPr>
            <a:r>
              <a:rPr lang="en-US" sz="2600" dirty="0">
                <a:solidFill>
                  <a:schemeClr val="bg1"/>
                </a:solidFill>
              </a:rPr>
              <a:t>Extracting Insights</a:t>
            </a:r>
          </a:p>
          <a:p>
            <a:pPr marL="971550" lvl="1" indent="-285750">
              <a:lnSpc>
                <a:spcPct val="100000"/>
              </a:lnSpc>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6" name="TextBox 5">
            <a:extLst>
              <a:ext uri="{FF2B5EF4-FFF2-40B4-BE49-F238E27FC236}">
                <a16:creationId xmlns:a16="http://schemas.microsoft.com/office/drawing/2014/main" id="{67E17A11-EC18-57D9-9C18-A8EC62D3D83D}"/>
              </a:ext>
            </a:extLst>
          </p:cNvPr>
          <p:cNvSpPr txBox="1"/>
          <p:nvPr/>
        </p:nvSpPr>
        <p:spPr>
          <a:xfrm>
            <a:off x="8022414" y="-75575"/>
            <a:ext cx="6098720" cy="646331"/>
          </a:xfrm>
          <a:prstGeom prst="rect">
            <a:avLst/>
          </a:prstGeom>
          <a:noFill/>
        </p:spPr>
        <p:txBody>
          <a:bodyPr wrap="square">
            <a:spAutoFit/>
          </a:bodyPr>
          <a:lstStyle/>
          <a:p>
            <a:endParaRPr lang="en-US" dirty="0"/>
          </a:p>
          <a:p>
            <a:endParaRPr lang="en-IN"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Dataset to Insights Transformation</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pPr>
              <a:lnSpc>
                <a:spcPct val="150000"/>
              </a:lnSpc>
            </a:pPr>
            <a:r>
              <a:rPr lang="en-US" sz="1600" dirty="0"/>
              <a:t>Applying EDA Techniques to transform into Meaningful Data</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pPr>
              <a:lnSpc>
                <a:spcPct val="150000"/>
              </a:lnSpc>
            </a:pPr>
            <a:r>
              <a:rPr lang="en-US" sz="1600" dirty="0"/>
              <a:t>Spending More Time to Analyze and Find trends and Patterns</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pPr>
              <a:lnSpc>
                <a:spcPct val="150000"/>
              </a:lnSpc>
            </a:pPr>
            <a:r>
              <a:rPr lang="en-US" sz="1600" dirty="0"/>
              <a:t> Research through the Data to Find to Optimal Solution</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pPr>
              <a:lnSpc>
                <a:spcPct val="150000"/>
              </a:lnSpc>
            </a:pPr>
            <a:r>
              <a:rPr lang="en-US" sz="1600" dirty="0"/>
              <a:t>Finding Optimal Solution </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pPr>
              <a:lnSpc>
                <a:spcPct val="150000"/>
              </a:lnSpc>
            </a:pPr>
            <a:r>
              <a:rPr lang="en-US" sz="1600" dirty="0"/>
              <a:t>Applying BI Techniques to Visualize the Insights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Insights Derived from Data Processing</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382376"/>
            <a:ext cx="7977605" cy="5297823"/>
          </a:xfrm>
        </p:spPr>
        <p:txBody>
          <a:bodyPr/>
          <a:lstStyle/>
          <a:p>
            <a:pPr marL="285750" indent="-285750">
              <a:lnSpc>
                <a:spcPct val="150000"/>
              </a:lnSpc>
              <a:buFont typeface="Wingdings" panose="05000000000000000000" pitchFamily="2" charset="2"/>
              <a:buChar char="Ø"/>
            </a:pPr>
            <a:r>
              <a:rPr lang="en-US" sz="2000" b="1" dirty="0">
                <a:solidFill>
                  <a:schemeClr val="accent1">
                    <a:lumMod val="20000"/>
                    <a:lumOff val="80000"/>
                  </a:schemeClr>
                </a:solidFill>
              </a:rPr>
              <a:t>Top 2 Crops :</a:t>
            </a:r>
          </a:p>
          <a:p>
            <a:pPr marL="742950" lvl="1" indent="-285750">
              <a:lnSpc>
                <a:spcPct val="150000"/>
              </a:lnSpc>
              <a:buFont typeface="Wingdings" panose="05000000000000000000" pitchFamily="2" charset="2"/>
              <a:buChar char="Ø"/>
            </a:pPr>
            <a:r>
              <a:rPr lang="en-US" sz="1800" b="1" dirty="0"/>
              <a:t>Coconut</a:t>
            </a:r>
          </a:p>
          <a:p>
            <a:pPr marL="742950" lvl="1" indent="-285750">
              <a:lnSpc>
                <a:spcPct val="150000"/>
              </a:lnSpc>
              <a:buFont typeface="Wingdings" panose="05000000000000000000" pitchFamily="2" charset="2"/>
              <a:buChar char="Ø"/>
            </a:pPr>
            <a:r>
              <a:rPr lang="en-US" sz="1800" b="1" dirty="0"/>
              <a:t>Sugarcane</a:t>
            </a:r>
          </a:p>
          <a:p>
            <a:pPr>
              <a:lnSpc>
                <a:spcPct val="150000"/>
              </a:lnSpc>
              <a:buFont typeface="Wingdings" panose="05000000000000000000" pitchFamily="2" charset="2"/>
              <a:buChar char="Ø"/>
            </a:pPr>
            <a:r>
              <a:rPr lang="en-US" sz="2000" b="1" dirty="0">
                <a:solidFill>
                  <a:schemeClr val="accent1">
                    <a:lumMod val="20000"/>
                    <a:lumOff val="80000"/>
                  </a:schemeClr>
                </a:solidFill>
              </a:rPr>
              <a:t>Top States In Production :</a:t>
            </a:r>
          </a:p>
          <a:p>
            <a:pPr lvl="1">
              <a:lnSpc>
                <a:spcPct val="150000"/>
              </a:lnSpc>
              <a:buFont typeface="Wingdings" panose="05000000000000000000" pitchFamily="2" charset="2"/>
              <a:buChar char="Ø"/>
            </a:pPr>
            <a:r>
              <a:rPr lang="en-US" sz="1800" b="1" dirty="0"/>
              <a:t>Kerala</a:t>
            </a:r>
          </a:p>
          <a:p>
            <a:pPr lvl="1">
              <a:lnSpc>
                <a:spcPct val="150000"/>
              </a:lnSpc>
              <a:buFont typeface="Wingdings" panose="05000000000000000000" pitchFamily="2" charset="2"/>
              <a:buChar char="Ø"/>
            </a:pPr>
            <a:r>
              <a:rPr lang="en-US" sz="1800" b="1" dirty="0"/>
              <a:t>Andhra Pradesh</a:t>
            </a:r>
          </a:p>
          <a:p>
            <a:pPr>
              <a:lnSpc>
                <a:spcPct val="150000"/>
              </a:lnSpc>
              <a:buFont typeface="Wingdings" panose="05000000000000000000" pitchFamily="2" charset="2"/>
              <a:buChar char="Ø"/>
            </a:pPr>
            <a:r>
              <a:rPr lang="en-US" sz="2000" b="1" dirty="0">
                <a:solidFill>
                  <a:schemeClr val="accent1">
                    <a:lumMod val="20000"/>
                    <a:lumOff val="80000"/>
                  </a:schemeClr>
                </a:solidFill>
              </a:rPr>
              <a:t>Total Season :</a:t>
            </a:r>
          </a:p>
          <a:p>
            <a:pPr lvl="1">
              <a:lnSpc>
                <a:spcPct val="150000"/>
              </a:lnSpc>
              <a:buFont typeface="Wingdings" panose="05000000000000000000" pitchFamily="2" charset="2"/>
              <a:buChar char="Ø"/>
            </a:pPr>
            <a:r>
              <a:rPr lang="en-US" sz="1800" b="1" dirty="0"/>
              <a:t>Kharif</a:t>
            </a:r>
          </a:p>
          <a:p>
            <a:pPr lvl="1">
              <a:lnSpc>
                <a:spcPct val="150000"/>
              </a:lnSpc>
              <a:buFont typeface="Wingdings" panose="05000000000000000000" pitchFamily="2" charset="2"/>
              <a:buChar char="Ø"/>
            </a:pPr>
            <a:r>
              <a:rPr lang="en-US" sz="1800" b="1" dirty="0"/>
              <a:t>Rabi</a:t>
            </a:r>
          </a:p>
          <a:p>
            <a:pPr lvl="1">
              <a:lnSpc>
                <a:spcPct val="150000"/>
              </a:lnSpc>
              <a:buFont typeface="Wingdings" panose="05000000000000000000" pitchFamily="2" charset="2"/>
              <a:buChar char="Ø"/>
            </a:pPr>
            <a:endParaRPr lang="en-US" sz="1800" b="1"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Conclusion</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316162" y="3734613"/>
            <a:ext cx="9742237" cy="2580462"/>
          </a:xfrm>
        </p:spPr>
        <p:txBody>
          <a:bodyPr/>
          <a:lstStyle/>
          <a:p>
            <a:pPr>
              <a:lnSpc>
                <a:spcPct val="150000"/>
              </a:lnSpc>
            </a:pPr>
            <a:r>
              <a:rPr lang="en-US" sz="1800" dirty="0"/>
              <a:t>While there has been significant growth in the crop production sector over the past decade, it is crucial to acknowledge that this progress has been accompanied by notable potential losses. Addressing these losses requires a focused approach to optimizing production practices, improving data-driven decision-making, and implementing advanced technologies. By leveraging the insights gained from data analysis and continually refining strategies, we can mitigate these challenges and unlock further growth potential in the future.</a:t>
            </a:r>
          </a:p>
          <a:p>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Agriculture </a:t>
            </a:r>
            <a:br>
              <a:rPr lang="en-US" dirty="0"/>
            </a:br>
            <a:r>
              <a:rPr lang="en-US" dirty="0"/>
              <a:t>Is Not Farming</a:t>
            </a:r>
            <a:br>
              <a:rPr lang="en-US" dirty="0"/>
            </a:br>
            <a:r>
              <a:rPr lang="en-US" dirty="0"/>
              <a:t>It’s Feeding..!” </a:t>
            </a:r>
            <a:br>
              <a:rPr lang="en-US" dirty="0"/>
            </a:b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72</TotalTime>
  <Words>251</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Trade Gothic LT Pro</vt:lpstr>
      <vt:lpstr>Trebuchet MS</vt:lpstr>
      <vt:lpstr>Wingdings</vt:lpstr>
      <vt:lpstr>Office Theme</vt:lpstr>
      <vt:lpstr>Crop Production Analysis</vt:lpstr>
      <vt:lpstr>Objective</vt:lpstr>
      <vt:lpstr>Unlocking Insights</vt:lpstr>
      <vt:lpstr>Dataset to Insights Transformation</vt:lpstr>
      <vt:lpstr>Insights Derived from Data Processing</vt:lpstr>
      <vt:lpstr>Conclusion</vt:lpstr>
      <vt:lpstr>Agriculture  Is Not Farming It’s Feeding..!”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Tharif</dc:creator>
  <cp:lastModifiedBy>Mohamed Tharif</cp:lastModifiedBy>
  <cp:revision>1</cp:revision>
  <dcterms:created xsi:type="dcterms:W3CDTF">2024-08-03T17:41:16Z</dcterms:created>
  <dcterms:modified xsi:type="dcterms:W3CDTF">2024-08-03T18:53:56Z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