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4/7/2024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4/7/2024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4/7/2024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4/7/2024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4/7/2024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4/7/2024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533400" y="1831779"/>
            <a:ext cx="10287000" cy="4017767"/>
          </a:xfrm>
          <a:prstGeom prst="rect">
            <a:avLst/>
          </a:prstGeom>
        </p:spPr>
        <p:txBody>
          <a:bodyPr vert="horz" wrap="square" lIns="0" tIns="16510" rIns="0" bIns="0" rtlCol="0">
            <a:spAutoFit/>
          </a:bodyPr>
          <a:lstStyle/>
          <a:p>
            <a:pPr marL="3213735">
              <a:lnSpc>
                <a:spcPct val="100000"/>
              </a:lnSpc>
              <a:spcBef>
                <a:spcPts val="130"/>
              </a:spcBef>
            </a:pPr>
            <a:r>
              <a:rPr lang="en-US" sz="2800" b="1" spc="15" dirty="0">
                <a:latin typeface="+mn-lt"/>
              </a:rPr>
              <a:t>N</a:t>
            </a:r>
            <a:r>
              <a:rPr lang="en-IN" sz="2800" b="1" spc="15" dirty="0">
                <a:latin typeface="+mn-lt"/>
              </a:rPr>
              <a:t>AME:SURYA PRAKASH R </a:t>
            </a:r>
            <a:br>
              <a:rPr lang="en-IN" sz="2800" b="1" spc="15" dirty="0">
                <a:latin typeface="+mn-lt"/>
              </a:rPr>
            </a:br>
            <a:r>
              <a:rPr lang="en-IN" sz="2800" b="1" spc="15" dirty="0">
                <a:latin typeface="+mn-lt"/>
              </a:rPr>
              <a:t>NM.ID:aut730321104305</a:t>
            </a:r>
            <a:br>
              <a:rPr lang="en-IN" sz="2800" b="1" spc="15" dirty="0">
                <a:latin typeface="+mn-lt"/>
              </a:rPr>
            </a:br>
            <a:r>
              <a:rPr lang="en-IN" sz="2800" b="1" spc="15" dirty="0">
                <a:latin typeface="+mn-lt"/>
              </a:rPr>
              <a:t>REG.NO:730321104306</a:t>
            </a:r>
            <a:br>
              <a:rPr lang="en-IN" sz="2800" b="1" spc="15" dirty="0">
                <a:latin typeface="+mn-lt"/>
              </a:rPr>
            </a:br>
            <a:r>
              <a:rPr lang="en-IN" sz="2800" b="1" spc="15" dirty="0">
                <a:latin typeface="+mn-lt"/>
              </a:rPr>
              <a:t>DEPT:BE-CSE</a:t>
            </a:r>
            <a:br>
              <a:rPr lang="en-IN" sz="2800" b="1" spc="15" dirty="0">
                <a:latin typeface="+mn-lt"/>
              </a:rPr>
            </a:br>
            <a:r>
              <a:rPr lang="en-IN" sz="2800" b="1" spc="15" dirty="0">
                <a:latin typeface="+mn-lt"/>
              </a:rPr>
              <a:t>YEAR:3</a:t>
            </a:r>
            <a:r>
              <a:rPr lang="en-IN" sz="2800" b="1" spc="15" baseline="30000" dirty="0">
                <a:latin typeface="+mn-lt"/>
              </a:rPr>
              <a:t>rd</a:t>
            </a:r>
            <a:r>
              <a:rPr lang="en-IN" sz="2800" b="1" spc="15" dirty="0">
                <a:latin typeface="+mn-lt"/>
              </a:rPr>
              <a:t>-YEAR</a:t>
            </a:r>
            <a:br>
              <a:rPr lang="en-IN" sz="2800" b="1" spc="15" dirty="0">
                <a:latin typeface="+mn-lt"/>
              </a:rPr>
            </a:br>
            <a:r>
              <a:rPr lang="en-IN" sz="2800" b="1" spc="15" dirty="0">
                <a:latin typeface="+mn-lt"/>
              </a:rPr>
              <a:t>COLLEGE: BUILDERS ENGNIEERING COLLEGE</a:t>
            </a:r>
            <a:br>
              <a:rPr lang="en-IN" sz="2000" spc="15" dirty="0">
                <a:latin typeface="+mn-lt"/>
              </a:rPr>
            </a:br>
            <a:r>
              <a:rPr lang="en-IN" sz="2800" spc="15" dirty="0">
                <a:latin typeface="+mn-lt"/>
              </a:rPr>
              <a:t> </a:t>
            </a:r>
            <a:br>
              <a:rPr lang="en-IN" sz="2800" spc="15" dirty="0">
                <a:latin typeface="+mn-lt"/>
              </a:rPr>
            </a:br>
            <a:r>
              <a:rPr lang="en-US" sz="3200" b="1" dirty="0">
                <a:solidFill>
                  <a:srgbClr val="00002E"/>
                </a:solidFill>
                <a:latin typeface="Nunito"/>
                <a:ea typeface="Nunito"/>
                <a:cs typeface="Nunito"/>
                <a:sym typeface="Nunito"/>
              </a:rPr>
              <a:t> </a:t>
            </a:r>
            <a:br>
              <a:rPr lang="en-IN" spc="15" dirty="0"/>
            </a:br>
            <a:endParaRPr lang="en-IN" spc="15" dirty="0"/>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683259" y="6111875"/>
            <a:ext cx="1230630" cy="335280"/>
          </a:xfrm>
          <a:prstGeom prst="rect">
            <a:avLst/>
          </a:prstGeom>
        </p:spPr>
        <p:txBody>
          <a:bodyPr vert="horz" wrap="square" lIns="0" tIns="16510" rIns="0" bIns="0" rtlCol="0">
            <a:spAutoFit/>
          </a:bodyPr>
          <a:lstStyle/>
          <a:p>
            <a:pPr marL="12700">
              <a:lnSpc>
                <a:spcPct val="100000"/>
              </a:lnSpc>
              <a:spcBef>
                <a:spcPts val="130"/>
              </a:spcBef>
            </a:pPr>
            <a:r>
              <a:rPr sz="2000" u="heavy" spc="20" dirty="0">
                <a:solidFill>
                  <a:srgbClr val="006FC0"/>
                </a:solidFill>
                <a:uFill>
                  <a:solidFill>
                    <a:srgbClr val="006FC0"/>
                  </a:solidFill>
                </a:uFill>
                <a:latin typeface="Trebuchet MS"/>
                <a:cs typeface="Trebuchet MS"/>
              </a:rPr>
              <a:t>Demo</a:t>
            </a:r>
            <a:r>
              <a:rPr sz="2000" u="heavy" spc="-130" dirty="0">
                <a:solidFill>
                  <a:srgbClr val="006FC0"/>
                </a:solidFill>
                <a:uFill>
                  <a:solidFill>
                    <a:srgbClr val="006FC0"/>
                  </a:solidFill>
                </a:uFill>
                <a:latin typeface="Trebuchet MS"/>
                <a:cs typeface="Trebuchet MS"/>
              </a:rPr>
              <a:t> </a:t>
            </a:r>
            <a:r>
              <a:rPr sz="2000" u="heavy" spc="25" dirty="0">
                <a:solidFill>
                  <a:srgbClr val="006FC0"/>
                </a:solidFill>
                <a:uFill>
                  <a:solidFill>
                    <a:srgbClr val="006FC0"/>
                  </a:solidFill>
                </a:uFill>
                <a:latin typeface="Trebuchet MS"/>
                <a:cs typeface="Trebuchet MS"/>
              </a:rPr>
              <a:t>Link</a:t>
            </a:r>
            <a:endParaRPr sz="2000">
              <a:latin typeface="Trebuchet MS"/>
              <a:cs typeface="Trebuchet MS"/>
            </a:endParaRPr>
          </a:p>
        </p:txBody>
      </p:sp>
      <p:pic>
        <p:nvPicPr>
          <p:cNvPr id="11" name="Picture 10">
            <a:extLst>
              <a:ext uri="{FF2B5EF4-FFF2-40B4-BE49-F238E27FC236}">
                <a16:creationId xmlns:a16="http://schemas.microsoft.com/office/drawing/2014/main" id="{DA15A51D-1EDF-BEED-FF28-50F1C099E56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4349" y="1574652"/>
            <a:ext cx="5168251" cy="4331971"/>
          </a:xfrm>
          <a:prstGeom prst="rect">
            <a:avLst/>
          </a:prstGeom>
        </p:spPr>
      </p:pic>
      <p:pic>
        <p:nvPicPr>
          <p:cNvPr id="13" name="Picture 12">
            <a:extLst>
              <a:ext uri="{FF2B5EF4-FFF2-40B4-BE49-F238E27FC236}">
                <a16:creationId xmlns:a16="http://schemas.microsoft.com/office/drawing/2014/main" id="{5875E5B2-02A4-68FB-DCD0-A40AEB6CFF9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67400" y="1591858"/>
            <a:ext cx="4814832" cy="4331971"/>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lang="en-IN"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55332" y="505037"/>
            <a:ext cx="10681335" cy="1124667"/>
          </a:xfrm>
          <a:prstGeom prst="rect">
            <a:avLst/>
          </a:prstGeom>
        </p:spPr>
        <p:txBody>
          <a:bodyPr vert="horz" wrap="square" lIns="0" tIns="16510" rIns="0" bIns="0" rtlCol="0">
            <a:spAutoFit/>
          </a:bodyPr>
          <a:lstStyle/>
          <a:p>
            <a:pPr marL="12700">
              <a:lnSpc>
                <a:spcPct val="100000"/>
              </a:lnSpc>
              <a:spcBef>
                <a:spcPts val="130"/>
              </a:spcBef>
            </a:pPr>
            <a:r>
              <a:rPr lang="en-IN" sz="3600" dirty="0"/>
              <a:t>PEDESTRIAN DETECTION</a:t>
            </a:r>
            <a:br>
              <a:rPr lang="en-IN" sz="3600" dirty="0"/>
            </a:br>
            <a:endParaRPr sz="3600" dirty="0"/>
          </a:p>
        </p:txBody>
      </p:sp>
      <p:sp>
        <p:nvSpPr>
          <p:cNvPr id="25" name="Text Placeholder 24">
            <a:extLst>
              <a:ext uri="{FF2B5EF4-FFF2-40B4-BE49-F238E27FC236}">
                <a16:creationId xmlns:a16="http://schemas.microsoft.com/office/drawing/2014/main" id="{D7F0F323-AE16-FD2B-CE04-1F29A50EB239}"/>
              </a:ext>
            </a:extLst>
          </p:cNvPr>
          <p:cNvSpPr>
            <a:spLocks noGrp="1"/>
          </p:cNvSpPr>
          <p:nvPr>
            <p:ph type="body" idx="1"/>
          </p:nvPr>
        </p:nvSpPr>
        <p:spPr>
          <a:xfrm>
            <a:off x="496443" y="1495339"/>
            <a:ext cx="8329041" cy="3939540"/>
          </a:xfrm>
        </p:spPr>
        <p:txBody>
          <a:bodyPr/>
          <a:lstStyle/>
          <a:p>
            <a:r>
              <a:rPr lang="en-US" sz="3200" i="0" dirty="0">
                <a:solidFill>
                  <a:srgbClr val="0D0D0D"/>
                </a:solidFill>
                <a:effectLst/>
                <a:latin typeface="Söhne"/>
              </a:rPr>
              <a:t>Pedestrian detection refers to the process of identifying and locating pedestrians within images or videos, typically within a computer vision context. It's a crucial task in various applications such as autonomous driving, surveillance systems, and human-computer interaction. Here's a brief overview of the key aspects of pedestrian detection</a:t>
            </a:r>
            <a:endParaRPr lang="en-IN" sz="3200"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47625" y="28579"/>
            <a:ext cx="12296775" cy="7022314"/>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3" name="Text Placeholder 22">
            <a:extLst>
              <a:ext uri="{FF2B5EF4-FFF2-40B4-BE49-F238E27FC236}">
                <a16:creationId xmlns:a16="http://schemas.microsoft.com/office/drawing/2014/main" id="{A228969C-F0C5-C865-E878-2B3D7C289E08}"/>
              </a:ext>
            </a:extLst>
          </p:cNvPr>
          <p:cNvSpPr>
            <a:spLocks noGrp="1"/>
          </p:cNvSpPr>
          <p:nvPr>
            <p:ph type="body" idx="1"/>
          </p:nvPr>
        </p:nvSpPr>
        <p:spPr>
          <a:xfrm>
            <a:off x="1812847" y="1571982"/>
            <a:ext cx="7252716" cy="4985980"/>
          </a:xfrm>
        </p:spPr>
        <p:txBody>
          <a:bodyPr/>
          <a:lstStyle/>
          <a:p>
            <a:pPr marL="457200" indent="-457200">
              <a:buFont typeface="Wingdings" panose="05000000000000000000" pitchFamily="2" charset="2"/>
              <a:buChar char="v"/>
            </a:pPr>
            <a:r>
              <a:rPr lang="en-IN" sz="3200" i="0" dirty="0">
                <a:solidFill>
                  <a:srgbClr val="0D0D0D"/>
                </a:solidFill>
                <a:effectLst/>
                <a:latin typeface="Times New Roman" panose="02020603050405020304" pitchFamily="18" charset="0"/>
                <a:cs typeface="Times New Roman" panose="02020603050405020304" pitchFamily="18" charset="0"/>
              </a:rPr>
              <a:t>Project Planning and Preparation</a:t>
            </a:r>
          </a:p>
          <a:p>
            <a:pPr marL="457200" indent="-457200">
              <a:buFont typeface="Wingdings" panose="05000000000000000000" pitchFamily="2" charset="2"/>
              <a:buChar char="v"/>
            </a:pPr>
            <a:r>
              <a:rPr lang="en-IN" sz="3200" i="0" dirty="0">
                <a:solidFill>
                  <a:srgbClr val="0D0D0D"/>
                </a:solidFill>
                <a:effectLst/>
                <a:latin typeface="Times New Roman" panose="02020603050405020304" pitchFamily="18" charset="0"/>
                <a:cs typeface="Times New Roman" panose="02020603050405020304" pitchFamily="18" charset="0"/>
              </a:rPr>
              <a:t>Data Collection and Preparation</a:t>
            </a:r>
          </a:p>
          <a:p>
            <a:pPr marL="457200" indent="-457200">
              <a:buFont typeface="Wingdings" panose="05000000000000000000" pitchFamily="2" charset="2"/>
              <a:buChar char="v"/>
            </a:pPr>
            <a:r>
              <a:rPr lang="en-IN" sz="3200" i="0" dirty="0">
                <a:solidFill>
                  <a:srgbClr val="0D0D0D"/>
                </a:solidFill>
                <a:effectLst/>
                <a:latin typeface="Times New Roman" panose="02020603050405020304" pitchFamily="18" charset="0"/>
                <a:cs typeface="Times New Roman" panose="02020603050405020304" pitchFamily="18" charset="0"/>
              </a:rPr>
              <a:t>Algorithm Selection and Development</a:t>
            </a:r>
            <a:endParaRPr lang="en-IN" sz="3200" dirty="0">
              <a:solidFill>
                <a:srgbClr val="0D0D0D"/>
              </a:solidFill>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v"/>
            </a:pPr>
            <a:r>
              <a:rPr lang="en-IN" sz="3200" i="0" dirty="0">
                <a:solidFill>
                  <a:srgbClr val="0D0D0D"/>
                </a:solidFill>
                <a:effectLst/>
                <a:latin typeface="Times New Roman" panose="02020603050405020304" pitchFamily="18" charset="0"/>
                <a:cs typeface="Times New Roman" panose="02020603050405020304" pitchFamily="18" charset="0"/>
              </a:rPr>
              <a:t>Model Training and Validation</a:t>
            </a:r>
          </a:p>
          <a:p>
            <a:pPr marL="457200" indent="-457200">
              <a:buFont typeface="Wingdings" panose="05000000000000000000" pitchFamily="2" charset="2"/>
              <a:buChar char="v"/>
            </a:pPr>
            <a:r>
              <a:rPr lang="en-IN" sz="3200" i="0" dirty="0">
                <a:solidFill>
                  <a:srgbClr val="0D0D0D"/>
                </a:solidFill>
                <a:effectLst/>
                <a:latin typeface="Times New Roman" panose="02020603050405020304" pitchFamily="18" charset="0"/>
                <a:cs typeface="Times New Roman" panose="02020603050405020304" pitchFamily="18" charset="0"/>
              </a:rPr>
              <a:t>Evaluation and Testing</a:t>
            </a:r>
            <a:endParaRPr lang="en-IN" sz="3200" dirty="0">
              <a:solidFill>
                <a:srgbClr val="0D0D0D"/>
              </a:solidFill>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v"/>
            </a:pPr>
            <a:r>
              <a:rPr lang="en-IN" sz="3200" i="0" dirty="0">
                <a:solidFill>
                  <a:srgbClr val="0D0D0D"/>
                </a:solidFill>
                <a:effectLst/>
                <a:latin typeface="Times New Roman" panose="02020603050405020304" pitchFamily="18" charset="0"/>
                <a:cs typeface="Times New Roman" panose="02020603050405020304" pitchFamily="18" charset="0"/>
              </a:rPr>
              <a:t>Optimization and Fine-Tuning</a:t>
            </a:r>
          </a:p>
          <a:p>
            <a:pPr marL="457200" indent="-457200">
              <a:buFont typeface="Wingdings" panose="05000000000000000000" pitchFamily="2" charset="2"/>
              <a:buChar char="v"/>
            </a:pPr>
            <a:r>
              <a:rPr lang="en-IN" sz="3200" i="0" dirty="0">
                <a:solidFill>
                  <a:srgbClr val="0D0D0D"/>
                </a:solidFill>
                <a:effectLst/>
                <a:latin typeface="Times New Roman" panose="02020603050405020304" pitchFamily="18" charset="0"/>
                <a:cs typeface="Times New Roman" panose="02020603050405020304" pitchFamily="18" charset="0"/>
              </a:rPr>
              <a:t>Deployment and Integration</a:t>
            </a:r>
            <a:endParaRPr lang="en-IN" sz="3200" dirty="0">
              <a:solidFill>
                <a:srgbClr val="0D0D0D"/>
              </a:solidFill>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v"/>
            </a:pPr>
            <a:r>
              <a:rPr lang="en-IN" sz="3200" i="0" dirty="0">
                <a:solidFill>
                  <a:srgbClr val="0D0D0D"/>
                </a:solidFill>
                <a:effectLst/>
                <a:latin typeface="Times New Roman" panose="02020603050405020304" pitchFamily="18" charset="0"/>
                <a:cs typeface="Times New Roman" panose="02020603050405020304" pitchFamily="18" charset="0"/>
              </a:rPr>
              <a:t>Review and Feedback</a:t>
            </a:r>
          </a:p>
          <a:p>
            <a:pPr marL="457200" indent="-457200">
              <a:buFont typeface="Wingdings" panose="05000000000000000000" pitchFamily="2" charset="2"/>
              <a:buChar char="v"/>
            </a:pPr>
            <a:r>
              <a:rPr lang="en-IN" sz="3200" i="0" dirty="0">
                <a:solidFill>
                  <a:srgbClr val="0D0D0D"/>
                </a:solidFill>
                <a:effectLst/>
                <a:latin typeface="Times New Roman" panose="02020603050405020304" pitchFamily="18" charset="0"/>
                <a:cs typeface="Times New Roman" panose="02020603050405020304" pitchFamily="18" charset="0"/>
              </a:rPr>
              <a:t>Maintenance and Updates</a:t>
            </a:r>
          </a:p>
          <a:p>
            <a:endParaRPr lang="en-IN" dirty="0">
              <a:solidFill>
                <a:srgbClr val="0D0D0D"/>
              </a:solidFill>
              <a:latin typeface="Söhne"/>
            </a:endParaRPr>
          </a:p>
          <a:p>
            <a:endParaRPr lang="en-IN"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296400" y="3334518"/>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446063" y="327765"/>
            <a:ext cx="10681335" cy="75819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sp>
        <p:nvSpPr>
          <p:cNvPr id="11" name="Text Placeholder 10">
            <a:extLst>
              <a:ext uri="{FF2B5EF4-FFF2-40B4-BE49-F238E27FC236}">
                <a16:creationId xmlns:a16="http://schemas.microsoft.com/office/drawing/2014/main" id="{A227D29D-8B90-CEC2-C9EF-6DAF6841698F}"/>
              </a:ext>
            </a:extLst>
          </p:cNvPr>
          <p:cNvSpPr>
            <a:spLocks noGrp="1"/>
          </p:cNvSpPr>
          <p:nvPr>
            <p:ph type="body" idx="1"/>
          </p:nvPr>
        </p:nvSpPr>
        <p:spPr>
          <a:xfrm>
            <a:off x="492955" y="1340572"/>
            <a:ext cx="9450071" cy="5324535"/>
          </a:xfrm>
        </p:spPr>
        <p:txBody>
          <a:bodyPr/>
          <a:lstStyle/>
          <a:p>
            <a:pPr algn="l"/>
            <a:r>
              <a:rPr lang="en-US" sz="2400" b="1" i="0" dirty="0">
                <a:solidFill>
                  <a:srgbClr val="0D0D0D"/>
                </a:solidFill>
                <a:effectLst/>
                <a:latin typeface="Söhne"/>
              </a:rPr>
              <a:t>Background</a:t>
            </a:r>
            <a:r>
              <a:rPr lang="en-US" b="1" i="0" dirty="0">
                <a:solidFill>
                  <a:srgbClr val="0D0D0D"/>
                </a:solidFill>
                <a:effectLst/>
                <a:latin typeface="Times New Roman" panose="02020603050405020304" pitchFamily="18" charset="0"/>
                <a:cs typeface="Times New Roman" panose="02020603050405020304" pitchFamily="18" charset="0"/>
              </a:rPr>
              <a:t>:</a:t>
            </a:r>
            <a:r>
              <a:rPr lang="en-US" b="0" i="0" dirty="0">
                <a:solidFill>
                  <a:srgbClr val="0D0D0D"/>
                </a:solidFill>
                <a:effectLst/>
                <a:latin typeface="Times New Roman" panose="02020603050405020304" pitchFamily="18" charset="0"/>
                <a:cs typeface="Times New Roman" panose="02020603050405020304" pitchFamily="18" charset="0"/>
              </a:rPr>
              <a:t> Pedestrian detection is a critical component of advanced driver assistance systems (ADAS) and autonomous vehicles to ensure the safety of pedestrians and other road users. In urban environments, the presence of pedestrians in complex scenes with varying lighting conditions, occlusions, and cluttered backgrounds poses significant challenges for detection algorithms</a:t>
            </a:r>
            <a:r>
              <a:rPr lang="en-US" b="0" i="0" dirty="0">
                <a:solidFill>
                  <a:srgbClr val="0D0D0D"/>
                </a:solidFill>
                <a:effectLst/>
                <a:latin typeface="Söhne"/>
              </a:rPr>
              <a:t>.</a:t>
            </a:r>
          </a:p>
          <a:p>
            <a:pPr algn="l"/>
            <a:endParaRPr lang="en-US" b="0" i="0" dirty="0">
              <a:solidFill>
                <a:srgbClr val="0D0D0D"/>
              </a:solidFill>
              <a:effectLst/>
              <a:latin typeface="Söhne"/>
            </a:endParaRPr>
          </a:p>
          <a:p>
            <a:pPr algn="l"/>
            <a:r>
              <a:rPr lang="en-US" sz="2400" b="1" i="0" dirty="0">
                <a:solidFill>
                  <a:srgbClr val="0D0D0D"/>
                </a:solidFill>
                <a:effectLst/>
                <a:latin typeface="Söhne"/>
              </a:rPr>
              <a:t>Objective</a:t>
            </a:r>
            <a:r>
              <a:rPr lang="en-US" b="1" i="0" dirty="0">
                <a:solidFill>
                  <a:srgbClr val="0D0D0D"/>
                </a:solidFill>
                <a:effectLst/>
                <a:latin typeface="Söhne"/>
              </a:rPr>
              <a:t>:</a:t>
            </a:r>
            <a:r>
              <a:rPr lang="en-US" b="0" i="0" dirty="0">
                <a:solidFill>
                  <a:srgbClr val="0D0D0D"/>
                </a:solidFill>
                <a:effectLst/>
                <a:latin typeface="Söhne"/>
              </a:rPr>
              <a:t> </a:t>
            </a:r>
            <a:r>
              <a:rPr lang="en-US" b="0" i="0" dirty="0">
                <a:solidFill>
                  <a:srgbClr val="0D0D0D"/>
                </a:solidFill>
                <a:effectLst/>
                <a:latin typeface="Times New Roman" panose="02020603050405020304" pitchFamily="18" charset="0"/>
                <a:cs typeface="Times New Roman" panose="02020603050405020304" pitchFamily="18" charset="0"/>
              </a:rPr>
              <a:t>The objective of this project is to develop an accurate and robust pedestrian detection system capable of detecting pedestrians in urban environments captured by onboard cameras of autonomous vehicles. The system should operate in real-time with low latency while maintaining high precision and recall rates.</a:t>
            </a:r>
          </a:p>
          <a:p>
            <a:pPr algn="l"/>
            <a:endParaRPr lang="en-US" dirty="0">
              <a:solidFill>
                <a:srgbClr val="0D0D0D"/>
              </a:solidFill>
              <a:latin typeface="Söhne"/>
            </a:endParaRPr>
          </a:p>
          <a:p>
            <a:pPr algn="l"/>
            <a:r>
              <a:rPr lang="en-IN" sz="2800" b="1" i="0" dirty="0">
                <a:solidFill>
                  <a:srgbClr val="0D0D0D"/>
                </a:solidFill>
                <a:effectLst/>
                <a:latin typeface="Söhne"/>
              </a:rPr>
              <a:t>Key Challenges</a:t>
            </a:r>
            <a:r>
              <a:rPr lang="en-IN" b="1" i="0" dirty="0">
                <a:solidFill>
                  <a:srgbClr val="0D0D0D"/>
                </a:solidFill>
                <a:effectLst/>
                <a:latin typeface="Söhne"/>
              </a:rPr>
              <a:t>:</a:t>
            </a:r>
            <a:endParaRPr lang="en-US" b="1" i="0" dirty="0">
              <a:solidFill>
                <a:srgbClr val="0D0D0D"/>
              </a:solidFill>
              <a:effectLst/>
              <a:latin typeface="Söhne"/>
            </a:endParaRPr>
          </a:p>
          <a:p>
            <a:pPr marL="285750" indent="-285750" algn="l">
              <a:buFont typeface="Wingdings" panose="05000000000000000000" pitchFamily="2" charset="2"/>
              <a:buChar char="§"/>
            </a:pPr>
            <a:r>
              <a:rPr lang="en-IN" i="0" dirty="0">
                <a:solidFill>
                  <a:srgbClr val="0D0D0D"/>
                </a:solidFill>
                <a:effectLst/>
                <a:latin typeface="Times New Roman" panose="02020603050405020304" pitchFamily="18" charset="0"/>
                <a:cs typeface="Times New Roman" panose="02020603050405020304" pitchFamily="18" charset="0"/>
              </a:rPr>
              <a:t>Expected Deliverables</a:t>
            </a:r>
            <a:endParaRPr lang="en-US" dirty="0">
              <a:solidFill>
                <a:srgbClr val="0D0D0D"/>
              </a:solidFill>
              <a:latin typeface="Times New Roman" panose="02020603050405020304" pitchFamily="18" charset="0"/>
              <a:cs typeface="Times New Roman" panose="02020603050405020304" pitchFamily="18" charset="0"/>
            </a:endParaRPr>
          </a:p>
          <a:p>
            <a:pPr marL="285750" indent="-285750" algn="l">
              <a:buFont typeface="Wingdings" panose="05000000000000000000" pitchFamily="2" charset="2"/>
              <a:buChar char="§"/>
            </a:pPr>
            <a:r>
              <a:rPr lang="en-IN" i="0" dirty="0">
                <a:solidFill>
                  <a:srgbClr val="0D0D0D"/>
                </a:solidFill>
                <a:effectLst/>
                <a:latin typeface="Times New Roman" panose="02020603050405020304" pitchFamily="18" charset="0"/>
                <a:cs typeface="Times New Roman" panose="02020603050405020304" pitchFamily="18" charset="0"/>
              </a:rPr>
              <a:t>Stakeholders</a:t>
            </a:r>
          </a:p>
          <a:p>
            <a:pPr marL="285750" indent="-285750" algn="l">
              <a:buFont typeface="Wingdings" panose="05000000000000000000" pitchFamily="2" charset="2"/>
              <a:buChar char="§"/>
            </a:pPr>
            <a:r>
              <a:rPr lang="en-IN" i="0" dirty="0">
                <a:solidFill>
                  <a:srgbClr val="0D0D0D"/>
                </a:solidFill>
                <a:effectLst/>
                <a:latin typeface="Times New Roman" panose="02020603050405020304" pitchFamily="18" charset="0"/>
                <a:cs typeface="Times New Roman" panose="02020603050405020304" pitchFamily="18" charset="0"/>
              </a:rPr>
              <a:t>Timeline</a:t>
            </a:r>
            <a:endParaRPr lang="en-IN" dirty="0">
              <a:solidFill>
                <a:srgbClr val="0D0D0D"/>
              </a:solidFill>
              <a:latin typeface="Times New Roman" panose="02020603050405020304" pitchFamily="18" charset="0"/>
              <a:cs typeface="Times New Roman" panose="02020603050405020304" pitchFamily="18" charset="0"/>
            </a:endParaRPr>
          </a:p>
          <a:p>
            <a:pPr marL="285750" indent="-285750" algn="l">
              <a:buFont typeface="Wingdings" panose="05000000000000000000" pitchFamily="2" charset="2"/>
              <a:buChar char="§"/>
            </a:pPr>
            <a:r>
              <a:rPr lang="en-IN" i="0" dirty="0">
                <a:solidFill>
                  <a:srgbClr val="0D0D0D"/>
                </a:solidFill>
                <a:effectLst/>
                <a:latin typeface="Times New Roman" panose="02020603050405020304" pitchFamily="18" charset="0"/>
                <a:cs typeface="Times New Roman" panose="02020603050405020304" pitchFamily="18" charset="0"/>
              </a:rPr>
              <a:t>Budget</a:t>
            </a:r>
          </a:p>
          <a:p>
            <a:pPr marL="285750" indent="-285750" algn="l">
              <a:buFont typeface="Wingdings" panose="05000000000000000000" pitchFamily="2" charset="2"/>
              <a:buChar char="§"/>
            </a:pPr>
            <a:r>
              <a:rPr lang="en-IN" i="0" dirty="0">
                <a:solidFill>
                  <a:srgbClr val="0D0D0D"/>
                </a:solidFill>
                <a:effectLst/>
                <a:latin typeface="Times New Roman" panose="02020603050405020304" pitchFamily="18" charset="0"/>
                <a:cs typeface="Times New Roman" panose="02020603050405020304" pitchFamily="18" charset="0"/>
              </a:rPr>
              <a:t>Conclusion</a:t>
            </a:r>
            <a:endParaRPr lang="en-US" i="0" dirty="0">
              <a:solidFill>
                <a:srgbClr val="0D0D0D"/>
              </a:solidFill>
              <a:effectLst/>
              <a:latin typeface="Times New Roman" panose="02020603050405020304" pitchFamily="18" charset="0"/>
              <a:cs typeface="Times New Roman" panose="02020603050405020304" pitchFamily="18" charset="0"/>
            </a:endParaRPr>
          </a:p>
          <a:p>
            <a:pPr algn="l"/>
            <a:endParaRPr lang="en-US" b="0" i="0" dirty="0">
              <a:solidFill>
                <a:srgbClr val="0D0D0D"/>
              </a:solidFill>
              <a:effectLst/>
              <a:latin typeface="Söhne"/>
            </a:endParaRPr>
          </a:p>
          <a:p>
            <a:endParaRPr lang="en-IN"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4" y="2657475"/>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8501062" y="521059"/>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sp>
        <p:nvSpPr>
          <p:cNvPr id="11" name="Text Placeholder 10">
            <a:extLst>
              <a:ext uri="{FF2B5EF4-FFF2-40B4-BE49-F238E27FC236}">
                <a16:creationId xmlns:a16="http://schemas.microsoft.com/office/drawing/2014/main" id="{B815731D-B32E-6FAE-1F2D-92645271EA56}"/>
              </a:ext>
            </a:extLst>
          </p:cNvPr>
          <p:cNvSpPr>
            <a:spLocks noGrp="1"/>
          </p:cNvSpPr>
          <p:nvPr>
            <p:ph type="body" idx="1"/>
          </p:nvPr>
        </p:nvSpPr>
        <p:spPr>
          <a:xfrm>
            <a:off x="380618" y="1316698"/>
            <a:ext cx="10972800" cy="4585871"/>
          </a:xfrm>
        </p:spPr>
        <p:txBody>
          <a:bodyPr/>
          <a:lstStyle/>
          <a:p>
            <a:r>
              <a:rPr lang="en-US" sz="2000" i="0" dirty="0">
                <a:solidFill>
                  <a:srgbClr val="0D0D0D"/>
                </a:solidFill>
                <a:effectLst/>
                <a:latin typeface="Times New Roman" panose="02020603050405020304" pitchFamily="18" charset="0"/>
                <a:cs typeface="Times New Roman" panose="02020603050405020304" pitchFamily="18" charset="0"/>
              </a:rPr>
              <a:t>A pedestrian detection project involves the development of algorithms and systems capable of identifying and locating pedestrians within images or video frames. This technology is widely used in various applications, including autonomous vehicles, surveillance systems, and advanced driver assistance systems (ADAS)</a:t>
            </a:r>
          </a:p>
          <a:p>
            <a:endParaRPr lang="en-US" dirty="0">
              <a:solidFill>
                <a:srgbClr val="0D0D0D"/>
              </a:solidFill>
              <a:latin typeface="Söhne"/>
            </a:endParaRPr>
          </a:p>
          <a:p>
            <a:pPr marL="285750" indent="-285750">
              <a:buFont typeface="Wingdings" panose="05000000000000000000" pitchFamily="2" charset="2"/>
              <a:buChar char="Ø"/>
            </a:pPr>
            <a:r>
              <a:rPr lang="en-IN" sz="2000" i="0" dirty="0">
                <a:solidFill>
                  <a:srgbClr val="0D0D0D"/>
                </a:solidFill>
                <a:effectLst/>
                <a:latin typeface="Times New Roman" panose="02020603050405020304" pitchFamily="18" charset="0"/>
                <a:cs typeface="Times New Roman" panose="02020603050405020304" pitchFamily="18" charset="0"/>
              </a:rPr>
              <a:t>Problem Definition</a:t>
            </a:r>
            <a:endParaRPr lang="en-US" sz="2000" i="0" dirty="0">
              <a:solidFill>
                <a:srgbClr val="0D0D0D"/>
              </a:solidFill>
              <a:effectLst/>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IN" sz="2000" i="0" dirty="0">
                <a:solidFill>
                  <a:srgbClr val="0D0D0D"/>
                </a:solidFill>
                <a:effectLst/>
                <a:latin typeface="Times New Roman" panose="02020603050405020304" pitchFamily="18" charset="0"/>
                <a:cs typeface="Times New Roman" panose="02020603050405020304" pitchFamily="18" charset="0"/>
              </a:rPr>
              <a:t>Data Collection:</a:t>
            </a:r>
            <a:endParaRPr lang="en-US" sz="2000" dirty="0">
              <a:solidFill>
                <a:srgbClr val="0D0D0D"/>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IN" sz="2000" i="0" dirty="0">
                <a:solidFill>
                  <a:srgbClr val="0D0D0D"/>
                </a:solidFill>
                <a:effectLst/>
                <a:latin typeface="Times New Roman" panose="02020603050405020304" pitchFamily="18" charset="0"/>
                <a:cs typeface="Times New Roman" panose="02020603050405020304" pitchFamily="18" charset="0"/>
              </a:rPr>
              <a:t>Data Preprocessing</a:t>
            </a:r>
            <a:endParaRPr lang="en-US" sz="2000" i="0" dirty="0">
              <a:solidFill>
                <a:srgbClr val="0D0D0D"/>
              </a:solidFill>
              <a:effectLst/>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IN" sz="2000" i="0" dirty="0">
                <a:solidFill>
                  <a:srgbClr val="0D0D0D"/>
                </a:solidFill>
                <a:effectLst/>
                <a:latin typeface="Times New Roman" panose="02020603050405020304" pitchFamily="18" charset="0"/>
                <a:cs typeface="Times New Roman" panose="02020603050405020304" pitchFamily="18" charset="0"/>
              </a:rPr>
              <a:t>Feature Extraction</a:t>
            </a:r>
            <a:endParaRPr lang="en-US" sz="2000" dirty="0">
              <a:solidFill>
                <a:srgbClr val="0D0D0D"/>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IN" sz="2000" i="0" dirty="0">
                <a:solidFill>
                  <a:srgbClr val="0D0D0D"/>
                </a:solidFill>
                <a:effectLst/>
                <a:latin typeface="Times New Roman" panose="02020603050405020304" pitchFamily="18" charset="0"/>
                <a:cs typeface="Times New Roman" panose="02020603050405020304" pitchFamily="18" charset="0"/>
              </a:rPr>
              <a:t>Model Training</a:t>
            </a:r>
            <a:endParaRPr lang="en-US" sz="2000" i="0" dirty="0">
              <a:solidFill>
                <a:srgbClr val="0D0D0D"/>
              </a:solidFill>
              <a:effectLst/>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IN" sz="2000" i="0" dirty="0">
                <a:solidFill>
                  <a:srgbClr val="0D0D0D"/>
                </a:solidFill>
                <a:effectLst/>
                <a:latin typeface="Times New Roman" panose="02020603050405020304" pitchFamily="18" charset="0"/>
                <a:cs typeface="Times New Roman" panose="02020603050405020304" pitchFamily="18" charset="0"/>
              </a:rPr>
              <a:t>Model Evaluation</a:t>
            </a:r>
            <a:endParaRPr lang="en-US" sz="2000" dirty="0">
              <a:solidFill>
                <a:srgbClr val="0D0D0D"/>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IN" sz="2000" i="0" dirty="0">
                <a:solidFill>
                  <a:srgbClr val="0D0D0D"/>
                </a:solidFill>
                <a:effectLst/>
                <a:latin typeface="Times New Roman" panose="02020603050405020304" pitchFamily="18" charset="0"/>
                <a:cs typeface="Times New Roman" panose="02020603050405020304" pitchFamily="18" charset="0"/>
              </a:rPr>
              <a:t>Integration</a:t>
            </a:r>
            <a:endParaRPr lang="en-US" sz="2000" i="0" dirty="0">
              <a:solidFill>
                <a:srgbClr val="0D0D0D"/>
              </a:solidFill>
              <a:effectLst/>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IN" sz="2000" i="0" dirty="0">
                <a:solidFill>
                  <a:srgbClr val="0D0D0D"/>
                </a:solidFill>
                <a:effectLst/>
                <a:latin typeface="Times New Roman" panose="02020603050405020304" pitchFamily="18" charset="0"/>
                <a:cs typeface="Times New Roman" panose="02020603050405020304" pitchFamily="18" charset="0"/>
              </a:rPr>
              <a:t>Testing and Validation</a:t>
            </a:r>
            <a:endParaRPr lang="en-US" sz="2000" dirty="0">
              <a:solidFill>
                <a:srgbClr val="0D0D0D"/>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IN" sz="2000" i="0" dirty="0">
                <a:solidFill>
                  <a:srgbClr val="0D0D0D"/>
                </a:solidFill>
                <a:effectLst/>
                <a:latin typeface="Times New Roman" panose="02020603050405020304" pitchFamily="18" charset="0"/>
                <a:cs typeface="Times New Roman" panose="02020603050405020304" pitchFamily="18" charset="0"/>
              </a:rPr>
              <a:t>Deployment</a:t>
            </a:r>
            <a:endParaRPr lang="en-US" sz="2000" i="0" dirty="0">
              <a:solidFill>
                <a:srgbClr val="0D0D0D"/>
              </a:solidFill>
              <a:effectLst/>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IN" sz="2000" i="0" dirty="0">
                <a:solidFill>
                  <a:srgbClr val="0D0D0D"/>
                </a:solidFill>
                <a:effectLst/>
                <a:latin typeface="Times New Roman" panose="02020603050405020304" pitchFamily="18" charset="0"/>
                <a:cs typeface="Times New Roman" panose="02020603050405020304" pitchFamily="18" charset="0"/>
              </a:rPr>
              <a:t>Maintenance and Updates</a:t>
            </a:r>
            <a:endParaRPr lang="en-IN" sz="2000" dirty="0">
              <a:latin typeface="Times New Roman" panose="02020603050405020304" pitchFamily="18" charset="0"/>
              <a:cs typeface="Times New Roman" panose="02020603050405020304" pitchFamily="18" charset="0"/>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0210800" y="5686079"/>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8077200" y="891793"/>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829800" y="6200314"/>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304800" y="678701"/>
            <a:ext cx="10681335" cy="758190"/>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sp>
        <p:nvSpPr>
          <p:cNvPr id="9" name="Text Placeholder 8">
            <a:extLst>
              <a:ext uri="{FF2B5EF4-FFF2-40B4-BE49-F238E27FC236}">
                <a16:creationId xmlns:a16="http://schemas.microsoft.com/office/drawing/2014/main" id="{135E09F0-654E-34B2-77BE-31C1A92CA475}"/>
              </a:ext>
            </a:extLst>
          </p:cNvPr>
          <p:cNvSpPr>
            <a:spLocks noGrp="1"/>
          </p:cNvSpPr>
          <p:nvPr>
            <p:ph type="body" idx="1"/>
          </p:nvPr>
        </p:nvSpPr>
        <p:spPr>
          <a:xfrm>
            <a:off x="380618" y="1585492"/>
            <a:ext cx="10972800" cy="4832092"/>
          </a:xfrm>
        </p:spPr>
        <p:txBody>
          <a:bodyPr/>
          <a:lstStyle/>
          <a:p>
            <a:pPr marL="342900" indent="-342900" algn="l">
              <a:buFont typeface="+mj-lt"/>
              <a:buAutoNum type="arabicPeriod"/>
            </a:pPr>
            <a:r>
              <a:rPr lang="en-US" sz="2000" b="1" i="0" dirty="0">
                <a:solidFill>
                  <a:srgbClr val="0D0D0D"/>
                </a:solidFill>
                <a:effectLst/>
                <a:latin typeface="Söhne"/>
              </a:rPr>
              <a:t>Automotive Industry</a:t>
            </a:r>
            <a:r>
              <a:rPr lang="en-US" sz="2000" b="0" i="0" dirty="0">
                <a:solidFill>
                  <a:srgbClr val="0D0D0D"/>
                </a:solidFill>
                <a:effectLst/>
                <a:latin typeface="Söhne"/>
              </a:rPr>
              <a:t>:</a:t>
            </a:r>
          </a:p>
          <a:p>
            <a:pPr marL="342900" indent="-342900" algn="l">
              <a:buFont typeface="Arial" panose="020B0604020202020204" pitchFamily="34" charset="0"/>
              <a:buChar char="•"/>
            </a:pPr>
            <a:r>
              <a:rPr lang="en-US" b="0" i="0" dirty="0">
                <a:solidFill>
                  <a:srgbClr val="0D0D0D"/>
                </a:solidFill>
                <a:effectLst/>
                <a:latin typeface="Times New Roman" panose="02020603050405020304" pitchFamily="18" charset="0"/>
                <a:cs typeface="Times New Roman" panose="02020603050405020304" pitchFamily="18" charset="0"/>
              </a:rPr>
              <a:t>Autonomous Vehicle Manufacturers: Companies developing self-driving cars utilize pedestrian detection systems to ensure safe navigation and avoid collisions with pedestrians</a:t>
            </a:r>
            <a:r>
              <a:rPr lang="en-US" b="0" i="0" dirty="0">
                <a:solidFill>
                  <a:srgbClr val="0D0D0D"/>
                </a:solidFill>
                <a:effectLst/>
                <a:latin typeface="Söhne"/>
              </a:rPr>
              <a:t>.</a:t>
            </a:r>
          </a:p>
          <a:p>
            <a:pPr algn="l"/>
            <a:r>
              <a:rPr lang="en-US" b="1" i="0" dirty="0">
                <a:solidFill>
                  <a:srgbClr val="0D0D0D"/>
                </a:solidFill>
                <a:effectLst/>
                <a:latin typeface="Söhne"/>
              </a:rPr>
              <a:t>2.  </a:t>
            </a:r>
            <a:r>
              <a:rPr lang="en-US" sz="2000" b="1" i="0" dirty="0">
                <a:solidFill>
                  <a:srgbClr val="0D0D0D"/>
                </a:solidFill>
                <a:effectLst/>
                <a:latin typeface="Söhne"/>
              </a:rPr>
              <a:t>Surveillance and Security Companies</a:t>
            </a:r>
            <a:r>
              <a:rPr lang="en-US" b="0" i="0" dirty="0">
                <a:solidFill>
                  <a:srgbClr val="0D0D0D"/>
                </a:solidFill>
                <a:effectLst/>
                <a:latin typeface="Söhne"/>
              </a:rPr>
              <a:t>:</a:t>
            </a:r>
          </a:p>
          <a:p>
            <a:pPr marL="342900" indent="-342900" algn="l">
              <a:buFont typeface="Arial" panose="020B0604020202020204" pitchFamily="34" charset="0"/>
              <a:buChar char="•"/>
            </a:pPr>
            <a:r>
              <a:rPr lang="en-US" b="0" i="0" dirty="0">
                <a:solidFill>
                  <a:srgbClr val="0D0D0D"/>
                </a:solidFill>
                <a:effectLst/>
                <a:latin typeface="Times New Roman" panose="02020603050405020304" pitchFamily="18" charset="0"/>
                <a:cs typeface="Times New Roman" panose="02020603050405020304" pitchFamily="18" charset="0"/>
              </a:rPr>
              <a:t>Security System Integrators: Companies that provide surveillance solutions for public spaces, airports, malls, and other high-traffic areas utilize pedestrian detection for security and monitoring purposes.</a:t>
            </a:r>
          </a:p>
          <a:p>
            <a:pPr algn="l"/>
            <a:r>
              <a:rPr lang="en-US" b="1" i="0" dirty="0">
                <a:solidFill>
                  <a:srgbClr val="0D0D0D"/>
                </a:solidFill>
                <a:effectLst/>
                <a:latin typeface="Söhne"/>
              </a:rPr>
              <a:t>3.  </a:t>
            </a:r>
            <a:r>
              <a:rPr lang="en-US" sz="2000" b="1" i="0" dirty="0">
                <a:solidFill>
                  <a:srgbClr val="0D0D0D"/>
                </a:solidFill>
                <a:effectLst/>
                <a:latin typeface="Söhne"/>
              </a:rPr>
              <a:t>Urban Planning and Transportation Authorities</a:t>
            </a:r>
            <a:r>
              <a:rPr lang="en-US" b="0" i="0" dirty="0">
                <a:solidFill>
                  <a:srgbClr val="0D0D0D"/>
                </a:solidFill>
                <a:effectLst/>
                <a:latin typeface="Söhne"/>
              </a:rPr>
              <a:t>:</a:t>
            </a:r>
          </a:p>
          <a:p>
            <a:pPr marL="342900" indent="-342900" algn="l">
              <a:buFont typeface="Arial" panose="020B0604020202020204" pitchFamily="34" charset="0"/>
              <a:buChar char="•"/>
            </a:pPr>
            <a:r>
              <a:rPr lang="en-US" b="0" i="0" dirty="0">
                <a:solidFill>
                  <a:srgbClr val="0D0D0D"/>
                </a:solidFill>
                <a:effectLst/>
                <a:latin typeface="Times New Roman" panose="02020603050405020304" pitchFamily="18" charset="0"/>
                <a:cs typeface="Times New Roman" panose="02020603050405020304" pitchFamily="18" charset="0"/>
              </a:rPr>
              <a:t>City Planners: Urban planners and transportation authorities may use pedestrian detection systems to analyze pedestrian traffic patterns, optimize street designs, and enhance pedestrian safety in urban environments</a:t>
            </a:r>
            <a:r>
              <a:rPr lang="en-US" b="0" i="0" dirty="0">
                <a:solidFill>
                  <a:srgbClr val="0D0D0D"/>
                </a:solidFill>
                <a:effectLst/>
                <a:latin typeface="Söhne"/>
              </a:rPr>
              <a:t>.</a:t>
            </a:r>
          </a:p>
          <a:p>
            <a:pPr algn="l"/>
            <a:r>
              <a:rPr lang="en-US" b="1" i="0" dirty="0">
                <a:solidFill>
                  <a:srgbClr val="0D0D0D"/>
                </a:solidFill>
                <a:effectLst/>
                <a:latin typeface="Söhne"/>
              </a:rPr>
              <a:t>4.  </a:t>
            </a:r>
            <a:r>
              <a:rPr lang="en-US" sz="2000" b="1" i="0" dirty="0">
                <a:solidFill>
                  <a:srgbClr val="0D0D0D"/>
                </a:solidFill>
                <a:effectLst/>
                <a:latin typeface="Söhne"/>
              </a:rPr>
              <a:t>Retail and Commercial Establishments</a:t>
            </a:r>
            <a:r>
              <a:rPr lang="en-US" b="0" i="0" dirty="0">
                <a:solidFill>
                  <a:srgbClr val="0D0D0D"/>
                </a:solidFill>
                <a:effectLst/>
                <a:latin typeface="Söhne"/>
              </a:rPr>
              <a:t>:</a:t>
            </a:r>
          </a:p>
          <a:p>
            <a:pPr marL="342900" indent="-342900" algn="l">
              <a:buFont typeface="Arial" panose="020B0604020202020204" pitchFamily="34" charset="0"/>
              <a:buChar char="•"/>
            </a:pPr>
            <a:r>
              <a:rPr lang="en-US" b="0" i="0" dirty="0">
                <a:solidFill>
                  <a:srgbClr val="0D0D0D"/>
                </a:solidFill>
                <a:effectLst/>
                <a:latin typeface="Times New Roman" panose="02020603050405020304" pitchFamily="18" charset="0"/>
                <a:cs typeface="Times New Roman" panose="02020603050405020304" pitchFamily="18" charset="0"/>
              </a:rPr>
              <a:t>Retailers: Stores and shopping centers may employ pedestrian detection systems for crowd management, customer analytics, and security purposes</a:t>
            </a:r>
            <a:r>
              <a:rPr lang="en-US" b="0" i="0" dirty="0">
                <a:solidFill>
                  <a:srgbClr val="0D0D0D"/>
                </a:solidFill>
                <a:effectLst/>
                <a:latin typeface="Söhne"/>
              </a:rPr>
              <a:t>.</a:t>
            </a:r>
          </a:p>
          <a:p>
            <a:pPr algn="l"/>
            <a:r>
              <a:rPr lang="en-US" b="1" i="0" dirty="0">
                <a:solidFill>
                  <a:srgbClr val="0D0D0D"/>
                </a:solidFill>
                <a:effectLst/>
                <a:latin typeface="Söhne"/>
              </a:rPr>
              <a:t>5.  </a:t>
            </a:r>
            <a:r>
              <a:rPr lang="en-US" sz="2000" b="1" i="0" dirty="0">
                <a:solidFill>
                  <a:srgbClr val="0D0D0D"/>
                </a:solidFill>
                <a:effectLst/>
                <a:latin typeface="Söhne"/>
              </a:rPr>
              <a:t>Infrastructure and Construction Companies</a:t>
            </a:r>
            <a:r>
              <a:rPr lang="en-US" b="0" i="0" dirty="0">
                <a:solidFill>
                  <a:srgbClr val="0D0D0D"/>
                </a:solidFill>
                <a:effectLst/>
                <a:latin typeface="Söhne"/>
              </a:rPr>
              <a:t>:</a:t>
            </a:r>
          </a:p>
          <a:p>
            <a:pPr marL="342900" indent="-342900" algn="l">
              <a:buFont typeface="Arial" panose="020B0604020202020204" pitchFamily="34" charset="0"/>
              <a:buChar char="•"/>
            </a:pPr>
            <a:r>
              <a:rPr lang="en-US" b="0" i="0" dirty="0">
                <a:solidFill>
                  <a:srgbClr val="0D0D0D"/>
                </a:solidFill>
                <a:effectLst/>
                <a:latin typeface="Times New Roman" panose="02020603050405020304" pitchFamily="18" charset="0"/>
                <a:cs typeface="Times New Roman" panose="02020603050405020304" pitchFamily="18" charset="0"/>
              </a:rPr>
              <a:t>Construction Site Managers: Pedestrian detection systems can enhance safety at construction sites by alerting workers to the presence of pedestrians in hazardous areas.</a:t>
            </a:r>
          </a:p>
          <a:p>
            <a:pPr algn="l"/>
            <a:endParaRPr lang="en-US" b="0" i="0" dirty="0">
              <a:solidFill>
                <a:srgbClr val="0D0D0D"/>
              </a:solidFill>
              <a:effectLst/>
              <a:latin typeface="Times New Roman" panose="02020603050405020304" pitchFamily="18" charset="0"/>
              <a:cs typeface="Times New Roman" panose="02020603050405020304" pitchFamily="18" charset="0"/>
            </a:endParaRPr>
          </a:p>
          <a:p>
            <a:endParaRPr lang="en-IN"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034309" y="1410527"/>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10" name="Text Placeholder 9">
            <a:extLst>
              <a:ext uri="{FF2B5EF4-FFF2-40B4-BE49-F238E27FC236}">
                <a16:creationId xmlns:a16="http://schemas.microsoft.com/office/drawing/2014/main" id="{D94250E7-063C-FCF0-3CBC-67486AD83BCD}"/>
              </a:ext>
            </a:extLst>
          </p:cNvPr>
          <p:cNvSpPr>
            <a:spLocks noGrp="1"/>
          </p:cNvSpPr>
          <p:nvPr>
            <p:ph type="body" idx="1"/>
          </p:nvPr>
        </p:nvSpPr>
        <p:spPr>
          <a:xfrm>
            <a:off x="2907481" y="1266051"/>
            <a:ext cx="7315200" cy="5201424"/>
          </a:xfrm>
        </p:spPr>
        <p:txBody>
          <a:bodyPr/>
          <a:lstStyle/>
          <a:p>
            <a:pPr algn="l"/>
            <a:r>
              <a:rPr lang="en-US" sz="2400" b="1" dirty="0">
                <a:solidFill>
                  <a:srgbClr val="0D0D0D"/>
                </a:solidFill>
                <a:latin typeface="Times New Roman" panose="02020603050405020304" pitchFamily="18" charset="0"/>
                <a:cs typeface="Times New Roman" panose="02020603050405020304" pitchFamily="18" charset="0"/>
              </a:rPr>
              <a:t>KEY COMPONENTS</a:t>
            </a:r>
            <a:r>
              <a:rPr lang="en-US" b="1" dirty="0">
                <a:solidFill>
                  <a:srgbClr val="0D0D0D"/>
                </a:solidFill>
                <a:latin typeface="Times New Roman" panose="02020603050405020304" pitchFamily="18" charset="0"/>
                <a:cs typeface="Times New Roman" panose="02020603050405020304" pitchFamily="18" charset="0"/>
              </a:rPr>
              <a:t>:</a:t>
            </a:r>
          </a:p>
          <a:p>
            <a:pPr algn="l">
              <a:buFont typeface="+mj-lt"/>
              <a:buAutoNum type="arabicPeriod"/>
            </a:pPr>
            <a:r>
              <a:rPr lang="en-US" sz="2400" i="0" dirty="0">
                <a:solidFill>
                  <a:srgbClr val="0D0D0D"/>
                </a:solidFill>
                <a:effectLst/>
                <a:latin typeface="Times New Roman" panose="02020603050405020304" pitchFamily="18" charset="0"/>
                <a:cs typeface="Times New Roman" panose="02020603050405020304" pitchFamily="18" charset="0"/>
              </a:rPr>
              <a:t>Advanced Deep Learning Model.</a:t>
            </a:r>
          </a:p>
          <a:p>
            <a:pPr algn="l">
              <a:buFont typeface="+mj-lt"/>
              <a:buAutoNum type="arabicPeriod"/>
            </a:pPr>
            <a:r>
              <a:rPr lang="en-US" sz="2400" i="0" dirty="0">
                <a:solidFill>
                  <a:srgbClr val="0D0D0D"/>
                </a:solidFill>
                <a:effectLst/>
                <a:latin typeface="Times New Roman" panose="02020603050405020304" pitchFamily="18" charset="0"/>
                <a:cs typeface="Times New Roman" panose="02020603050405020304" pitchFamily="18" charset="0"/>
              </a:rPr>
              <a:t>Real-Time Processing:.</a:t>
            </a:r>
          </a:p>
          <a:p>
            <a:pPr algn="l">
              <a:buFont typeface="+mj-lt"/>
              <a:buAutoNum type="arabicPeriod"/>
            </a:pPr>
            <a:r>
              <a:rPr lang="en-US" sz="2400" i="0" dirty="0">
                <a:solidFill>
                  <a:srgbClr val="0D0D0D"/>
                </a:solidFill>
                <a:effectLst/>
                <a:latin typeface="Times New Roman" panose="02020603050405020304" pitchFamily="18" charset="0"/>
                <a:cs typeface="Times New Roman" panose="02020603050405020304" pitchFamily="18" charset="0"/>
              </a:rPr>
              <a:t>Robust Performance:</a:t>
            </a:r>
          </a:p>
          <a:p>
            <a:pPr algn="l">
              <a:buFont typeface="+mj-lt"/>
              <a:buAutoNum type="arabicPeriod"/>
            </a:pPr>
            <a:r>
              <a:rPr lang="en-US" sz="2400" i="0" dirty="0">
                <a:solidFill>
                  <a:srgbClr val="0D0D0D"/>
                </a:solidFill>
                <a:effectLst/>
                <a:latin typeface="Times New Roman" panose="02020603050405020304" pitchFamily="18" charset="0"/>
                <a:cs typeface="Times New Roman" panose="02020603050405020304" pitchFamily="18" charset="0"/>
              </a:rPr>
              <a:t>Customizable Integration: </a:t>
            </a:r>
          </a:p>
          <a:p>
            <a:pPr algn="l">
              <a:buFont typeface="+mj-lt"/>
              <a:buAutoNum type="arabicPeriod"/>
            </a:pPr>
            <a:r>
              <a:rPr lang="en-US" sz="2400" i="0" dirty="0">
                <a:solidFill>
                  <a:srgbClr val="0D0D0D"/>
                </a:solidFill>
                <a:effectLst/>
                <a:latin typeface="Times New Roman" panose="02020603050405020304" pitchFamily="18" charset="0"/>
                <a:cs typeface="Times New Roman" panose="02020603050405020304" pitchFamily="18" charset="0"/>
              </a:rPr>
              <a:t>Scalability</a:t>
            </a:r>
          </a:p>
          <a:p>
            <a:pPr algn="l"/>
            <a:r>
              <a:rPr lang="en-US" b="1" dirty="0">
                <a:solidFill>
                  <a:srgbClr val="0D0D0D"/>
                </a:solidFill>
                <a:latin typeface="Times New Roman" panose="02020603050405020304" pitchFamily="18" charset="0"/>
                <a:cs typeface="Times New Roman" panose="02020603050405020304" pitchFamily="18" charset="0"/>
              </a:rPr>
              <a:t> </a:t>
            </a:r>
          </a:p>
          <a:p>
            <a:pPr algn="l"/>
            <a:r>
              <a:rPr lang="en-IN" sz="2400" b="1" i="0" dirty="0">
                <a:solidFill>
                  <a:srgbClr val="0D0D0D"/>
                </a:solidFill>
                <a:effectLst/>
                <a:latin typeface="Times New Roman" panose="02020603050405020304" pitchFamily="18" charset="0"/>
                <a:cs typeface="Times New Roman" panose="02020603050405020304" pitchFamily="18" charset="0"/>
              </a:rPr>
              <a:t>VALUE PROPOSITION:</a:t>
            </a:r>
            <a:endParaRPr lang="en-US" sz="2400" b="1"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i="0" dirty="0">
                <a:solidFill>
                  <a:srgbClr val="0D0D0D"/>
                </a:solidFill>
                <a:effectLst/>
                <a:latin typeface="Times New Roman" panose="02020603050405020304" pitchFamily="18" charset="0"/>
                <a:cs typeface="Times New Roman" panose="02020603050405020304" pitchFamily="18" charset="0"/>
              </a:rPr>
              <a:t>Enhanced Safety: </a:t>
            </a:r>
          </a:p>
          <a:p>
            <a:pPr algn="l">
              <a:buFont typeface="+mj-lt"/>
              <a:buAutoNum type="arabicPeriod"/>
            </a:pPr>
            <a:r>
              <a:rPr lang="en-US" sz="2800" i="0" dirty="0">
                <a:solidFill>
                  <a:srgbClr val="0D0D0D"/>
                </a:solidFill>
                <a:effectLst/>
                <a:latin typeface="Times New Roman" panose="02020603050405020304" pitchFamily="18" charset="0"/>
                <a:cs typeface="Times New Roman" panose="02020603050405020304" pitchFamily="18" charset="0"/>
              </a:rPr>
              <a:t>Improved Efficiency:</a:t>
            </a:r>
          </a:p>
          <a:p>
            <a:pPr algn="l">
              <a:buFont typeface="+mj-lt"/>
              <a:buAutoNum type="arabicPeriod"/>
            </a:pPr>
            <a:r>
              <a:rPr lang="en-US" sz="2800" i="0" dirty="0">
                <a:solidFill>
                  <a:srgbClr val="0D0D0D"/>
                </a:solidFill>
                <a:effectLst/>
                <a:latin typeface="Times New Roman" panose="02020603050405020304" pitchFamily="18" charset="0"/>
                <a:cs typeface="Times New Roman" panose="02020603050405020304" pitchFamily="18" charset="0"/>
              </a:rPr>
              <a:t>Cost Savings</a:t>
            </a:r>
          </a:p>
          <a:p>
            <a:pPr algn="l">
              <a:buFont typeface="+mj-lt"/>
              <a:buAutoNum type="arabicPeriod"/>
            </a:pPr>
            <a:r>
              <a:rPr lang="en-US" sz="2800" i="0" dirty="0">
                <a:solidFill>
                  <a:srgbClr val="0D0D0D"/>
                </a:solidFill>
                <a:effectLst/>
                <a:latin typeface="Times New Roman" panose="02020603050405020304" pitchFamily="18" charset="0"/>
                <a:cs typeface="Times New Roman" panose="02020603050405020304" pitchFamily="18" charset="0"/>
              </a:rPr>
              <a:t>Data Insights</a:t>
            </a:r>
          </a:p>
          <a:p>
            <a:pPr algn="l">
              <a:buFont typeface="+mj-lt"/>
              <a:buAutoNum type="arabicPeriod"/>
            </a:pPr>
            <a:r>
              <a:rPr lang="en-US" sz="2800" i="0" dirty="0">
                <a:solidFill>
                  <a:srgbClr val="0D0D0D"/>
                </a:solidFill>
                <a:effectLst/>
                <a:latin typeface="Times New Roman" panose="02020603050405020304" pitchFamily="18" charset="0"/>
                <a:cs typeface="Times New Roman" panose="02020603050405020304" pitchFamily="18" charset="0"/>
              </a:rPr>
              <a:t>Future-Proof Technology:</a:t>
            </a:r>
            <a:endParaRPr lang="en-IN" sz="2800" dirty="0">
              <a:latin typeface="Times New Roman" panose="02020603050405020304" pitchFamily="18" charset="0"/>
              <a:cs typeface="Times New Roman" panose="02020603050405020304" pitchFamily="18" charset="0"/>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823040" y="764539"/>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xfrm>
            <a:off x="561470" y="634896"/>
            <a:ext cx="10681335" cy="75819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dirty="0"/>
          </a:p>
        </p:txBody>
      </p:sp>
      <p:sp>
        <p:nvSpPr>
          <p:cNvPr id="9" name="Text Placeholder 8">
            <a:extLst>
              <a:ext uri="{FF2B5EF4-FFF2-40B4-BE49-F238E27FC236}">
                <a16:creationId xmlns:a16="http://schemas.microsoft.com/office/drawing/2014/main" id="{78D864EE-EFA1-7B30-1C0B-D6E2CC6FB47D}"/>
              </a:ext>
            </a:extLst>
          </p:cNvPr>
          <p:cNvSpPr>
            <a:spLocks noGrp="1"/>
          </p:cNvSpPr>
          <p:nvPr>
            <p:ph type="body" idx="1"/>
          </p:nvPr>
        </p:nvSpPr>
        <p:spPr>
          <a:xfrm>
            <a:off x="752475" y="1697783"/>
            <a:ext cx="11873760" cy="4208706"/>
          </a:xfrm>
        </p:spPr>
        <p:txBody>
          <a:bodyPr/>
          <a:lstStyle/>
          <a:p>
            <a:pPr algn="l">
              <a:buFont typeface="+mj-lt"/>
              <a:buAutoNum type="arabicPeriod"/>
            </a:pPr>
            <a:r>
              <a:rPr lang="en-US" sz="3600" i="0" dirty="0">
                <a:solidFill>
                  <a:srgbClr val="0D0D0D"/>
                </a:solidFill>
                <a:effectLst/>
                <a:latin typeface="Times New Roman" panose="02020603050405020304" pitchFamily="18" charset="0"/>
                <a:cs typeface="Times New Roman" panose="02020603050405020304" pitchFamily="18" charset="0"/>
              </a:rPr>
              <a:t>Unprecedented Accuracy: </a:t>
            </a:r>
          </a:p>
          <a:p>
            <a:pPr algn="l">
              <a:buFont typeface="+mj-lt"/>
              <a:buAutoNum type="arabicPeriod"/>
            </a:pPr>
            <a:r>
              <a:rPr lang="en-US" sz="3600" i="0" dirty="0">
                <a:solidFill>
                  <a:srgbClr val="0D0D0D"/>
                </a:solidFill>
                <a:effectLst/>
                <a:latin typeface="Times New Roman" panose="02020603050405020304" pitchFamily="18" charset="0"/>
                <a:cs typeface="Times New Roman" panose="02020603050405020304" pitchFamily="18" charset="0"/>
              </a:rPr>
              <a:t>Ultra-Fast Processing: </a:t>
            </a:r>
          </a:p>
          <a:p>
            <a:pPr algn="l">
              <a:buFont typeface="+mj-lt"/>
              <a:buAutoNum type="arabicPeriod"/>
            </a:pPr>
            <a:r>
              <a:rPr lang="en-US" sz="3600" i="0" dirty="0">
                <a:solidFill>
                  <a:srgbClr val="0D0D0D"/>
                </a:solidFill>
                <a:effectLst/>
                <a:latin typeface="Times New Roman" panose="02020603050405020304" pitchFamily="18" charset="0"/>
                <a:cs typeface="Times New Roman" panose="02020603050405020304" pitchFamily="18" charset="0"/>
              </a:rPr>
              <a:t>Adaptive Learning Capabilities</a:t>
            </a:r>
          </a:p>
          <a:p>
            <a:pPr algn="l">
              <a:buFont typeface="+mj-lt"/>
              <a:buAutoNum type="arabicPeriod"/>
            </a:pPr>
            <a:r>
              <a:rPr lang="en-US" sz="3600" i="0" dirty="0">
                <a:solidFill>
                  <a:srgbClr val="0D0D0D"/>
                </a:solidFill>
                <a:effectLst/>
                <a:latin typeface="Times New Roman" panose="02020603050405020304" pitchFamily="18" charset="0"/>
                <a:cs typeface="Times New Roman" panose="02020603050405020304" pitchFamily="18" charset="0"/>
              </a:rPr>
              <a:t>Multi-Modal Sensing Fusion:.</a:t>
            </a:r>
          </a:p>
          <a:p>
            <a:pPr algn="l">
              <a:buFont typeface="+mj-lt"/>
              <a:buAutoNum type="arabicPeriod"/>
            </a:pPr>
            <a:r>
              <a:rPr lang="en-US" sz="3600" i="0" dirty="0">
                <a:solidFill>
                  <a:srgbClr val="0D0D0D"/>
                </a:solidFill>
                <a:effectLst/>
                <a:latin typeface="Times New Roman" panose="02020603050405020304" pitchFamily="18" charset="0"/>
                <a:cs typeface="Times New Roman" panose="02020603050405020304" pitchFamily="18" charset="0"/>
              </a:rPr>
              <a:t>Intelligent Contextual Understanding:.</a:t>
            </a:r>
          </a:p>
          <a:p>
            <a:pPr algn="l">
              <a:buFont typeface="+mj-lt"/>
              <a:buAutoNum type="arabicPeriod"/>
            </a:pPr>
            <a:r>
              <a:rPr lang="en-US" sz="3600" i="0" dirty="0">
                <a:solidFill>
                  <a:srgbClr val="0D0D0D"/>
                </a:solidFill>
                <a:effectLst/>
                <a:latin typeface="Times New Roman" panose="02020603050405020304" pitchFamily="18" charset="0"/>
                <a:cs typeface="Times New Roman" panose="02020603050405020304" pitchFamily="18" charset="0"/>
              </a:rPr>
              <a:t>Seamless Integration and Scalability: </a:t>
            </a:r>
          </a:p>
          <a:p>
            <a:pPr algn="l">
              <a:buFont typeface="+mj-lt"/>
              <a:buAutoNum type="arabicPeriod"/>
            </a:pPr>
            <a:r>
              <a:rPr lang="en-US" sz="3600" i="0" dirty="0">
                <a:solidFill>
                  <a:srgbClr val="0D0D0D"/>
                </a:solidFill>
                <a:effectLst/>
                <a:latin typeface="Times New Roman" panose="02020603050405020304" pitchFamily="18" charset="0"/>
                <a:cs typeface="Times New Roman" panose="02020603050405020304" pitchFamily="18" charset="0"/>
              </a:rPr>
              <a:t>Privacy-Preserving Design:</a:t>
            </a: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382000" y="8382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3" name="Text Placeholder 12">
            <a:extLst>
              <a:ext uri="{FF2B5EF4-FFF2-40B4-BE49-F238E27FC236}">
                <a16:creationId xmlns:a16="http://schemas.microsoft.com/office/drawing/2014/main" id="{9F93DDE9-DE77-2811-C526-430B2DDFB054}"/>
              </a:ext>
            </a:extLst>
          </p:cNvPr>
          <p:cNvSpPr>
            <a:spLocks noGrp="1"/>
          </p:cNvSpPr>
          <p:nvPr>
            <p:ph type="body" idx="1"/>
          </p:nvPr>
        </p:nvSpPr>
        <p:spPr>
          <a:xfrm>
            <a:off x="609600" y="1577340"/>
            <a:ext cx="10972800" cy="4242435"/>
          </a:xfrm>
        </p:spPr>
        <p:txBody>
          <a:bodyPr/>
          <a:lstStyle/>
          <a:p>
            <a:pPr algn="l">
              <a:buFont typeface="+mj-lt"/>
              <a:buAutoNum type="arabicPeriod"/>
            </a:pPr>
            <a:r>
              <a:rPr lang="en-US" sz="2800" i="0" dirty="0">
                <a:solidFill>
                  <a:srgbClr val="0D0D0D"/>
                </a:solidFill>
                <a:effectLst/>
                <a:latin typeface="Times New Roman" panose="02020603050405020304" pitchFamily="18" charset="0"/>
                <a:cs typeface="Times New Roman" panose="02020603050405020304" pitchFamily="18" charset="0"/>
              </a:rPr>
              <a:t>Data Collection</a:t>
            </a:r>
          </a:p>
          <a:p>
            <a:pPr algn="l">
              <a:buFont typeface="+mj-lt"/>
              <a:buAutoNum type="arabicPeriod"/>
            </a:pPr>
            <a:r>
              <a:rPr lang="en-US" sz="2800" i="0" dirty="0">
                <a:solidFill>
                  <a:srgbClr val="0D0D0D"/>
                </a:solidFill>
                <a:effectLst/>
                <a:latin typeface="Times New Roman" panose="02020603050405020304" pitchFamily="18" charset="0"/>
                <a:cs typeface="Times New Roman" panose="02020603050405020304" pitchFamily="18" charset="0"/>
              </a:rPr>
              <a:t>Data Preprocessing</a:t>
            </a:r>
          </a:p>
          <a:p>
            <a:pPr algn="l">
              <a:buFont typeface="+mj-lt"/>
              <a:buAutoNum type="arabicPeriod"/>
            </a:pPr>
            <a:r>
              <a:rPr lang="en-US" sz="2800" i="0" dirty="0">
                <a:solidFill>
                  <a:srgbClr val="0D0D0D"/>
                </a:solidFill>
                <a:effectLst/>
                <a:latin typeface="Times New Roman" panose="02020603050405020304" pitchFamily="18" charset="0"/>
                <a:cs typeface="Times New Roman" panose="02020603050405020304" pitchFamily="18" charset="0"/>
              </a:rPr>
              <a:t>Feature Extraction</a:t>
            </a:r>
          </a:p>
          <a:p>
            <a:pPr algn="l">
              <a:buFont typeface="+mj-lt"/>
              <a:buAutoNum type="arabicPeriod"/>
            </a:pPr>
            <a:r>
              <a:rPr lang="en-US" sz="2800" i="0" dirty="0">
                <a:solidFill>
                  <a:srgbClr val="0D0D0D"/>
                </a:solidFill>
                <a:effectLst/>
                <a:latin typeface="Times New Roman" panose="02020603050405020304" pitchFamily="18" charset="0"/>
                <a:cs typeface="Times New Roman" panose="02020603050405020304" pitchFamily="18" charset="0"/>
              </a:rPr>
              <a:t>Model Selection</a:t>
            </a:r>
          </a:p>
          <a:p>
            <a:pPr algn="l">
              <a:buFont typeface="+mj-lt"/>
              <a:buAutoNum type="arabicPeriod"/>
            </a:pPr>
            <a:r>
              <a:rPr lang="en-US" sz="2800" i="0" dirty="0">
                <a:solidFill>
                  <a:srgbClr val="0D0D0D"/>
                </a:solidFill>
                <a:effectLst/>
                <a:latin typeface="Times New Roman" panose="02020603050405020304" pitchFamily="18" charset="0"/>
                <a:cs typeface="Times New Roman" panose="02020603050405020304" pitchFamily="18" charset="0"/>
              </a:rPr>
              <a:t>Model Training</a:t>
            </a:r>
          </a:p>
          <a:p>
            <a:pPr algn="l">
              <a:buFont typeface="+mj-lt"/>
              <a:buAutoNum type="arabicPeriod"/>
            </a:pPr>
            <a:r>
              <a:rPr lang="en-US" sz="2800" i="0" dirty="0">
                <a:solidFill>
                  <a:srgbClr val="0D0D0D"/>
                </a:solidFill>
                <a:effectLst/>
                <a:latin typeface="Times New Roman" panose="02020603050405020304" pitchFamily="18" charset="0"/>
                <a:cs typeface="Times New Roman" panose="02020603050405020304" pitchFamily="18" charset="0"/>
              </a:rPr>
              <a:t>Model Evaluation</a:t>
            </a:r>
          </a:p>
          <a:p>
            <a:pPr algn="l">
              <a:buFont typeface="+mj-lt"/>
              <a:buAutoNum type="arabicPeriod"/>
            </a:pPr>
            <a:r>
              <a:rPr lang="en-US" sz="2800" i="0" dirty="0">
                <a:solidFill>
                  <a:srgbClr val="0D0D0D"/>
                </a:solidFill>
                <a:effectLst/>
                <a:latin typeface="Times New Roman" panose="02020603050405020304" pitchFamily="18" charset="0"/>
                <a:cs typeface="Times New Roman" panose="02020603050405020304" pitchFamily="18" charset="0"/>
              </a:rPr>
              <a:t>Testing and Validation</a:t>
            </a:r>
          </a:p>
          <a:p>
            <a:pPr algn="l">
              <a:buFont typeface="+mj-lt"/>
              <a:buAutoNum type="arabicPeriod"/>
            </a:pPr>
            <a:r>
              <a:rPr lang="en-US" sz="2800" i="0" dirty="0">
                <a:solidFill>
                  <a:srgbClr val="0D0D0D"/>
                </a:solidFill>
                <a:effectLst/>
                <a:latin typeface="Times New Roman" panose="02020603050405020304" pitchFamily="18" charset="0"/>
                <a:cs typeface="Times New Roman" panose="02020603050405020304" pitchFamily="18" charset="0"/>
              </a:rPr>
              <a:t>Deployment</a:t>
            </a:r>
          </a:p>
          <a:p>
            <a:pPr algn="l">
              <a:buFont typeface="+mj-lt"/>
              <a:buAutoNum type="arabicPeriod"/>
            </a:pPr>
            <a:r>
              <a:rPr lang="en-US" sz="2800" i="0" dirty="0">
                <a:solidFill>
                  <a:srgbClr val="0D0D0D"/>
                </a:solidFill>
                <a:effectLst/>
                <a:latin typeface="Times New Roman" panose="02020603050405020304" pitchFamily="18" charset="0"/>
                <a:cs typeface="Times New Roman" panose="02020603050405020304" pitchFamily="18" charset="0"/>
              </a:rPr>
              <a:t>Monitoring and Maintenance</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329</TotalTime>
  <Words>617</Words>
  <Application>Microsoft Office PowerPoint</Application>
  <PresentationFormat>Widescreen</PresentationFormat>
  <Paragraphs>102</Paragraphs>
  <Slides>10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Arial</vt:lpstr>
      <vt:lpstr>Calibri</vt:lpstr>
      <vt:lpstr>Nunito</vt:lpstr>
      <vt:lpstr>Söhne</vt:lpstr>
      <vt:lpstr>Times New Roman</vt:lpstr>
      <vt:lpstr>Trebuchet MS</vt:lpstr>
      <vt:lpstr>Wingdings</vt:lpstr>
      <vt:lpstr>Office Theme</vt:lpstr>
      <vt:lpstr>NAME:SURYA PRAKASH R  NM.ID:aut730321104305 REG.NO:730321104306 DEPT:BE-CSE YEAR:3rd-YEAR COLLEGE: BUILDERS ENGNIEERING COLLEGE     </vt:lpstr>
      <vt:lpstr>PEDESTRIAN DETECTION </vt:lpstr>
      <vt:lpstr>AGENDA</vt:lpstr>
      <vt:lpstr>PROBLEM STATEMENT</vt:lpstr>
      <vt:lpstr>PROJECT OVERVIEW</vt:lpstr>
      <vt:lpstr>WHO ARE THE END USERS?</vt:lpstr>
      <vt:lpstr>YOUR SOLUTION AND ITS VALUE PROPOSITION</vt:lpstr>
      <vt:lpstr>THE WOW IN YOUR SOLUTION</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NAME:SURYA PRAKASH R  NM.ID:aut730321104305 REG.NO:730321104306 DEPT:BE-CSE YEAR:3rd-YEAR COLLEGE: BUILDERS ENGNIEERING COLLEGE</dc:title>
  <dc:creator>suryaprakash R</dc:creator>
  <cp:lastModifiedBy>suryaprakash R</cp:lastModifiedBy>
  <cp:revision>2</cp:revision>
  <dcterms:created xsi:type="dcterms:W3CDTF">2024-04-03T04:35:28Z</dcterms:created>
  <dcterms:modified xsi:type="dcterms:W3CDTF">2024-04-07T09:26:32Z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2024-04-03T00:00:00Z</vt:filetime>
  </property>
</Properties>
</file>