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Source Serif Pro Bold" charset="1" panose="02040803050405020204"/>
      <p:regular r:id="rId20"/>
    </p:embeddedFont>
    <p:embeddedFont>
      <p:font typeface="Source Serif Pro" charset="1" panose="02040603050405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notesSlides/notesSlide2.xml" Type="http://schemas.openxmlformats.org/officeDocument/2006/relationships/notesSlide"/><Relationship Id="rId22" Target="fonts/font22.fntdata" Type="http://schemas.openxmlformats.org/officeDocument/2006/relationships/font"/><Relationship Id="rId23" Target="notesSlides/notesSlide3.xml" Type="http://schemas.openxmlformats.org/officeDocument/2006/relationships/notesSlide"/><Relationship Id="rId24" Target="notesSlides/notesSlide4.xml" Type="http://schemas.openxmlformats.org/officeDocument/2006/relationships/notesSlide"/><Relationship Id="rId25" Target="notesSlides/notesSlide5.xml" Type="http://schemas.openxmlformats.org/officeDocument/2006/relationships/notesSlide"/><Relationship Id="rId26" Target="notesSlides/notesSlide6.xml" Type="http://schemas.openxmlformats.org/officeDocument/2006/relationships/notesSlide"/><Relationship Id="rId27" Target="notesSlides/notesSlide7.xml" Type="http://schemas.openxmlformats.org/officeDocument/2006/relationships/notesSlide"/><Relationship Id="rId28" Target="notesSlides/notesSlide8.xml" Type="http://schemas.openxmlformats.org/officeDocument/2006/relationships/notesSlide"/><Relationship Id="rId29" Target="notesSlides/notesSlide9.xml" Type="http://schemas.openxmlformats.org/officeDocument/2006/relationships/notesSlide"/><Relationship Id="rId3" Target="viewProps.xml" Type="http://schemas.openxmlformats.org/officeDocument/2006/relationships/viewProps"/><Relationship Id="rId30" Target="notesSlides/notesSlide10.xml" Type="http://schemas.openxmlformats.org/officeDocument/2006/relationships/notesSlide"/><Relationship Id="rId31" Target="notesSlides/notesSlide11.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sv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9"/>
              <a:stretch>
                <a:fillRect l="0" t="-280" r="-1" b="-281"/>
              </a:stretch>
            </a:blipFill>
          </p:spPr>
        </p:sp>
      </p:grpSp>
      <p:sp>
        <p:nvSpPr>
          <p:cNvPr name="Freeform 7" id="7"/>
          <p:cNvSpPr/>
          <p:nvPr/>
        </p:nvSpPr>
        <p:spPr>
          <a:xfrm flipH="false" flipV="false" rot="0">
            <a:off x="669801" y="4628646"/>
            <a:ext cx="16948404" cy="5007198"/>
          </a:xfrm>
          <a:custGeom>
            <a:avLst/>
            <a:gdLst/>
            <a:ahLst/>
            <a:cxnLst/>
            <a:rect r="r" b="b" t="t" l="l"/>
            <a:pathLst>
              <a:path h="5007198" w="16948404">
                <a:moveTo>
                  <a:pt x="0" y="0"/>
                </a:moveTo>
                <a:lnTo>
                  <a:pt x="16948404" y="0"/>
                </a:lnTo>
                <a:lnTo>
                  <a:pt x="16948404" y="5007198"/>
                </a:lnTo>
                <a:lnTo>
                  <a:pt x="0" y="500719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1334708" y="3467794"/>
            <a:ext cx="16283493" cy="733425"/>
          </a:xfrm>
          <a:prstGeom prst="rect">
            <a:avLst/>
          </a:prstGeom>
        </p:spPr>
        <p:txBody>
          <a:bodyPr anchor="t" rtlCol="false" tIns="0" lIns="0" bIns="0" rIns="0">
            <a:spAutoFit/>
          </a:bodyPr>
          <a:lstStyle/>
          <a:p>
            <a:pPr algn="ctr">
              <a:lnSpc>
                <a:spcPts val="5830"/>
              </a:lnSpc>
            </a:pPr>
            <a:r>
              <a:rPr lang="en-US" sz="4859">
                <a:solidFill>
                  <a:srgbClr val="1CADE4"/>
                </a:solidFill>
                <a:latin typeface="Source Serif Pro Bold"/>
              </a:rPr>
              <a:t> SENTIMENT ANALYSIS OF RESTAURANT REVIEWS </a:t>
            </a:r>
          </a:p>
        </p:txBody>
      </p:sp>
      <p:sp>
        <p:nvSpPr>
          <p:cNvPr name="TextBox 9" id="9"/>
          <p:cNvSpPr txBox="true"/>
          <p:nvPr/>
        </p:nvSpPr>
        <p:spPr>
          <a:xfrm rot="0">
            <a:off x="-403248" y="1616231"/>
            <a:ext cx="18907050" cy="704850"/>
          </a:xfrm>
          <a:prstGeom prst="rect">
            <a:avLst/>
          </a:prstGeom>
        </p:spPr>
        <p:txBody>
          <a:bodyPr anchor="t" rtlCol="false" tIns="0" lIns="0" bIns="0" rIns="0">
            <a:spAutoFit/>
          </a:bodyPr>
          <a:lstStyle/>
          <a:p>
            <a:pPr algn="ctr">
              <a:lnSpc>
                <a:spcPts val="5759"/>
              </a:lnSpc>
            </a:pPr>
            <a:r>
              <a:rPr lang="en-US" sz="4800">
                <a:solidFill>
                  <a:srgbClr val="1482AB"/>
                </a:solidFill>
                <a:latin typeface="Source Serif Pro Bold"/>
              </a:rPr>
              <a:t>CAPSTONE PROJECT</a:t>
            </a:r>
          </a:p>
        </p:txBody>
      </p:sp>
      <p:grpSp>
        <p:nvGrpSpPr>
          <p:cNvPr name="Group 10" id="10"/>
          <p:cNvGrpSpPr/>
          <p:nvPr/>
        </p:nvGrpSpPr>
        <p:grpSpPr>
          <a:xfrm rot="0">
            <a:off x="2857500" y="6751176"/>
            <a:ext cx="11914822" cy="2415010"/>
            <a:chOff x="0" y="0"/>
            <a:chExt cx="15886429" cy="3220014"/>
          </a:xfrm>
        </p:grpSpPr>
        <p:sp>
          <p:nvSpPr>
            <p:cNvPr name="Freeform 11" id="11"/>
            <p:cNvSpPr/>
            <p:nvPr/>
          </p:nvSpPr>
          <p:spPr>
            <a:xfrm flipH="false" flipV="false" rot="0">
              <a:off x="0" y="0"/>
              <a:ext cx="15886430" cy="3219958"/>
            </a:xfrm>
            <a:custGeom>
              <a:avLst/>
              <a:gdLst/>
              <a:ahLst/>
              <a:cxnLst/>
              <a:rect r="r" b="b" t="t" l="l"/>
              <a:pathLst>
                <a:path h="3219958" w="15886430">
                  <a:moveTo>
                    <a:pt x="0" y="0"/>
                  </a:moveTo>
                  <a:lnTo>
                    <a:pt x="15886430" y="0"/>
                  </a:lnTo>
                  <a:lnTo>
                    <a:pt x="15886430" y="3219958"/>
                  </a:lnTo>
                  <a:lnTo>
                    <a:pt x="0" y="3219958"/>
                  </a:lnTo>
                  <a:close/>
                </a:path>
              </a:pathLst>
            </a:custGeom>
            <a:solidFill>
              <a:srgbClr val="465359"/>
            </a:solidFill>
          </p:spPr>
        </p:sp>
      </p:grpSp>
      <p:grpSp>
        <p:nvGrpSpPr>
          <p:cNvPr name="Group 12" id="12"/>
          <p:cNvGrpSpPr/>
          <p:nvPr/>
        </p:nvGrpSpPr>
        <p:grpSpPr>
          <a:xfrm rot="0">
            <a:off x="2840831" y="6729376"/>
            <a:ext cx="11948159" cy="2458606"/>
            <a:chOff x="0" y="0"/>
            <a:chExt cx="15930879" cy="3278141"/>
          </a:xfrm>
        </p:grpSpPr>
        <p:sp>
          <p:nvSpPr>
            <p:cNvPr name="Freeform 13" id="13"/>
            <p:cNvSpPr/>
            <p:nvPr/>
          </p:nvSpPr>
          <p:spPr>
            <a:xfrm flipH="false" flipV="false" rot="0">
              <a:off x="0" y="0"/>
              <a:ext cx="15930880" cy="3278124"/>
            </a:xfrm>
            <a:custGeom>
              <a:avLst/>
              <a:gdLst/>
              <a:ahLst/>
              <a:cxnLst/>
              <a:rect r="r" b="b" t="t" l="l"/>
              <a:pathLst>
                <a:path h="3278124" w="15930880">
                  <a:moveTo>
                    <a:pt x="22225" y="0"/>
                  </a:moveTo>
                  <a:lnTo>
                    <a:pt x="15908655" y="0"/>
                  </a:lnTo>
                  <a:cubicBezTo>
                    <a:pt x="15920974" y="0"/>
                    <a:pt x="15930880" y="12954"/>
                    <a:pt x="15930880" y="29083"/>
                  </a:cubicBezTo>
                  <a:lnTo>
                    <a:pt x="15930880" y="3249041"/>
                  </a:lnTo>
                  <a:cubicBezTo>
                    <a:pt x="15930880" y="3265170"/>
                    <a:pt x="15920974" y="3278124"/>
                    <a:pt x="15908655" y="3278124"/>
                  </a:cubicBezTo>
                  <a:lnTo>
                    <a:pt x="22225" y="3278124"/>
                  </a:lnTo>
                  <a:cubicBezTo>
                    <a:pt x="9906" y="3278124"/>
                    <a:pt x="0" y="3265170"/>
                    <a:pt x="0" y="3249041"/>
                  </a:cubicBezTo>
                  <a:lnTo>
                    <a:pt x="0" y="29083"/>
                  </a:lnTo>
                  <a:cubicBezTo>
                    <a:pt x="0" y="12954"/>
                    <a:pt x="9906" y="0"/>
                    <a:pt x="22225" y="0"/>
                  </a:cubicBezTo>
                  <a:moveTo>
                    <a:pt x="22225" y="58166"/>
                  </a:moveTo>
                  <a:lnTo>
                    <a:pt x="22225" y="29083"/>
                  </a:lnTo>
                  <a:lnTo>
                    <a:pt x="44450" y="29083"/>
                  </a:lnTo>
                  <a:lnTo>
                    <a:pt x="44450" y="3249041"/>
                  </a:lnTo>
                  <a:lnTo>
                    <a:pt x="22225" y="3249041"/>
                  </a:lnTo>
                  <a:lnTo>
                    <a:pt x="22225" y="3219958"/>
                  </a:lnTo>
                  <a:lnTo>
                    <a:pt x="15908655" y="3219958"/>
                  </a:lnTo>
                  <a:lnTo>
                    <a:pt x="15908655" y="3249041"/>
                  </a:lnTo>
                  <a:lnTo>
                    <a:pt x="15886430" y="3249041"/>
                  </a:lnTo>
                  <a:lnTo>
                    <a:pt x="15886430" y="29083"/>
                  </a:lnTo>
                  <a:lnTo>
                    <a:pt x="15908655" y="29083"/>
                  </a:lnTo>
                  <a:lnTo>
                    <a:pt x="15908655" y="58166"/>
                  </a:lnTo>
                  <a:lnTo>
                    <a:pt x="22225" y="58166"/>
                  </a:lnTo>
                  <a:close/>
                </a:path>
              </a:pathLst>
            </a:custGeom>
            <a:solidFill>
              <a:srgbClr val="465359"/>
            </a:solidFill>
          </p:spPr>
        </p:sp>
      </p:grpSp>
      <p:sp>
        <p:nvSpPr>
          <p:cNvPr name="TextBox 14" id="14"/>
          <p:cNvSpPr txBox="true"/>
          <p:nvPr/>
        </p:nvSpPr>
        <p:spPr>
          <a:xfrm rot="0">
            <a:off x="2891631" y="6780176"/>
            <a:ext cx="11846516" cy="2356993"/>
          </a:xfrm>
          <a:prstGeom prst="rect">
            <a:avLst/>
          </a:prstGeom>
        </p:spPr>
        <p:txBody>
          <a:bodyPr anchor="t" rtlCol="false" tIns="0" lIns="0" bIns="0" rIns="0">
            <a:spAutoFit/>
          </a:bodyPr>
          <a:lstStyle/>
          <a:p>
            <a:pPr algn="l">
              <a:lnSpc>
                <a:spcPts val="3600"/>
              </a:lnSpc>
            </a:pPr>
            <a:r>
              <a:rPr lang="en-US" sz="3000">
                <a:solidFill>
                  <a:srgbClr val="1482AB"/>
                </a:solidFill>
                <a:latin typeface="Source Serif Pro Bold"/>
              </a:rPr>
              <a:t>Presented By:</a:t>
            </a:r>
          </a:p>
          <a:p>
            <a:pPr algn="l">
              <a:lnSpc>
                <a:spcPts val="3600"/>
              </a:lnSpc>
            </a:pPr>
          </a:p>
          <a:p>
            <a:pPr algn="l">
              <a:lnSpc>
                <a:spcPts val="3600"/>
              </a:lnSpc>
            </a:pPr>
            <a:r>
              <a:rPr lang="en-US" sz="3000">
                <a:solidFill>
                  <a:srgbClr val="1482AB"/>
                </a:solidFill>
                <a:latin typeface="Source Serif Pro Bold"/>
              </a:rPr>
              <a:t>1. Raghupatruni Sai Niharika- Rajiv Gandhi University of Knowledge Technologies, Srikakulam - Computer Science and Engineering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9"/>
              <a:stretch>
                <a:fillRect l="0" t="-280" r="-1" b="-281"/>
              </a:stretch>
            </a:blipFill>
          </p:spPr>
        </p:sp>
      </p:grpSp>
      <p:sp>
        <p:nvSpPr>
          <p:cNvPr name="TextBox 7" id="7"/>
          <p:cNvSpPr txBox="true"/>
          <p:nvPr/>
        </p:nvSpPr>
        <p:spPr>
          <a:xfrm rot="0">
            <a:off x="963213" y="1098128"/>
            <a:ext cx="16361574" cy="704850"/>
          </a:xfrm>
          <a:prstGeom prst="rect">
            <a:avLst/>
          </a:prstGeom>
        </p:spPr>
        <p:txBody>
          <a:bodyPr anchor="t" rtlCol="false" tIns="0" lIns="0" bIns="0" rIns="0">
            <a:spAutoFit/>
          </a:bodyPr>
          <a:lstStyle/>
          <a:p>
            <a:pPr algn="l">
              <a:lnSpc>
                <a:spcPts val="5759"/>
              </a:lnSpc>
            </a:pPr>
            <a:r>
              <a:rPr lang="en-US" sz="4800">
                <a:solidFill>
                  <a:srgbClr val="1CADE4"/>
                </a:solidFill>
                <a:latin typeface="Source Serif Pro Bold"/>
              </a:rPr>
              <a:t>REFERENCES</a:t>
            </a:r>
          </a:p>
        </p:txBody>
      </p:sp>
      <p:sp>
        <p:nvSpPr>
          <p:cNvPr name="TextBox 8" id="8"/>
          <p:cNvSpPr txBox="true"/>
          <p:nvPr/>
        </p:nvSpPr>
        <p:spPr>
          <a:xfrm rot="0">
            <a:off x="677463" y="2402075"/>
            <a:ext cx="16361572" cy="6204966"/>
          </a:xfrm>
          <a:prstGeom prst="rect">
            <a:avLst/>
          </a:prstGeom>
        </p:spPr>
        <p:txBody>
          <a:bodyPr anchor="t" rtlCol="false" tIns="0" lIns="0" bIns="0" rIns="0">
            <a:spAutoFit/>
          </a:bodyPr>
          <a:lstStyle/>
          <a:p>
            <a:pPr algn="l" marL="620792" indent="-206931" lvl="2">
              <a:lnSpc>
                <a:spcPts val="3762"/>
              </a:lnSpc>
              <a:buFont typeface="Arial"/>
              <a:buChar char="⚬"/>
            </a:pPr>
            <a:r>
              <a:rPr lang="en-US" sz="2850" spc="-23">
                <a:solidFill>
                  <a:srgbClr val="0F0F0F"/>
                </a:solidFill>
                <a:latin typeface="Source Serif Pro"/>
              </a:rPr>
              <a:t>Liu, B. (2015). Sentiment Analysis: Mining Opinions, Sentiments, and Emotions. Cambridge University Press. This book provides an in-depth look at sentiment analysis techniques and applications, covering both fundamental concepts and advanced methods.</a:t>
            </a:r>
          </a:p>
          <a:p>
            <a:pPr algn="l" marL="620792" indent="-206931" lvl="2">
              <a:lnSpc>
                <a:spcPts val="3762"/>
              </a:lnSpc>
              <a:buFont typeface="Arial"/>
              <a:buChar char="⚬"/>
            </a:pPr>
            <a:r>
              <a:rPr lang="en-US" sz="2850" spc="-23">
                <a:solidFill>
                  <a:srgbClr val="0F0F0F"/>
                </a:solidFill>
                <a:latin typeface="Source Serif Pro"/>
              </a:rPr>
              <a:t>Pang, B., &amp; Lee, L. (2008). Opinion Mining and Sentiment Analysis. Now Publishers Inc. This book offers a comprehensive overview of the field of sentiment analysis, including methods for extracting and analyzing opinions from text.</a:t>
            </a:r>
          </a:p>
          <a:p>
            <a:pPr algn="l" marL="612030" indent="-204010" lvl="2">
              <a:lnSpc>
                <a:spcPts val="3762"/>
              </a:lnSpc>
              <a:buFont typeface="Arial"/>
              <a:buChar char="⚬"/>
            </a:pPr>
            <a:r>
              <a:rPr lang="en-US" sz="2850" spc="-23">
                <a:solidFill>
                  <a:srgbClr val="3F3F3F"/>
                </a:solidFill>
                <a:latin typeface="Source Serif Pro"/>
              </a:rPr>
              <a:t>Jurafsky, D., &amp; Martin, J. H. (2008). Speech and Language Processing. Prentice Hall. This book covers a wide range of topics in NLP, including sentiment analysis, and provides foundational knowledge necessary for understanding and implementing sentiment analysis systems.</a:t>
            </a:r>
          </a:p>
          <a:p>
            <a:pPr algn="l" marL="612030" indent="-204010" lvl="2">
              <a:lnSpc>
                <a:spcPts val="3762"/>
              </a:lnSpc>
              <a:buFont typeface="Arial"/>
              <a:buChar char="⚬"/>
            </a:pPr>
            <a:r>
              <a:rPr lang="en-US" sz="2850" spc="-23" u="sng">
                <a:solidFill>
                  <a:srgbClr val="2683C6"/>
                </a:solidFill>
                <a:latin typeface="Source Serif Pro"/>
              </a:rPr>
              <a:t>Pang, B., Lee, L., &amp; Vaithyanathan, S. (2002). Thumbs up?: Sentiment Classification using Machine Learning Techniques. Proceedings of the ACL-02 conference on Empirical methods in natural language processing. This seminal paper compares various machine learning techniques for sentiment classification and is highly cited in the field.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9"/>
              <a:stretch>
                <a:fillRect l="0" t="-280" r="-1" b="-281"/>
              </a:stretch>
            </a:blipFill>
          </p:spPr>
        </p:sp>
      </p:grpSp>
      <p:sp>
        <p:nvSpPr>
          <p:cNvPr name="TextBox 7" id="7"/>
          <p:cNvSpPr txBox="true"/>
          <p:nvPr/>
        </p:nvSpPr>
        <p:spPr>
          <a:xfrm rot="0">
            <a:off x="2285986" y="3920271"/>
            <a:ext cx="13765266" cy="2171700"/>
          </a:xfrm>
          <a:prstGeom prst="rect">
            <a:avLst/>
          </a:prstGeom>
        </p:spPr>
        <p:txBody>
          <a:bodyPr anchor="t" rtlCol="false" tIns="0" lIns="0" bIns="0" rIns="0">
            <a:spAutoFit/>
          </a:bodyPr>
          <a:lstStyle/>
          <a:p>
            <a:pPr algn="ctr">
              <a:lnSpc>
                <a:spcPts val="17280"/>
              </a:lnSpc>
            </a:pPr>
            <a:r>
              <a:rPr lang="en-US" sz="14400">
                <a:solidFill>
                  <a:srgbClr val="002060"/>
                </a:solidFill>
                <a:latin typeface="Source Serif Pro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9"/>
              <a:stretch>
                <a:fillRect l="0" t="-280" r="-1" b="-281"/>
              </a:stretch>
            </a:blipFill>
          </p:spPr>
        </p:sp>
      </p:grpSp>
      <p:sp>
        <p:nvSpPr>
          <p:cNvPr name="TextBox 7" id="7"/>
          <p:cNvSpPr txBox="true"/>
          <p:nvPr/>
        </p:nvSpPr>
        <p:spPr>
          <a:xfrm rot="0">
            <a:off x="1365785" y="2142172"/>
            <a:ext cx="15590550" cy="638175"/>
          </a:xfrm>
          <a:prstGeom prst="rect">
            <a:avLst/>
          </a:prstGeom>
        </p:spPr>
        <p:txBody>
          <a:bodyPr anchor="t" rtlCol="false" tIns="0" lIns="0" bIns="0" rIns="0">
            <a:spAutoFit/>
          </a:bodyPr>
          <a:lstStyle/>
          <a:p>
            <a:pPr algn="l">
              <a:lnSpc>
                <a:spcPts val="5040"/>
              </a:lnSpc>
            </a:pPr>
            <a:r>
              <a:rPr lang="en-US" sz="4200">
                <a:solidFill>
                  <a:srgbClr val="002060"/>
                </a:solidFill>
                <a:latin typeface="Source Serif Pro Bold"/>
              </a:rPr>
              <a:t>OUTLINE</a:t>
            </a:r>
          </a:p>
        </p:txBody>
      </p:sp>
      <p:sp>
        <p:nvSpPr>
          <p:cNvPr name="TextBox 8" id="8"/>
          <p:cNvSpPr txBox="true"/>
          <p:nvPr/>
        </p:nvSpPr>
        <p:spPr>
          <a:xfrm rot="0">
            <a:off x="1348725" y="2416957"/>
            <a:ext cx="16345680" cy="4964430"/>
          </a:xfrm>
          <a:prstGeom prst="rect">
            <a:avLst/>
          </a:prstGeom>
        </p:spPr>
        <p:txBody>
          <a:bodyPr anchor="t" rtlCol="false" tIns="0" lIns="0" bIns="0" rIns="0">
            <a:spAutoFit/>
          </a:bodyPr>
          <a:lstStyle/>
          <a:p>
            <a:pPr algn="l">
              <a:lnSpc>
                <a:spcPts val="3960"/>
              </a:lnSpc>
            </a:pPr>
            <a:r>
              <a:rPr lang="en-US" sz="3000">
                <a:solidFill>
                  <a:srgbClr val="3F3F3F"/>
                </a:solidFill>
                <a:latin typeface="Source Serif Pro Bold"/>
              </a:rPr>
              <a:t>  </a:t>
            </a:r>
          </a:p>
          <a:p>
            <a:pPr algn="l" marL="633413" indent="-211138" lvl="2">
              <a:lnSpc>
                <a:spcPts val="3960"/>
              </a:lnSpc>
              <a:buFont typeface="Arial"/>
              <a:buChar char="⚬"/>
            </a:pPr>
            <a:r>
              <a:rPr lang="en-US" sz="3000">
                <a:solidFill>
                  <a:srgbClr val="3F3F3F"/>
                </a:solidFill>
                <a:latin typeface="Source Serif Pro Bold"/>
              </a:rPr>
              <a:t>Problem Statement </a:t>
            </a:r>
            <a:r>
              <a:rPr lang="en-US" sz="3000">
                <a:solidFill>
                  <a:srgbClr val="3F3F3F"/>
                </a:solidFill>
                <a:latin typeface="Source Serif Pro"/>
              </a:rPr>
              <a:t>(Should not include solution)</a:t>
            </a:r>
          </a:p>
          <a:p>
            <a:pPr algn="l" marL="633413" indent="-211138" lvl="2">
              <a:lnSpc>
                <a:spcPts val="3960"/>
              </a:lnSpc>
              <a:buFont typeface="Arial"/>
              <a:buChar char="⚬"/>
            </a:pPr>
            <a:r>
              <a:rPr lang="en-US" sz="3000">
                <a:solidFill>
                  <a:srgbClr val="3F3F3F"/>
                </a:solidFill>
                <a:latin typeface="Source Serif Pro Bold"/>
              </a:rPr>
              <a:t>Proposed System/Solution</a:t>
            </a:r>
          </a:p>
          <a:p>
            <a:pPr algn="l" marL="633413" indent="-211138" lvl="2">
              <a:lnSpc>
                <a:spcPts val="3960"/>
              </a:lnSpc>
              <a:buFont typeface="Arial"/>
              <a:buChar char="⚬"/>
            </a:pPr>
            <a:r>
              <a:rPr lang="en-US" sz="3000">
                <a:solidFill>
                  <a:srgbClr val="3F3F3F"/>
                </a:solidFill>
                <a:latin typeface="Source Serif Pro Bold"/>
              </a:rPr>
              <a:t>System Development Approach </a:t>
            </a:r>
            <a:r>
              <a:rPr lang="en-US" sz="3000">
                <a:solidFill>
                  <a:srgbClr val="3F3F3F"/>
                </a:solidFill>
                <a:latin typeface="Source Serif Pro"/>
              </a:rPr>
              <a:t>(Technology Used) </a:t>
            </a:r>
          </a:p>
          <a:p>
            <a:pPr algn="l" marL="633413" indent="-211138" lvl="2">
              <a:lnSpc>
                <a:spcPts val="3960"/>
              </a:lnSpc>
              <a:buFont typeface="Arial"/>
              <a:buChar char="⚬"/>
            </a:pPr>
            <a:r>
              <a:rPr lang="en-US" sz="3000">
                <a:solidFill>
                  <a:srgbClr val="3F3F3F"/>
                </a:solidFill>
                <a:latin typeface="Source Serif Pro Bold"/>
              </a:rPr>
              <a:t>Algorithm &amp; Deployment  </a:t>
            </a:r>
          </a:p>
          <a:p>
            <a:pPr algn="l" marL="633413" indent="-211138" lvl="2">
              <a:lnSpc>
                <a:spcPts val="3960"/>
              </a:lnSpc>
              <a:buFont typeface="Arial"/>
              <a:buChar char="⚬"/>
            </a:pPr>
            <a:r>
              <a:rPr lang="en-US" sz="3000">
                <a:solidFill>
                  <a:srgbClr val="3F3F3F"/>
                </a:solidFill>
                <a:latin typeface="Source Serif Pro Bold"/>
              </a:rPr>
              <a:t>Result</a:t>
            </a:r>
          </a:p>
          <a:p>
            <a:pPr algn="l" marL="633413" indent="-211138" lvl="2">
              <a:lnSpc>
                <a:spcPts val="3960"/>
              </a:lnSpc>
              <a:buFont typeface="Arial"/>
              <a:buChar char="⚬"/>
            </a:pPr>
            <a:r>
              <a:rPr lang="en-US" sz="3000">
                <a:solidFill>
                  <a:srgbClr val="3F3F3F"/>
                </a:solidFill>
                <a:latin typeface="Source Serif Pro Bold"/>
              </a:rPr>
              <a:t>Conclusion</a:t>
            </a:r>
          </a:p>
          <a:p>
            <a:pPr algn="l" marL="633413" indent="-211138" lvl="2">
              <a:lnSpc>
                <a:spcPts val="3960"/>
              </a:lnSpc>
              <a:buFont typeface="Arial"/>
              <a:buChar char="⚬"/>
            </a:pPr>
            <a:r>
              <a:rPr lang="en-US" sz="3000">
                <a:solidFill>
                  <a:srgbClr val="3F3F3F"/>
                </a:solidFill>
                <a:latin typeface="Source Serif Pro Bold"/>
              </a:rPr>
              <a:t>Future Scope</a:t>
            </a:r>
          </a:p>
          <a:p>
            <a:pPr algn="l" marL="633413" indent="-211138" lvl="2">
              <a:lnSpc>
                <a:spcPts val="3960"/>
              </a:lnSpc>
              <a:buFont typeface="Arial"/>
              <a:buChar char="⚬"/>
            </a:pPr>
            <a:r>
              <a:rPr lang="en-US" sz="3000">
                <a:solidFill>
                  <a:srgbClr val="3F3F3F"/>
                </a:solidFill>
                <a:latin typeface="Source Serif Pro Bold"/>
              </a:rPr>
              <a:t>References</a:t>
            </a:r>
          </a:p>
          <a:p>
            <a:pPr algn="l" marL="633413" indent="-211138" lvl="2">
              <a:lnSpc>
                <a:spcPts val="396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9"/>
              <a:stretch>
                <a:fillRect l="0" t="-280" r="-1" b="-281"/>
              </a:stretch>
            </a:blipFill>
          </p:spPr>
        </p:sp>
      </p:grpSp>
      <p:sp>
        <p:nvSpPr>
          <p:cNvPr name="TextBox 7" id="7"/>
          <p:cNvSpPr txBox="true"/>
          <p:nvPr/>
        </p:nvSpPr>
        <p:spPr>
          <a:xfrm rot="0">
            <a:off x="1287950" y="1205966"/>
            <a:ext cx="16361574" cy="752475"/>
          </a:xfrm>
          <a:prstGeom prst="rect">
            <a:avLst/>
          </a:prstGeom>
        </p:spPr>
        <p:txBody>
          <a:bodyPr anchor="t" rtlCol="false" tIns="0" lIns="0" bIns="0" rIns="0">
            <a:spAutoFit/>
          </a:bodyPr>
          <a:lstStyle/>
          <a:p>
            <a:pPr algn="l">
              <a:lnSpc>
                <a:spcPts val="5940"/>
              </a:lnSpc>
            </a:pPr>
            <a:r>
              <a:rPr lang="en-US" sz="4950">
                <a:solidFill>
                  <a:srgbClr val="1CADE4"/>
                </a:solidFill>
                <a:latin typeface="Source Serif Pro Bold"/>
              </a:rPr>
              <a:t>PROBLEM STATEMENT</a:t>
            </a:r>
          </a:p>
        </p:txBody>
      </p:sp>
      <p:sp>
        <p:nvSpPr>
          <p:cNvPr name="TextBox 8" id="8"/>
          <p:cNvSpPr txBox="true"/>
          <p:nvPr/>
        </p:nvSpPr>
        <p:spPr>
          <a:xfrm rot="0">
            <a:off x="770028" y="2321938"/>
            <a:ext cx="16361572" cy="5885688"/>
          </a:xfrm>
          <a:prstGeom prst="rect">
            <a:avLst/>
          </a:prstGeom>
        </p:spPr>
        <p:txBody>
          <a:bodyPr anchor="t" rtlCol="false" tIns="0" lIns="0" bIns="0" rIns="0">
            <a:spAutoFit/>
          </a:bodyPr>
          <a:lstStyle/>
          <a:p>
            <a:pPr algn="l" marL="630983" indent="-210328" lvl="2">
              <a:lnSpc>
                <a:spcPts val="3366"/>
              </a:lnSpc>
              <a:buFont typeface="Arial"/>
              <a:buChar char="⚬"/>
            </a:pPr>
            <a:r>
              <a:rPr lang="en-US" sz="2550">
                <a:solidFill>
                  <a:srgbClr val="0F0F0F"/>
                </a:solidFill>
                <a:latin typeface="Source Serif Pro"/>
              </a:rPr>
              <a:t>To automate the understanding of customer feedback in restaurant reviews, we aim to develop a sentiment analysis model to classify these reviews as positive or negative. This involves several key steps: collecting a comprehensive dataset of restaurant reviews, each labeled with the corresponding sentiment; preprocessing the data by cleaning, normalizing, removing stop words, and performing stemming or lemmatization to standardize the text. We then convert the text data into numerical features using techniques such as TF-IDF (Term Frequency-Inverse Document Frequency) or Word Embeddings. Various machine learning models, including Logistic Regression, Support Vector Machine (SVM), and Random Forest, as well as deep learning models like LSTM (Long Short-Term Memory) and BERT (Bidirectional Encoder Representations from Transformers), will be trained. The performance of each model will be evaluated using metrics like accuracy, precision, recall, and F1-score. The best-performing model will be deployed via an API using frameworks such as Flask or FastAPI and hosted on a cloud platform to ensure scalability. Continuous monitoring and periodic updates with new data will maintain the model’s accuracy and relevance. By implementing this sentiment analysis system, restaurant businesses can gain valuable insights into customer satisfaction, enabling them to improve their services and enhance the overall dining experience.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9"/>
              <a:stretch>
                <a:fillRect l="0" t="-280" r="-1" b="-281"/>
              </a:stretch>
            </a:blipFill>
          </p:spPr>
        </p:sp>
      </p:grpSp>
      <p:sp>
        <p:nvSpPr>
          <p:cNvPr name="TextBox 7" id="7"/>
          <p:cNvSpPr txBox="true"/>
          <p:nvPr/>
        </p:nvSpPr>
        <p:spPr>
          <a:xfrm rot="0">
            <a:off x="963211" y="1132895"/>
            <a:ext cx="16361574" cy="752475"/>
          </a:xfrm>
          <a:prstGeom prst="rect">
            <a:avLst/>
          </a:prstGeom>
        </p:spPr>
        <p:txBody>
          <a:bodyPr anchor="t" rtlCol="false" tIns="0" lIns="0" bIns="0" rIns="0">
            <a:spAutoFit/>
          </a:bodyPr>
          <a:lstStyle/>
          <a:p>
            <a:pPr algn="l">
              <a:lnSpc>
                <a:spcPts val="5940"/>
              </a:lnSpc>
            </a:pPr>
            <a:r>
              <a:rPr lang="en-US" sz="4950">
                <a:solidFill>
                  <a:srgbClr val="1CADE4"/>
                </a:solidFill>
                <a:latin typeface="Source Serif Pro Bold"/>
              </a:rPr>
              <a:t>PROPOSED SOLUTION</a:t>
            </a:r>
          </a:p>
        </p:txBody>
      </p:sp>
      <p:sp>
        <p:nvSpPr>
          <p:cNvPr name="TextBox 8" id="8"/>
          <p:cNvSpPr txBox="true"/>
          <p:nvPr/>
        </p:nvSpPr>
        <p:spPr>
          <a:xfrm rot="0">
            <a:off x="963211" y="1848823"/>
            <a:ext cx="17237378" cy="7917180"/>
          </a:xfrm>
          <a:prstGeom prst="rect">
            <a:avLst/>
          </a:prstGeom>
        </p:spPr>
        <p:txBody>
          <a:bodyPr anchor="t" rtlCol="false" tIns="0" lIns="0" bIns="0" rIns="0">
            <a:spAutoFit/>
          </a:bodyPr>
          <a:lstStyle/>
          <a:p>
            <a:pPr algn="l">
              <a:lnSpc>
                <a:spcPts val="2790"/>
              </a:lnSpc>
            </a:pPr>
          </a:p>
          <a:p>
            <a:pPr algn="l" marL="404177" indent="-134726" lvl="2">
              <a:lnSpc>
                <a:spcPts val="2790"/>
              </a:lnSpc>
              <a:buFont typeface="Arial"/>
              <a:buChar char="⚬"/>
            </a:pPr>
            <a:r>
              <a:rPr lang="en-US" sz="2000" spc="84">
                <a:solidFill>
                  <a:srgbClr val="000000"/>
                </a:solidFill>
                <a:latin typeface="Source Serif Pro"/>
              </a:rPr>
              <a:t>The proposed system aims to address the challenge of analyzing sentiment in reviews of restaurant, we propose a comprehensive approach leveraging natural language processing (NLP) techniques and machine learning models:</a:t>
            </a:r>
          </a:p>
          <a:p>
            <a:pPr algn="l" marL="404177" indent="-134726" lvl="2">
              <a:lnSpc>
                <a:spcPts val="2790"/>
              </a:lnSpc>
              <a:buFont typeface="Arial"/>
              <a:buChar char="⚬"/>
            </a:pPr>
            <a:r>
              <a:rPr lang="en-US" sz="2000" spc="84">
                <a:solidFill>
                  <a:srgbClr val="000000"/>
                </a:solidFill>
                <a:latin typeface="Source Serif Pro Bold"/>
              </a:rPr>
              <a:t>Data Collection:</a:t>
            </a:r>
          </a:p>
          <a:p>
            <a:pPr algn="l" marL="782954" indent="-195738" lvl="3">
              <a:lnSpc>
                <a:spcPts val="2790"/>
              </a:lnSpc>
              <a:buFont typeface="Arial"/>
              <a:buChar char="￭"/>
            </a:pPr>
            <a:r>
              <a:rPr lang="en-US" sz="2000" spc="84">
                <a:solidFill>
                  <a:srgbClr val="000000"/>
                </a:solidFill>
                <a:latin typeface="Source Serif Pro"/>
              </a:rPr>
              <a:t>Gather restaurant reviews from platforms like Yelp, TripAdvisor or Kaggle using Web scraping or directly collect reviews from customers.</a:t>
            </a:r>
          </a:p>
          <a:p>
            <a:pPr algn="l" marL="782954" indent="-195738" lvl="3">
              <a:lnSpc>
                <a:spcPts val="2790"/>
              </a:lnSpc>
              <a:buFont typeface="Arial"/>
              <a:buChar char="￭"/>
            </a:pPr>
            <a:r>
              <a:rPr lang="en-US" sz="2000" spc="84">
                <a:solidFill>
                  <a:srgbClr val="000000"/>
                </a:solidFill>
                <a:latin typeface="Source Serif Pro"/>
              </a:rPr>
              <a:t>Utilize web scraping tools and APIs, ensuring compliance with data privacy regulations like HIPAA.</a:t>
            </a:r>
          </a:p>
          <a:p>
            <a:pPr algn="l" marL="404177" indent="-134726" lvl="2">
              <a:lnSpc>
                <a:spcPts val="2790"/>
              </a:lnSpc>
              <a:buFont typeface="Arial"/>
              <a:buChar char="⚬"/>
            </a:pPr>
            <a:r>
              <a:rPr lang="en-US" sz="2000" spc="84">
                <a:solidFill>
                  <a:srgbClr val="000000"/>
                </a:solidFill>
                <a:latin typeface="Source Serif Pro Bold"/>
              </a:rPr>
              <a:t>Data Preprocessing:</a:t>
            </a:r>
          </a:p>
          <a:p>
            <a:pPr algn="l" marL="782954" indent="-195738" lvl="3">
              <a:lnSpc>
                <a:spcPts val="2790"/>
              </a:lnSpc>
              <a:buFont typeface="Arial"/>
              <a:buChar char="￭"/>
            </a:pPr>
            <a:r>
              <a:rPr lang="en-US" sz="2000" spc="84">
                <a:solidFill>
                  <a:srgbClr val="000000"/>
                </a:solidFill>
                <a:latin typeface="Source Serif Pro"/>
              </a:rPr>
              <a:t>Remove HTML tags, special characters, and stop words,emojis,special characters, and data cleaning.</a:t>
            </a:r>
          </a:p>
          <a:p>
            <a:pPr algn="l" marL="782954" indent="-195738" lvl="3">
              <a:lnSpc>
                <a:spcPts val="2790"/>
              </a:lnSpc>
              <a:buFont typeface="Arial"/>
              <a:buChar char="￭"/>
            </a:pPr>
            <a:r>
              <a:rPr lang="en-US" sz="2000" spc="84">
                <a:solidFill>
                  <a:srgbClr val="000000"/>
                </a:solidFill>
                <a:latin typeface="Source Serif Pro"/>
              </a:rPr>
              <a:t>Break down the text into individual words or phrases, and convert words to their base or root forms.</a:t>
            </a:r>
          </a:p>
          <a:p>
            <a:pPr algn="l" marL="404177" indent="-134726" lvl="2">
              <a:lnSpc>
                <a:spcPts val="2790"/>
              </a:lnSpc>
              <a:buFont typeface="Arial"/>
              <a:buChar char="⚬"/>
            </a:pPr>
            <a:r>
              <a:rPr lang="en-US" sz="2000" spc="84">
                <a:solidFill>
                  <a:srgbClr val="000000"/>
                </a:solidFill>
                <a:latin typeface="Source Serif Pro Bold"/>
              </a:rPr>
              <a:t>Machine Learning Algorithm:</a:t>
            </a:r>
          </a:p>
          <a:p>
            <a:pPr algn="l" marL="782954" indent="-195738" lvl="3">
              <a:lnSpc>
                <a:spcPts val="2790"/>
              </a:lnSpc>
              <a:buFont typeface="Arial"/>
              <a:buChar char="￭"/>
            </a:pPr>
            <a:r>
              <a:rPr lang="en-US" sz="2000" spc="84">
                <a:solidFill>
                  <a:srgbClr val="000000"/>
                </a:solidFill>
                <a:latin typeface="Source Serif Pro"/>
              </a:rPr>
              <a:t>Implementation of Naive Bayes algorithm for text classification due to its simplicity which often works well in practice for sentiment analysis.</a:t>
            </a:r>
          </a:p>
          <a:p>
            <a:pPr algn="l" marL="404177" indent="-134726" lvl="2">
              <a:lnSpc>
                <a:spcPts val="2790"/>
              </a:lnSpc>
              <a:buFont typeface="Arial"/>
              <a:buChar char="⚬"/>
            </a:pPr>
            <a:r>
              <a:rPr lang="en-US" sz="2000" spc="84">
                <a:solidFill>
                  <a:srgbClr val="000000"/>
                </a:solidFill>
                <a:latin typeface="Source Serif Pro Bold"/>
              </a:rPr>
              <a:t>Deployment:</a:t>
            </a:r>
          </a:p>
          <a:p>
            <a:pPr algn="l" marL="782954" indent="-195738" lvl="3">
              <a:lnSpc>
                <a:spcPts val="2790"/>
              </a:lnSpc>
              <a:buFont typeface="Arial"/>
              <a:buChar char="￭"/>
            </a:pPr>
            <a:r>
              <a:rPr lang="en-US" sz="2000" spc="84">
                <a:solidFill>
                  <a:srgbClr val="000000"/>
                </a:solidFill>
                <a:latin typeface="Source Serif Pro"/>
              </a:rPr>
              <a:t>Create interactive dashboards to visualize sentiment trends, key issues, and positive highlights.</a:t>
            </a:r>
          </a:p>
          <a:p>
            <a:pPr algn="l" marL="782954" indent="-195738" lvl="3">
              <a:lnSpc>
                <a:spcPts val="2790"/>
              </a:lnSpc>
              <a:buFont typeface="Arial"/>
              <a:buChar char="￭"/>
            </a:pPr>
            <a:r>
              <a:rPr lang="en-US" sz="2000" spc="84">
                <a:solidFill>
                  <a:srgbClr val="000000"/>
                </a:solidFill>
                <a:latin typeface="Source Serif Pro"/>
              </a:rPr>
              <a:t>Implement a continuous feedback loop to regularly update sentiment analysis with new data and monitor changes in sentiment over time.</a:t>
            </a:r>
          </a:p>
          <a:p>
            <a:pPr algn="l" marL="404177" indent="-134726" lvl="2">
              <a:lnSpc>
                <a:spcPts val="2790"/>
              </a:lnSpc>
              <a:buFont typeface="Arial"/>
              <a:buChar char="⚬"/>
            </a:pPr>
            <a:r>
              <a:rPr lang="en-US" sz="2000" spc="84">
                <a:solidFill>
                  <a:srgbClr val="000000"/>
                </a:solidFill>
                <a:latin typeface="Source Serif Pro Bold"/>
              </a:rPr>
              <a:t>Evaluation:</a:t>
            </a:r>
          </a:p>
          <a:p>
            <a:pPr algn="l" marL="782954" indent="-195738" lvl="3">
              <a:lnSpc>
                <a:spcPts val="2790"/>
              </a:lnSpc>
              <a:buFont typeface="Arial"/>
              <a:buChar char="￭"/>
            </a:pPr>
            <a:r>
              <a:rPr lang="en-US" sz="2000" spc="84">
                <a:solidFill>
                  <a:srgbClr val="000000"/>
                </a:solidFill>
                <a:latin typeface="Source Serif Pro"/>
              </a:rPr>
              <a:t>Evaluate models using metrics such as accuracy, precision, recall, and F1 score on a labeled validation dataset.</a:t>
            </a:r>
          </a:p>
          <a:p>
            <a:pPr algn="l" marL="782954" indent="-195738" lvl="3">
              <a:lnSpc>
                <a:spcPts val="2790"/>
              </a:lnSpc>
              <a:buFont typeface="Arial"/>
              <a:buChar char="￭"/>
            </a:pPr>
            <a:r>
              <a:rPr lang="en-US" sz="2000" spc="84">
                <a:solidFill>
                  <a:srgbClr val="000000"/>
                </a:solidFill>
                <a:latin typeface="Source Serif Pro"/>
              </a:rPr>
              <a:t>Monitor the impact of implemented improvements on sentiment trends to ensure effective enhancement of healthcare services.</a:t>
            </a:r>
          </a:p>
          <a:p>
            <a:pPr algn="l" marL="782954" indent="-195738" lvl="3">
              <a:lnSpc>
                <a:spcPts val="2790"/>
              </a:lnSpc>
              <a:buFont typeface="Arial"/>
              <a:buChar char="￭"/>
            </a:pPr>
            <a:r>
              <a:rPr lang="en-US" sz="2000" spc="84">
                <a:solidFill>
                  <a:srgbClr val="000000"/>
                </a:solidFill>
                <a:latin typeface="Source Serif Pro"/>
              </a:rPr>
              <a:t>Result</a:t>
            </a:r>
          </a:p>
          <a:p>
            <a:pPr algn="l" marL="782954" indent="-195738" lvl="3">
              <a:lnSpc>
                <a:spcPts val="279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9"/>
              <a:stretch>
                <a:fillRect l="0" t="-280" r="-1" b="-281"/>
              </a:stretch>
            </a:blipFill>
          </p:spPr>
        </p:sp>
      </p:grpSp>
      <p:sp>
        <p:nvSpPr>
          <p:cNvPr name="TextBox 7" id="7"/>
          <p:cNvSpPr txBox="true"/>
          <p:nvPr/>
        </p:nvSpPr>
        <p:spPr>
          <a:xfrm rot="0">
            <a:off x="1106088" y="1187580"/>
            <a:ext cx="16361574" cy="752475"/>
          </a:xfrm>
          <a:prstGeom prst="rect">
            <a:avLst/>
          </a:prstGeom>
        </p:spPr>
        <p:txBody>
          <a:bodyPr anchor="t" rtlCol="false" tIns="0" lIns="0" bIns="0" rIns="0">
            <a:spAutoFit/>
          </a:bodyPr>
          <a:lstStyle/>
          <a:p>
            <a:pPr algn="l">
              <a:lnSpc>
                <a:spcPts val="5940"/>
              </a:lnSpc>
            </a:pPr>
            <a:r>
              <a:rPr lang="en-US" sz="4950">
                <a:solidFill>
                  <a:srgbClr val="1CADE4"/>
                </a:solidFill>
                <a:latin typeface="Source Serif Pro Bold"/>
              </a:rPr>
              <a:t>SYSTEM  APPROACH</a:t>
            </a:r>
          </a:p>
        </p:txBody>
      </p:sp>
      <p:sp>
        <p:nvSpPr>
          <p:cNvPr name="TextBox 8" id="8"/>
          <p:cNvSpPr txBox="true"/>
          <p:nvPr/>
        </p:nvSpPr>
        <p:spPr>
          <a:xfrm rot="0">
            <a:off x="669801" y="2616056"/>
            <a:ext cx="17198723" cy="3616003"/>
          </a:xfrm>
          <a:prstGeom prst="rect">
            <a:avLst/>
          </a:prstGeom>
        </p:spPr>
        <p:txBody>
          <a:bodyPr anchor="t" rtlCol="false" tIns="0" lIns="0" bIns="0" rIns="0">
            <a:spAutoFit/>
          </a:bodyPr>
          <a:lstStyle/>
          <a:p>
            <a:pPr algn="l">
              <a:lnSpc>
                <a:spcPts val="2783"/>
              </a:lnSpc>
            </a:pPr>
          </a:p>
          <a:p>
            <a:pPr algn="l" marL="403698" indent="-134566" lvl="2">
              <a:lnSpc>
                <a:spcPts val="2783"/>
              </a:lnSpc>
              <a:buFont typeface="Arial"/>
              <a:buChar char="⚬"/>
            </a:pPr>
            <a:r>
              <a:rPr lang="en-US" sz="2000" spc="84">
                <a:solidFill>
                  <a:srgbClr val="000000"/>
                </a:solidFill>
                <a:latin typeface="Source Serif Pro"/>
              </a:rPr>
              <a:t>Understanding customer sentiment is crucial for improving restaurant services. A technology-driven approach leverages insights from open-ended surveys, online reviews, and social media discussions.</a:t>
            </a:r>
          </a:p>
          <a:p>
            <a:pPr algn="l" marL="403698" indent="-134566" lvl="2">
              <a:lnSpc>
                <a:spcPts val="2783"/>
              </a:lnSpc>
              <a:buFont typeface="Arial"/>
              <a:buChar char="⚬"/>
            </a:pPr>
            <a:r>
              <a:rPr lang="en-US" sz="2000" spc="84">
                <a:solidFill>
                  <a:srgbClr val="000000"/>
                </a:solidFill>
                <a:latin typeface="Source Serif Pro"/>
              </a:rPr>
              <a:t>Natural Language Processing (NLP) breaks down text, removes irrelevant information, and identifies key phrases. Machine learning algorithms then classify sentiment as positive, negative, or neutral. This analysis helps restaurants understand customer satisfaction, address specific concerns, and allocate resources effectively, fostering better customer engagement and a more positive experience.</a:t>
            </a:r>
          </a:p>
          <a:p>
            <a:pPr algn="l" marL="403698" indent="-134566" lvl="2">
              <a:lnSpc>
                <a:spcPts val="2783"/>
              </a:lnSpc>
              <a:buFont typeface="Arial"/>
              <a:buChar char="⚬"/>
            </a:pPr>
            <a:r>
              <a:rPr lang="en-US" sz="2000" spc="84">
                <a:solidFill>
                  <a:srgbClr val="000000"/>
                </a:solidFill>
                <a:latin typeface="Source Serif Pro"/>
              </a:rPr>
              <a:t>However, challenges include the specific terminology of reviews and the sensitive nature of customer experiences, requiring specialized NLP techniques. Ethical considerations like data anonymization and customer privacy must be strictly followed.</a:t>
            </a:r>
          </a:p>
          <a:p>
            <a:pPr algn="l" marL="403698" indent="-134566" lvl="2">
              <a:lnSpc>
                <a:spcPts val="2783"/>
              </a:lnSpc>
              <a:buFont typeface="Arial"/>
              <a:buChar char="⚬"/>
            </a:pPr>
            <a:r>
              <a:rPr lang="en-US" sz="2000" spc="84">
                <a:solidFill>
                  <a:srgbClr val="000000"/>
                </a:solidFill>
                <a:latin typeface="Source Serif Pro"/>
              </a:rPr>
              <a:t>By overcoming these challenges and utilizing advanced technologies, restaurants can gain valuable insights into customer sentiment, driving continuous improvement and enhancing the dining experience.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9"/>
              <a:stretch>
                <a:fillRect l="0" t="-280" r="-1" b="-281"/>
              </a:stretch>
            </a:blipFill>
          </p:spPr>
        </p:sp>
      </p:grpSp>
      <p:sp>
        <p:nvSpPr>
          <p:cNvPr name="TextBox 7" id="7"/>
          <p:cNvSpPr txBox="true"/>
          <p:nvPr/>
        </p:nvSpPr>
        <p:spPr>
          <a:xfrm rot="0">
            <a:off x="963213" y="952045"/>
            <a:ext cx="16361574" cy="752475"/>
          </a:xfrm>
          <a:prstGeom prst="rect">
            <a:avLst/>
          </a:prstGeom>
        </p:spPr>
        <p:txBody>
          <a:bodyPr anchor="t" rtlCol="false" tIns="0" lIns="0" bIns="0" rIns="0">
            <a:spAutoFit/>
          </a:bodyPr>
          <a:lstStyle/>
          <a:p>
            <a:pPr algn="l">
              <a:lnSpc>
                <a:spcPts val="5940"/>
              </a:lnSpc>
            </a:pPr>
            <a:r>
              <a:rPr lang="en-US" sz="4950">
                <a:solidFill>
                  <a:srgbClr val="1CADE4"/>
                </a:solidFill>
                <a:latin typeface="Source Serif Pro Bold"/>
              </a:rPr>
              <a:t>ALGORITHM &amp; DEPLOYMENT</a:t>
            </a:r>
          </a:p>
        </p:txBody>
      </p:sp>
      <p:sp>
        <p:nvSpPr>
          <p:cNvPr name="TextBox 8" id="8"/>
          <p:cNvSpPr txBox="true"/>
          <p:nvPr/>
        </p:nvSpPr>
        <p:spPr>
          <a:xfrm rot="0">
            <a:off x="623888" y="2736973"/>
            <a:ext cx="16361572" cy="6165723"/>
          </a:xfrm>
          <a:prstGeom prst="rect">
            <a:avLst/>
          </a:prstGeom>
        </p:spPr>
        <p:txBody>
          <a:bodyPr anchor="t" rtlCol="false" tIns="0" lIns="0" bIns="0" rIns="0">
            <a:spAutoFit/>
          </a:bodyPr>
          <a:lstStyle/>
          <a:p>
            <a:pPr algn="l" marL="443389" indent="-147796" lvl="2">
              <a:lnSpc>
                <a:spcPts val="2772"/>
              </a:lnSpc>
              <a:buFont typeface="Arial"/>
              <a:buChar char="⚬"/>
            </a:pPr>
            <a:r>
              <a:rPr lang="en-US" sz="2100" spc="-17">
                <a:solidFill>
                  <a:srgbClr val="3F3F3F"/>
                </a:solidFill>
                <a:latin typeface="Source Serif Pro"/>
              </a:rPr>
              <a:t>In the Algorithm and Deployment section, describe the machine learning algorithm chosen for predicting sentiment labels. Here's an example structure for this section:</a:t>
            </a:r>
          </a:p>
          <a:p>
            <a:pPr algn="l" marL="443389" indent="-147796" lvl="2">
              <a:lnSpc>
                <a:spcPts val="2772"/>
              </a:lnSpc>
              <a:buFont typeface="Arial"/>
              <a:buChar char="⚬"/>
            </a:pPr>
            <a:r>
              <a:rPr lang="en-US" sz="2100" spc="-17">
                <a:solidFill>
                  <a:srgbClr val="3F3F3F"/>
                </a:solidFill>
                <a:latin typeface="Source Serif Pro Bold"/>
              </a:rPr>
              <a:t>Algorithm Selection:</a:t>
            </a:r>
          </a:p>
          <a:p>
            <a:pPr algn="l" marL="831215" indent="-207804" lvl="3">
              <a:lnSpc>
                <a:spcPts val="2520"/>
              </a:lnSpc>
              <a:buFont typeface="Arial"/>
              <a:buChar char="￭"/>
            </a:pPr>
            <a:r>
              <a:rPr lang="en-US" sz="2100" spc="-17">
                <a:solidFill>
                  <a:srgbClr val="3F3F3F"/>
                </a:solidFill>
                <a:latin typeface="Source Serif Pro"/>
              </a:rPr>
              <a:t>Choose appropriate sentiment analysis techniques such as Naive Bayes for initial sentiment scoring and deep learning models like LSTM or BERT for context-aware sentiment analysis.</a:t>
            </a:r>
          </a:p>
          <a:p>
            <a:pPr algn="l" marL="443389" indent="-147796" lvl="2">
              <a:lnSpc>
                <a:spcPts val="2772"/>
              </a:lnSpc>
              <a:buFont typeface="Arial"/>
              <a:buChar char="⚬"/>
            </a:pPr>
            <a:r>
              <a:rPr lang="en-US" sz="2100" spc="-17">
                <a:solidFill>
                  <a:srgbClr val="3F3F3F"/>
                </a:solidFill>
                <a:latin typeface="Source Serif Pro Bold"/>
              </a:rPr>
              <a:t>Data Input:</a:t>
            </a:r>
          </a:p>
          <a:p>
            <a:pPr algn="l" marL="831215" indent="-207804" lvl="3">
              <a:lnSpc>
                <a:spcPts val="2520"/>
              </a:lnSpc>
              <a:buFont typeface="Arial"/>
              <a:buChar char="￭"/>
            </a:pPr>
            <a:r>
              <a:rPr lang="en-US" sz="2100" spc="-17">
                <a:solidFill>
                  <a:srgbClr val="3F3F3F"/>
                </a:solidFill>
                <a:latin typeface="Source Serif Pro"/>
              </a:rPr>
              <a:t>For restaurant customer reviews sentiment analysis, the data input involves gathering patient reviews and feedback from various sources, including restaurant websites, Google Reviews, Yelp, customer -specific review platforms, and social media channels. This process utilizes web scraping tools and APIs to extract structured data while adhering strictly to data privacy regulations such as HIPAA. By collecting these diverse sources of feedback, resturant providers can obtain comprehensive insights into customer sentiment, enabling them to identify areas for improvement and enhance overall service quality effectively.</a:t>
            </a:r>
          </a:p>
          <a:p>
            <a:pPr algn="l" marL="443389" indent="-147796" lvl="2">
              <a:lnSpc>
                <a:spcPts val="2772"/>
              </a:lnSpc>
              <a:buFont typeface="Arial"/>
              <a:buChar char="⚬"/>
            </a:pPr>
            <a:r>
              <a:rPr lang="en-US" sz="2100" spc="-17">
                <a:solidFill>
                  <a:srgbClr val="3F3F3F"/>
                </a:solidFill>
                <a:latin typeface="Source Serif Pro Bold"/>
              </a:rPr>
              <a:t>Training Process:</a:t>
            </a:r>
          </a:p>
          <a:p>
            <a:pPr algn="l" marL="831215" indent="-207804" lvl="3">
              <a:lnSpc>
                <a:spcPts val="2520"/>
              </a:lnSpc>
              <a:buFont typeface="Arial"/>
              <a:buChar char="￭"/>
            </a:pPr>
            <a:r>
              <a:rPr lang="en-US" sz="2100" spc="-17">
                <a:solidFill>
                  <a:srgbClr val="3F3F3F"/>
                </a:solidFill>
                <a:latin typeface="Source Serif Pro"/>
              </a:rPr>
              <a:t>Preprocessing customer reviews by cleaning, tokenizing, and normalizing text data extracted from restaurant websites, Google Reviews, Yelp, restaurant specific review platforms, and social media channels.</a:t>
            </a:r>
          </a:p>
          <a:p>
            <a:pPr algn="l" marL="443389" indent="-147796" lvl="2">
              <a:lnSpc>
                <a:spcPts val="2772"/>
              </a:lnSpc>
              <a:buFont typeface="Arial"/>
              <a:buChar char="⚬"/>
            </a:pPr>
            <a:r>
              <a:rPr lang="en-US" sz="2100" spc="-17">
                <a:solidFill>
                  <a:srgbClr val="3F3F3F"/>
                </a:solidFill>
                <a:latin typeface="Source Serif Pro Bold"/>
              </a:rPr>
              <a:t>Prediction Process:</a:t>
            </a:r>
          </a:p>
          <a:p>
            <a:pPr algn="l" marL="831215" indent="-207804" lvl="3">
              <a:lnSpc>
                <a:spcPts val="2520"/>
              </a:lnSpc>
              <a:buFont typeface="Arial"/>
              <a:buChar char="￭"/>
            </a:pPr>
            <a:r>
              <a:rPr lang="en-US" sz="2100" spc="-17">
                <a:solidFill>
                  <a:srgbClr val="3F3F3F"/>
                </a:solidFill>
                <a:latin typeface="Source Serif Pro"/>
              </a:rPr>
              <a:t>Applying trained sentiment analysis models to predict sentiment labels (positive, negative, neutral) for incoming customer reviews from restaurant websites, Google Reviews, Yelp, restaurant-specific review platforms, and social media channels. Providing actionable insights based on the predicted sentiments to improve restaurant services, operational efficiencies, and cuatomer satisfaction levels.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9"/>
              <a:stretch>
                <a:fillRect l="0" t="-280" r="-1" b="-281"/>
              </a:stretch>
            </a:blipFill>
          </p:spPr>
        </p:sp>
      </p:grpSp>
      <p:sp>
        <p:nvSpPr>
          <p:cNvPr name="TextBox 7" id="7"/>
          <p:cNvSpPr txBox="true"/>
          <p:nvPr/>
        </p:nvSpPr>
        <p:spPr>
          <a:xfrm rot="0">
            <a:off x="1231101" y="1028321"/>
            <a:ext cx="16361574" cy="752475"/>
          </a:xfrm>
          <a:prstGeom prst="rect">
            <a:avLst/>
          </a:prstGeom>
        </p:spPr>
        <p:txBody>
          <a:bodyPr anchor="t" rtlCol="false" tIns="0" lIns="0" bIns="0" rIns="0">
            <a:spAutoFit/>
          </a:bodyPr>
          <a:lstStyle/>
          <a:p>
            <a:pPr algn="l">
              <a:lnSpc>
                <a:spcPts val="5940"/>
              </a:lnSpc>
            </a:pPr>
            <a:r>
              <a:rPr lang="en-US" sz="4950">
                <a:solidFill>
                  <a:srgbClr val="1CADE4"/>
                </a:solidFill>
                <a:latin typeface="Source Serif Pro Bold"/>
              </a:rPr>
              <a:t>RESULT</a:t>
            </a:r>
          </a:p>
        </p:txBody>
      </p:sp>
      <p:sp>
        <p:nvSpPr>
          <p:cNvPr name="TextBox 8" id="8"/>
          <p:cNvSpPr txBox="true"/>
          <p:nvPr/>
        </p:nvSpPr>
        <p:spPr>
          <a:xfrm rot="0">
            <a:off x="1146238" y="2410988"/>
            <a:ext cx="16269974" cy="5615559"/>
          </a:xfrm>
          <a:prstGeom prst="rect">
            <a:avLst/>
          </a:prstGeom>
        </p:spPr>
        <p:txBody>
          <a:bodyPr anchor="t" rtlCol="false" tIns="0" lIns="0" bIns="0" rIns="0">
            <a:spAutoFit/>
          </a:bodyPr>
          <a:lstStyle/>
          <a:p>
            <a:pPr algn="l" marL="253365" indent="-126682" lvl="1">
              <a:lnSpc>
                <a:spcPts val="3024"/>
              </a:lnSpc>
              <a:buFont typeface="Arial"/>
              <a:buChar char="•"/>
            </a:pPr>
            <a:r>
              <a:rPr lang="en-US" sz="2100" spc="-17">
                <a:solidFill>
                  <a:srgbClr val="000000"/>
                </a:solidFill>
                <a:latin typeface="Source Serif Pro Bold"/>
              </a:rPr>
              <a:t>Insights from customer Sentiments: </a:t>
            </a:r>
          </a:p>
          <a:p>
            <a:pPr algn="l" marL="793658" indent="-264552" lvl="2">
              <a:lnSpc>
                <a:spcPts val="3672"/>
              </a:lnSpc>
              <a:buFont typeface="Arial"/>
              <a:buChar char="⚬"/>
            </a:pPr>
            <a:r>
              <a:rPr lang="en-US" sz="2550" spc="-20">
                <a:solidFill>
                  <a:srgbClr val="000000"/>
                </a:solidFill>
                <a:latin typeface="Source Serif Pro"/>
              </a:rPr>
              <a:t>Identify positive sentiments highlighting strengths in restaurant services such as compassionate care, effective services, and timely responses.</a:t>
            </a:r>
          </a:p>
          <a:p>
            <a:pPr algn="l" marL="253365" indent="-126682" lvl="1">
              <a:lnSpc>
                <a:spcPts val="3024"/>
              </a:lnSpc>
              <a:buFont typeface="Arial"/>
              <a:buChar char="•"/>
            </a:pPr>
            <a:r>
              <a:rPr lang="en-US" sz="2100" spc="-17">
                <a:solidFill>
                  <a:srgbClr val="000000"/>
                </a:solidFill>
                <a:latin typeface="Source Serif Pro Bold"/>
              </a:rPr>
              <a:t>Key Findings:</a:t>
            </a:r>
          </a:p>
          <a:p>
            <a:pPr algn="l" marL="793658" indent="-264552" lvl="2">
              <a:lnSpc>
                <a:spcPts val="3672"/>
              </a:lnSpc>
              <a:buFont typeface="Arial"/>
              <a:buChar char="⚬"/>
            </a:pPr>
            <a:r>
              <a:rPr lang="en-US" sz="2550" spc="-20">
                <a:solidFill>
                  <a:srgbClr val="000000"/>
                </a:solidFill>
                <a:latin typeface="Source Serif Pro"/>
              </a:rPr>
              <a:t>Positive sentiments often highlight specific restaurant providers or departments excelling in customer care.</a:t>
            </a:r>
          </a:p>
          <a:p>
            <a:pPr algn="l" marL="793658" indent="-264552" lvl="2">
              <a:lnSpc>
                <a:spcPts val="3672"/>
              </a:lnSpc>
              <a:buFont typeface="Arial"/>
              <a:buChar char="⚬"/>
            </a:pPr>
            <a:r>
              <a:rPr lang="en-US" sz="2550" spc="-20">
                <a:solidFill>
                  <a:srgbClr val="000000"/>
                </a:solidFill>
                <a:latin typeface="Source Serif Pro"/>
              </a:rPr>
              <a:t>Negative sentiments frequently point to common challenges that impact customer experience across multiple facilities or services.</a:t>
            </a:r>
          </a:p>
          <a:p>
            <a:pPr algn="l" marL="253365" indent="-126682" lvl="1">
              <a:lnSpc>
                <a:spcPts val="3024"/>
              </a:lnSpc>
              <a:buFont typeface="Arial"/>
              <a:buChar char="•"/>
            </a:pPr>
            <a:r>
              <a:rPr lang="en-US" sz="2100" spc="-17">
                <a:solidFill>
                  <a:srgbClr val="000000"/>
                </a:solidFill>
                <a:latin typeface="Source Serif Pro Bold"/>
              </a:rPr>
              <a:t>Actionable Recommendations</a:t>
            </a:r>
            <a:r>
              <a:rPr lang="en-US" sz="2100" spc="-17">
                <a:solidFill>
                  <a:srgbClr val="000000"/>
                </a:solidFill>
                <a:latin typeface="Source Serif Pro"/>
              </a:rPr>
              <a:t>:</a:t>
            </a:r>
          </a:p>
          <a:p>
            <a:pPr algn="l" marL="793658" indent="-264552" lvl="2">
              <a:lnSpc>
                <a:spcPts val="3672"/>
              </a:lnSpc>
              <a:buFont typeface="Arial"/>
              <a:buChar char="⚬"/>
            </a:pPr>
            <a:r>
              <a:rPr lang="en-US" sz="2550" spc="-20">
                <a:solidFill>
                  <a:srgbClr val="000000"/>
                </a:solidFill>
                <a:latin typeface="Source Serif Pro"/>
              </a:rPr>
              <a:t>Introduce initiatives to reduce wait times and improve scheduling efficiency.</a:t>
            </a:r>
          </a:p>
          <a:p>
            <a:pPr algn="l" marL="793658" indent="-264552" lvl="2">
              <a:lnSpc>
                <a:spcPts val="3672"/>
              </a:lnSpc>
              <a:buFont typeface="Arial"/>
              <a:buChar char="⚬"/>
            </a:pPr>
            <a:r>
              <a:rPr lang="en-US" sz="2550" spc="-20">
                <a:solidFill>
                  <a:srgbClr val="000000"/>
                </a:solidFill>
                <a:latin typeface="Source Serif Pro"/>
              </a:rPr>
              <a:t>Implement training programs to enhance communication skills among restaurant staff.</a:t>
            </a:r>
          </a:p>
          <a:p>
            <a:pPr algn="l" marL="253365" indent="-126682" lvl="1">
              <a:lnSpc>
                <a:spcPts val="3024"/>
              </a:lnSpc>
              <a:buFont typeface="Arial"/>
              <a:buChar char="•"/>
            </a:pPr>
            <a:r>
              <a:rPr lang="en-US" sz="2100" spc="-17">
                <a:solidFill>
                  <a:srgbClr val="000000"/>
                </a:solidFill>
                <a:latin typeface="Source Serif Pro Bold"/>
              </a:rPr>
              <a:t>Impact: </a:t>
            </a:r>
          </a:p>
          <a:p>
            <a:pPr algn="l" marL="793658" indent="-264552" lvl="2">
              <a:lnSpc>
                <a:spcPts val="3672"/>
              </a:lnSpc>
              <a:buFont typeface="Arial"/>
              <a:buChar char="⚬"/>
            </a:pPr>
            <a:r>
              <a:rPr lang="en-US" sz="2550" spc="-20">
                <a:solidFill>
                  <a:srgbClr val="000000"/>
                </a:solidFill>
                <a:latin typeface="Source Serif Pro"/>
              </a:rPr>
              <a:t>Improved customer satisfaction leading to increased customer retention and positive word-of-mouth recommendations.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9"/>
              <a:stretch>
                <a:fillRect l="0" t="-280" r="-1" b="-281"/>
              </a:stretch>
            </a:blipFill>
          </p:spPr>
        </p:sp>
      </p:grpSp>
      <p:sp>
        <p:nvSpPr>
          <p:cNvPr name="TextBox 7" id="7"/>
          <p:cNvSpPr txBox="true"/>
          <p:nvPr/>
        </p:nvSpPr>
        <p:spPr>
          <a:xfrm rot="0">
            <a:off x="1498995" y="1321244"/>
            <a:ext cx="16361574" cy="752475"/>
          </a:xfrm>
          <a:prstGeom prst="rect">
            <a:avLst/>
          </a:prstGeom>
        </p:spPr>
        <p:txBody>
          <a:bodyPr anchor="t" rtlCol="false" tIns="0" lIns="0" bIns="0" rIns="0">
            <a:spAutoFit/>
          </a:bodyPr>
          <a:lstStyle/>
          <a:p>
            <a:pPr algn="l">
              <a:lnSpc>
                <a:spcPts val="5940"/>
              </a:lnSpc>
            </a:pPr>
            <a:r>
              <a:rPr lang="en-US" sz="4950">
                <a:solidFill>
                  <a:srgbClr val="1CADE4"/>
                </a:solidFill>
                <a:latin typeface="Source Serif Pro Bold"/>
              </a:rPr>
              <a:t>CONCLUSION</a:t>
            </a:r>
          </a:p>
        </p:txBody>
      </p:sp>
      <p:sp>
        <p:nvSpPr>
          <p:cNvPr name="TextBox 8" id="8"/>
          <p:cNvSpPr txBox="true"/>
          <p:nvPr/>
        </p:nvSpPr>
        <p:spPr>
          <a:xfrm rot="0">
            <a:off x="1028700" y="2502344"/>
            <a:ext cx="16361400" cy="3856101"/>
          </a:xfrm>
          <a:prstGeom prst="rect">
            <a:avLst/>
          </a:prstGeom>
        </p:spPr>
        <p:txBody>
          <a:bodyPr anchor="t" rtlCol="false" tIns="0" lIns="0" bIns="0" rIns="0">
            <a:spAutoFit/>
          </a:bodyPr>
          <a:lstStyle/>
          <a:p>
            <a:pPr algn="l">
              <a:lnSpc>
                <a:spcPts val="3432"/>
              </a:lnSpc>
            </a:pPr>
            <a:r>
              <a:rPr lang="en-US" sz="2600" spc="-20">
                <a:solidFill>
                  <a:srgbClr val="000000"/>
                </a:solidFill>
                <a:latin typeface="Source Serif Pro"/>
              </a:rPr>
              <a:t>Analyzing customer sentiments through advanced techniques provides valuable insights into restaurant service quality and customer satisfaction. Positive feedback highlights areas of excellence like compassionate care, while negative feedback identifies issues such as communication gaps. These insights enable restaurants to make targeted improvements, enhancing service delivery and customer experience.</a:t>
            </a:r>
          </a:p>
          <a:p>
            <a:pPr algn="l">
              <a:lnSpc>
                <a:spcPts val="3432"/>
              </a:lnSpc>
            </a:pPr>
          </a:p>
          <a:p>
            <a:pPr algn="l">
              <a:lnSpc>
                <a:spcPts val="3432"/>
              </a:lnSpc>
            </a:pPr>
            <a:r>
              <a:rPr lang="en-US" sz="2600" spc="-20">
                <a:solidFill>
                  <a:srgbClr val="000000"/>
                </a:solidFill>
                <a:latin typeface="Source Serif Pro"/>
              </a:rPr>
              <a:t>In conclusion, sentiment analysis is a powerful tool for continuous improvement in restaurant services. By turning customer feedback into actionable insights, restaurants can optimize operations, reduce risks, and elevate service standards. This data-driven approach leads to better customer outcomes and a commitment to delivering high-quality dining experiences that meet and exceed expectations.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801" y="685800"/>
            <a:ext cx="5554980" cy="142494"/>
          </a:xfrm>
          <a:custGeom>
            <a:avLst/>
            <a:gdLst/>
            <a:ahLst/>
            <a:cxnLst/>
            <a:rect r="r" b="b" t="t" l="l"/>
            <a:pathLst>
              <a:path h="142494" w="5554980">
                <a:moveTo>
                  <a:pt x="0" y="0"/>
                </a:moveTo>
                <a:lnTo>
                  <a:pt x="5554980" y="0"/>
                </a:lnTo>
                <a:lnTo>
                  <a:pt x="5554980" y="142494"/>
                </a:lnTo>
                <a:lnTo>
                  <a:pt x="0" y="1424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2063220" y="680464"/>
            <a:ext cx="5554980" cy="147828"/>
          </a:xfrm>
          <a:custGeom>
            <a:avLst/>
            <a:gdLst/>
            <a:ahLst/>
            <a:cxnLst/>
            <a:rect r="r" b="b" t="t" l="l"/>
            <a:pathLst>
              <a:path h="147828" w="5554980">
                <a:moveTo>
                  <a:pt x="0" y="0"/>
                </a:moveTo>
                <a:lnTo>
                  <a:pt x="5554980" y="0"/>
                </a:lnTo>
                <a:lnTo>
                  <a:pt x="5554980" y="147828"/>
                </a:lnTo>
                <a:lnTo>
                  <a:pt x="0" y="1478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6362745" y="685800"/>
            <a:ext cx="5554980" cy="137160"/>
          </a:xfrm>
          <a:custGeom>
            <a:avLst/>
            <a:gdLst/>
            <a:ahLst/>
            <a:cxnLst/>
            <a:rect r="r" b="b" t="t" l="l"/>
            <a:pathLst>
              <a:path h="137160" w="5554980">
                <a:moveTo>
                  <a:pt x="0" y="0"/>
                </a:moveTo>
                <a:lnTo>
                  <a:pt x="5554980" y="0"/>
                </a:lnTo>
                <a:lnTo>
                  <a:pt x="5554980" y="137160"/>
                </a:lnTo>
                <a:lnTo>
                  <a:pt x="0" y="1371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5" id="5"/>
          <p:cNvGrpSpPr/>
          <p:nvPr/>
        </p:nvGrpSpPr>
        <p:grpSpPr>
          <a:xfrm rot="0">
            <a:off x="15727505" y="9656865"/>
            <a:ext cx="1688707" cy="547689"/>
            <a:chOff x="0" y="0"/>
            <a:chExt cx="2251609" cy="730252"/>
          </a:xfrm>
        </p:grpSpPr>
        <p:sp>
          <p:nvSpPr>
            <p:cNvPr name="Freeform 6" id="6"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9"/>
              <a:stretch>
                <a:fillRect l="0" t="-280" r="-1" b="-281"/>
              </a:stretch>
            </a:blipFill>
          </p:spPr>
        </p:sp>
      </p:grpSp>
      <p:sp>
        <p:nvSpPr>
          <p:cNvPr name="TextBox 7" id="7"/>
          <p:cNvSpPr txBox="true"/>
          <p:nvPr/>
        </p:nvSpPr>
        <p:spPr>
          <a:xfrm rot="0">
            <a:off x="680617" y="2569476"/>
            <a:ext cx="16361400" cy="5459730"/>
          </a:xfrm>
          <a:prstGeom prst="rect">
            <a:avLst/>
          </a:prstGeom>
        </p:spPr>
        <p:txBody>
          <a:bodyPr anchor="t" rtlCol="false" tIns="0" lIns="0" bIns="0" rIns="0">
            <a:spAutoFit/>
          </a:bodyPr>
          <a:lstStyle/>
          <a:p>
            <a:pPr algn="l">
              <a:lnSpc>
                <a:spcPts val="3960"/>
              </a:lnSpc>
            </a:pPr>
          </a:p>
          <a:p>
            <a:pPr algn="l" marL="623887" indent="-207962" lvl="2">
              <a:lnSpc>
                <a:spcPts val="3960"/>
              </a:lnSpc>
              <a:buFont typeface="Arial"/>
              <a:buChar char="⚬"/>
            </a:pPr>
            <a:r>
              <a:rPr lang="en-US" sz="3000" spc="-24">
                <a:solidFill>
                  <a:srgbClr val="3F3F3F"/>
                </a:solidFill>
                <a:latin typeface="Source Serif Pro Bold"/>
              </a:rPr>
              <a:t>Enhanced Personalization: </a:t>
            </a:r>
            <a:r>
              <a:rPr lang="en-US" sz="3000" spc="-24">
                <a:solidFill>
                  <a:srgbClr val="3F3F3F"/>
                </a:solidFill>
                <a:latin typeface="Source Serif Pro"/>
              </a:rPr>
              <a:t>Utilize sentiment analysis to personalize customer interactions and service plans based on individual preferences and feedback.</a:t>
            </a:r>
          </a:p>
          <a:p>
            <a:pPr algn="l" marL="623887" indent="-207962" lvl="2">
              <a:lnSpc>
                <a:spcPts val="3960"/>
              </a:lnSpc>
              <a:buFont typeface="Arial"/>
              <a:buChar char="⚬"/>
            </a:pPr>
            <a:r>
              <a:rPr lang="en-US" sz="3000" spc="-24">
                <a:solidFill>
                  <a:srgbClr val="3F3F3F"/>
                </a:solidFill>
                <a:latin typeface="Source Serif Pro Bold"/>
              </a:rPr>
              <a:t>Real-Time Feedback Mechanisms:</a:t>
            </a:r>
            <a:r>
              <a:rPr lang="en-US" sz="3000" spc="-24">
                <a:solidFill>
                  <a:srgbClr val="3F3F3F"/>
                </a:solidFill>
                <a:latin typeface="Source Serif Pro"/>
              </a:rPr>
              <a:t> Implement real-time feedback systems to capture and analyze customer sentiments instantly, enabling immediate service improvements.</a:t>
            </a:r>
          </a:p>
          <a:p>
            <a:pPr algn="l" marL="623887" indent="-207962" lvl="2">
              <a:lnSpc>
                <a:spcPts val="3960"/>
              </a:lnSpc>
              <a:buFont typeface="Arial"/>
              <a:buChar char="⚬"/>
            </a:pPr>
            <a:r>
              <a:rPr lang="en-US" sz="3000" spc="-24">
                <a:solidFill>
                  <a:srgbClr val="3F3F3F"/>
                </a:solidFill>
                <a:latin typeface="Source Serif Pro Bold"/>
              </a:rPr>
              <a:t>Integration with AI and IoT: </a:t>
            </a:r>
            <a:r>
              <a:rPr lang="en-US" sz="3000" spc="-24">
                <a:solidFill>
                  <a:srgbClr val="3F3F3F"/>
                </a:solidFill>
                <a:latin typeface="Source Serif Pro"/>
              </a:rPr>
              <a:t>Integrate sentiment analysis with AI and IoT devices to monitor  emotions and experiences in real-time, enhancing proactive healthcare delivery.</a:t>
            </a:r>
          </a:p>
          <a:p>
            <a:pPr algn="l" marL="623887" indent="-207962" lvl="2">
              <a:lnSpc>
                <a:spcPts val="3960"/>
              </a:lnSpc>
              <a:buFont typeface="Arial"/>
              <a:buChar char="⚬"/>
            </a:pPr>
            <a:r>
              <a:rPr lang="en-US" sz="3000" spc="-24">
                <a:solidFill>
                  <a:srgbClr val="3F3F3F"/>
                </a:solidFill>
                <a:latin typeface="Source Serif Pro Bold"/>
              </a:rPr>
              <a:t>Predictive Analytics:</a:t>
            </a:r>
            <a:r>
              <a:rPr lang="en-US" sz="3000" spc="-24">
                <a:solidFill>
                  <a:srgbClr val="3F3F3F"/>
                </a:solidFill>
                <a:latin typeface="Source Serif Pro"/>
              </a:rPr>
              <a:t> Develop predictive models using historical sentiment data to anticipate customer needs and optimize resource allocation and service planning.</a:t>
            </a:r>
          </a:p>
          <a:p>
            <a:pPr algn="l" marL="623887" indent="-207962" lvl="2">
              <a:lnSpc>
                <a:spcPts val="3960"/>
              </a:lnSpc>
              <a:buFont typeface="Arial"/>
              <a:buChar char="⚬"/>
            </a:pPr>
            <a:r>
              <a:rPr lang="en-US" sz="3000" spc="-24">
                <a:solidFill>
                  <a:srgbClr val="3F3F3F"/>
                </a:solidFill>
                <a:latin typeface="Source Serif Pro Bold"/>
              </a:rPr>
              <a:t>Cross-Institutional Benchmarking:</a:t>
            </a:r>
            <a:r>
              <a:rPr lang="en-US" sz="3000" spc="-24">
                <a:solidFill>
                  <a:srgbClr val="3F3F3F"/>
                </a:solidFill>
                <a:latin typeface="Source Serif Pro"/>
              </a:rPr>
              <a:t> Establish benchmarks for sentiment analysis across restaurants to compare performance and identify best practices for continuous improvement.</a:t>
            </a:r>
          </a:p>
        </p:txBody>
      </p:sp>
      <p:sp>
        <p:nvSpPr>
          <p:cNvPr name="TextBox 8" id="8"/>
          <p:cNvSpPr txBox="true"/>
          <p:nvPr/>
        </p:nvSpPr>
        <p:spPr>
          <a:xfrm rot="0">
            <a:off x="1245982" y="1345764"/>
            <a:ext cx="16361400" cy="575539"/>
          </a:xfrm>
          <a:prstGeom prst="rect">
            <a:avLst/>
          </a:prstGeom>
        </p:spPr>
        <p:txBody>
          <a:bodyPr anchor="t" rtlCol="false" tIns="0" lIns="0" bIns="0" rIns="0">
            <a:spAutoFit/>
          </a:bodyPr>
          <a:lstStyle/>
          <a:p>
            <a:pPr algn="l">
              <a:lnSpc>
                <a:spcPts val="5226"/>
              </a:lnSpc>
            </a:pPr>
            <a:r>
              <a:rPr lang="en-US" sz="5445">
                <a:solidFill>
                  <a:srgbClr val="1CADE4"/>
                </a:solidFill>
                <a:latin typeface="Source Serif Pro Bold"/>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DAGJA70rOlc</dc:identifier>
  <dcterms:modified xsi:type="dcterms:W3CDTF">2011-08-01T06:04:30Z</dcterms:modified>
  <cp:revision>1</cp:revision>
  <dc:title>APSSDC AIML Project.pptx_20240624_085916_0000-1.pptx</dc:title>
</cp:coreProperties>
</file>