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8288000" cy="10287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BABB8A46-AE19-4740-9325-4E16F4E69A9A}"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03ED535-FFB1-48D7-8B88-0804CD74635D}"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51BB92CE-E188-4498-B43F-2968441215CC}"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559462B9-9414-4CCA-9A88-88C59B30F6A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7F8E3CC2-197F-496F-93C8-81FE5A4873BA}"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2811CCA-D189-41D2-BE0A-39906C1C9839}"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1D5EF19-054F-4AE5-88BB-6676A70B69AD}"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1C1A1B5-FB1F-458A-BF33-9F3C2D01E61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27310D2-F958-4FD5-A258-F924682790E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D4682-E100-4B26-85A6-6F753CA708DB}"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5F06A81-575B-4241-9395-3616BB1EFE2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E648033-83DB-4C57-B2DA-881E7664441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440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6" name="PlaceHolder 2"/>
          <p:cNvSpPr>
            <a:spLocks noGrp="1"/>
          </p:cNvSpPr>
          <p:nvPr>
            <p:ph type="sldNum" idx="2"/>
          </p:nvPr>
        </p:nvSpPr>
        <p:spPr>
          <a:xfrm>
            <a:off x="6553080" y="6356520"/>
            <a:ext cx="2132640" cy="36396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63EC8C71-1C2F-497C-8C26-E05DD1C857EE}" type="slidenum">
              <a:rPr lang="en-US" sz="1200" b="0" strike="noStrike" spc="-1">
                <a:solidFill>
                  <a:srgbClr val="8B8B8B"/>
                </a:solidFill>
                <a:latin typeface="Calibri"/>
              </a:rPr>
              <a:t>‹#›</a:t>
            </a:fld>
            <a:endParaRPr lang="en-US" sz="1200" b="0" strike="noStrike" spc="-1">
              <a:latin typeface="Times New Roman"/>
            </a:endParaRPr>
          </a:p>
        </p:txBody>
      </p:sp>
      <p:sp>
        <p:nvSpPr>
          <p:cNvPr id="2" name="PlaceHolder 3"/>
          <p:cNvSpPr>
            <a:spLocks noGrp="1"/>
          </p:cNvSpPr>
          <p:nvPr>
            <p:ph type="dt" idx="3"/>
          </p:nvPr>
        </p:nvSpPr>
        <p:spPr>
          <a:xfrm>
            <a:off x="457200" y="6356520"/>
            <a:ext cx="213264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41" name="Group 2"/>
          <p:cNvGrpSpPr/>
          <p:nvPr/>
        </p:nvGrpSpPr>
        <p:grpSpPr>
          <a:xfrm>
            <a:off x="1600200" y="3388320"/>
            <a:ext cx="14790960" cy="39960"/>
            <a:chOff x="1600200" y="3388320"/>
            <a:chExt cx="14790960" cy="39960"/>
          </a:xfrm>
        </p:grpSpPr>
        <p:sp>
          <p:nvSpPr>
            <p:cNvPr id="42" name="Freeform 3"/>
            <p:cNvSpPr/>
            <p:nvPr/>
          </p:nvSpPr>
          <p:spPr>
            <a:xfrm>
              <a:off x="1600200" y="3388320"/>
              <a:ext cx="14790960" cy="39960"/>
            </a:xfrm>
            <a:custGeom>
              <a:avLst/>
              <a:gdLst/>
              <a:ahLst/>
              <a:cxnLst/>
              <a:rect l="l" t="t" r="r" b="b"/>
              <a:pathLst>
                <a:path w="14791944" h="41148">
                  <a:moveTo>
                    <a:pt x="0" y="0"/>
                  </a:moveTo>
                  <a:lnTo>
                    <a:pt x="0" y="41148"/>
                  </a:lnTo>
                  <a:lnTo>
                    <a:pt x="14791944" y="41148"/>
                  </a:lnTo>
                  <a:lnTo>
                    <a:pt x="14791944" y="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43" name="Freeform 4"/>
          <p:cNvSpPr/>
          <p:nvPr/>
        </p:nvSpPr>
        <p:spPr>
          <a:xfrm>
            <a:off x="203040" y="283320"/>
            <a:ext cx="1861920" cy="1861920"/>
          </a:xfrm>
          <a:custGeom>
            <a:avLst/>
            <a:gdLst/>
            <a:ahLst/>
            <a:cxnLst/>
            <a:rect l="l" t="t" r="r" b="b"/>
            <a:pathLst>
              <a:path w="1862998" h="1862998">
                <a:moveTo>
                  <a:pt x="0" y="0"/>
                </a:moveTo>
                <a:lnTo>
                  <a:pt x="1862999" y="0"/>
                </a:lnTo>
                <a:lnTo>
                  <a:pt x="1862999" y="1862998"/>
                </a:lnTo>
                <a:lnTo>
                  <a:pt x="0" y="186299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4" name="TextBox 5"/>
          <p:cNvSpPr/>
          <p:nvPr/>
        </p:nvSpPr>
        <p:spPr>
          <a:xfrm>
            <a:off x="2273400" y="765000"/>
            <a:ext cx="16744320" cy="547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311"/>
              </a:lnSpc>
              <a:buNone/>
            </a:pPr>
            <a:r>
              <a:rPr lang="en-US" sz="3550" b="0" strike="noStrike" spc="-1">
                <a:solidFill>
                  <a:srgbClr val="FFFFFF"/>
                </a:solidFill>
                <a:latin typeface="League Spartan"/>
                <a:ea typeface="League Spartan"/>
              </a:rPr>
              <a:t>Rajiv Gandhi University of Knowledge and Technologies,Srikakulam</a:t>
            </a:r>
            <a:endParaRPr lang="en-US" sz="3550" b="0" strike="noStrike" spc="-1">
              <a:latin typeface="Arial"/>
            </a:endParaRPr>
          </a:p>
        </p:txBody>
      </p:sp>
      <p:sp>
        <p:nvSpPr>
          <p:cNvPr id="45" name="TextBox 6"/>
          <p:cNvSpPr/>
          <p:nvPr/>
        </p:nvSpPr>
        <p:spPr>
          <a:xfrm>
            <a:off x="578880" y="6865560"/>
            <a:ext cx="6507000" cy="1940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821"/>
              </a:lnSpc>
              <a:buNone/>
            </a:pPr>
            <a:r>
              <a:rPr lang="en-US" sz="3240" b="0" strike="noStrike" spc="21">
                <a:solidFill>
                  <a:srgbClr val="FFFFFF"/>
                </a:solidFill>
                <a:latin typeface="TT Rounds Condensed Bold"/>
                <a:ea typeface="TT Rounds Condensed Bold"/>
              </a:rPr>
              <a:t>Project Guide: </a:t>
            </a:r>
            <a:endParaRPr lang="en-US" sz="3240" b="0" strike="noStrike" spc="-1">
              <a:latin typeface="Arial"/>
            </a:endParaRPr>
          </a:p>
          <a:p>
            <a:pPr>
              <a:lnSpc>
                <a:spcPts val="3821"/>
              </a:lnSpc>
              <a:buNone/>
            </a:pPr>
            <a:r>
              <a:rPr lang="en-US" sz="3240" b="0" strike="noStrike" spc="21">
                <a:solidFill>
                  <a:srgbClr val="FFFFFF"/>
                </a:solidFill>
                <a:latin typeface="TT Rounds Condensed Bold"/>
                <a:ea typeface="TT Rounds Condensed Bold"/>
              </a:rPr>
              <a:t>Mrs.Ch.Lakshmi Bala madam</a:t>
            </a:r>
            <a:endParaRPr lang="en-US" sz="3240" b="0" strike="noStrike" spc="-1">
              <a:latin typeface="Arial"/>
            </a:endParaRPr>
          </a:p>
          <a:p>
            <a:pPr>
              <a:lnSpc>
                <a:spcPts val="3821"/>
              </a:lnSpc>
              <a:buNone/>
            </a:pPr>
            <a:r>
              <a:rPr lang="en-US" sz="3240" b="0" strike="noStrike" spc="21">
                <a:solidFill>
                  <a:srgbClr val="FFFFFF"/>
                </a:solidFill>
                <a:latin typeface="TT Rounds Condensed Bold"/>
                <a:ea typeface="TT Rounds Condensed Bold"/>
              </a:rPr>
              <a:t>Assistant professor</a:t>
            </a:r>
            <a:endParaRPr lang="en-US" sz="3240" b="0" strike="noStrike" spc="-1">
              <a:latin typeface="Arial"/>
            </a:endParaRPr>
          </a:p>
          <a:p>
            <a:pPr>
              <a:lnSpc>
                <a:spcPts val="3821"/>
              </a:lnSpc>
              <a:buNone/>
            </a:pPr>
            <a:r>
              <a:rPr lang="en-US" sz="3240" b="0" strike="noStrike" spc="21">
                <a:solidFill>
                  <a:srgbClr val="FFFFFF"/>
                </a:solidFill>
                <a:latin typeface="TT Rounds Condensed Bold"/>
                <a:ea typeface="TT Rounds Condensed Bold"/>
              </a:rPr>
              <a:t>CSE department</a:t>
            </a:r>
            <a:endParaRPr lang="en-US" sz="3240" b="0" strike="noStrike" spc="-1">
              <a:latin typeface="Arial"/>
            </a:endParaRPr>
          </a:p>
        </p:txBody>
      </p:sp>
      <p:sp>
        <p:nvSpPr>
          <p:cNvPr id="46" name="TextBox 7"/>
          <p:cNvSpPr/>
          <p:nvPr/>
        </p:nvSpPr>
        <p:spPr>
          <a:xfrm>
            <a:off x="2537280" y="1569960"/>
            <a:ext cx="13464000" cy="715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5635"/>
              </a:lnSpc>
              <a:buNone/>
            </a:pPr>
            <a:r>
              <a:rPr lang="en-US" sz="4030" b="0" strike="noStrike" spc="29">
                <a:solidFill>
                  <a:srgbClr val="FFFFFF"/>
                </a:solidFill>
                <a:latin typeface="TT Rounds Condensed Bold"/>
                <a:ea typeface="TT Rounds Condensed Bold"/>
              </a:rPr>
              <a:t>Department of Computer Science and Engineering</a:t>
            </a:r>
            <a:endParaRPr lang="en-US" sz="4030" b="0" strike="noStrike" spc="-1">
              <a:latin typeface="Arial"/>
            </a:endParaRPr>
          </a:p>
        </p:txBody>
      </p:sp>
      <p:sp>
        <p:nvSpPr>
          <p:cNvPr id="47" name="TextBox 8"/>
          <p:cNvSpPr/>
          <p:nvPr/>
        </p:nvSpPr>
        <p:spPr>
          <a:xfrm>
            <a:off x="6172200" y="2537640"/>
            <a:ext cx="5179320" cy="662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5216"/>
              </a:lnSpc>
              <a:buNone/>
            </a:pPr>
            <a:r>
              <a:rPr lang="en-US" sz="3720" b="0" strike="noStrike" spc="26">
                <a:solidFill>
                  <a:srgbClr val="FFFFFF"/>
                </a:solidFill>
                <a:latin typeface="TT Rounds Condensed Bold"/>
                <a:ea typeface="TT Rounds Condensed Bold"/>
              </a:rPr>
              <a:t>Mini project-1</a:t>
            </a:r>
            <a:endParaRPr lang="en-US" sz="3720" b="0" strike="noStrike" spc="-1">
              <a:latin typeface="Arial"/>
            </a:endParaRPr>
          </a:p>
        </p:txBody>
      </p:sp>
      <p:sp>
        <p:nvSpPr>
          <p:cNvPr id="48" name="TextBox 9"/>
          <p:cNvSpPr/>
          <p:nvPr/>
        </p:nvSpPr>
        <p:spPr>
          <a:xfrm>
            <a:off x="228600" y="3886200"/>
            <a:ext cx="17337600" cy="2248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8855"/>
              </a:lnSpc>
              <a:buNone/>
            </a:pPr>
            <a:r>
              <a:rPr lang="en-US" sz="6320" b="0" strike="noStrike" spc="49">
                <a:solidFill>
                  <a:srgbClr val="FFFFFF"/>
                </a:solidFill>
                <a:latin typeface="TT Rounds Condensed Bold"/>
                <a:ea typeface="TT Rounds Condensed Bold"/>
              </a:rPr>
              <a:t>Enhanced Outpass Security with</a:t>
            </a:r>
            <a:endParaRPr lang="en-US" sz="6320" b="0" strike="noStrike" spc="-1">
              <a:latin typeface="Arial"/>
            </a:endParaRPr>
          </a:p>
          <a:p>
            <a:pPr algn="ctr">
              <a:lnSpc>
                <a:spcPts val="8855"/>
              </a:lnSpc>
              <a:buNone/>
            </a:pPr>
            <a:r>
              <a:rPr lang="en-US" sz="6320" b="0" strike="noStrike" spc="49">
                <a:solidFill>
                  <a:srgbClr val="FFFFFF"/>
                </a:solidFill>
                <a:latin typeface="TT Rounds Condensed Bold"/>
                <a:ea typeface="TT Rounds Condensed Bold"/>
              </a:rPr>
              <a:t> Facial Recognition</a:t>
            </a:r>
            <a:endParaRPr lang="en-US" sz="6320" b="0" strike="noStrike" spc="-1">
              <a:latin typeface="Arial"/>
            </a:endParaRPr>
          </a:p>
        </p:txBody>
      </p:sp>
      <p:sp>
        <p:nvSpPr>
          <p:cNvPr id="49" name="TextBox 10"/>
          <p:cNvSpPr/>
          <p:nvPr/>
        </p:nvSpPr>
        <p:spPr>
          <a:xfrm>
            <a:off x="11430000" y="6695640"/>
            <a:ext cx="5828040" cy="266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4201"/>
              </a:lnSpc>
              <a:buNone/>
            </a:pPr>
            <a:r>
              <a:rPr lang="en-US" sz="3000" b="0" strike="noStrike" spc="-1" dirty="0">
                <a:solidFill>
                  <a:srgbClr val="FFFFFF"/>
                </a:solidFill>
                <a:latin typeface="Canva Sans"/>
                <a:ea typeface="Canva Sans"/>
              </a:rPr>
              <a:t>Batch :55</a:t>
            </a:r>
            <a:endParaRPr lang="en-US" sz="3000" b="0" strike="noStrike" spc="-1" dirty="0">
              <a:latin typeface="Arial"/>
            </a:endParaRPr>
          </a:p>
          <a:p>
            <a:pPr algn="just">
              <a:lnSpc>
                <a:spcPts val="4201"/>
              </a:lnSpc>
              <a:buNone/>
            </a:pPr>
            <a:r>
              <a:rPr lang="en-US" sz="3000" b="0" strike="noStrike" spc="-1" dirty="0">
                <a:solidFill>
                  <a:srgbClr val="FFFFFF"/>
                </a:solidFill>
                <a:latin typeface="Canva Sans"/>
                <a:ea typeface="Canva Sans"/>
              </a:rPr>
              <a:t>1.S.Surya Prakash (S191072)</a:t>
            </a:r>
            <a:endParaRPr lang="en-US" sz="3000" b="0" strike="noStrike" spc="-1" dirty="0">
              <a:latin typeface="Arial"/>
            </a:endParaRPr>
          </a:p>
          <a:p>
            <a:pPr algn="just">
              <a:lnSpc>
                <a:spcPts val="4201"/>
              </a:lnSpc>
              <a:buNone/>
            </a:pPr>
            <a:r>
              <a:rPr lang="en-US" sz="3000" b="0" strike="noStrike" spc="-1" dirty="0">
                <a:solidFill>
                  <a:srgbClr val="FFFFFF"/>
                </a:solidFill>
                <a:latin typeface="Canva Sans"/>
                <a:ea typeface="Canva Sans"/>
              </a:rPr>
              <a:t>2.R.Sai Niharika(S190342)</a:t>
            </a:r>
            <a:endParaRPr lang="en-US" sz="3000" b="0" strike="noStrike" spc="-1" dirty="0">
              <a:latin typeface="Arial"/>
            </a:endParaRPr>
          </a:p>
          <a:p>
            <a:pPr algn="just">
              <a:lnSpc>
                <a:spcPts val="4201"/>
              </a:lnSpc>
              <a:buNone/>
            </a:pPr>
            <a:r>
              <a:rPr lang="en-US" sz="3000" b="0" strike="noStrike" spc="-1" dirty="0">
                <a:solidFill>
                  <a:srgbClr val="FFFFFF"/>
                </a:solidFill>
                <a:latin typeface="Canva Sans"/>
                <a:ea typeface="Canva Sans"/>
              </a:rPr>
              <a:t>3.K.Vanitha(S190369)</a:t>
            </a:r>
            <a:endParaRPr lang="en-US" sz="3000" b="0" strike="noStrike" spc="-1" dirty="0">
              <a:latin typeface="Arial"/>
            </a:endParaRPr>
          </a:p>
          <a:p>
            <a:pPr algn="just">
              <a:lnSpc>
                <a:spcPts val="4201"/>
              </a:lnSpc>
              <a:buNone/>
            </a:pPr>
            <a:r>
              <a:rPr lang="en-US" sz="3000" b="0" strike="noStrike" spc="-1" dirty="0">
                <a:solidFill>
                  <a:srgbClr val="FFFFFF"/>
                </a:solidFill>
                <a:latin typeface="Canva Sans"/>
                <a:ea typeface="Canva Sans"/>
              </a:rPr>
              <a:t>4.M.Lakshmi Divya (S190185)</a:t>
            </a:r>
            <a:endParaRPr lang="en-US" sz="3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88" name="Group 2"/>
          <p:cNvGrpSpPr/>
          <p:nvPr/>
        </p:nvGrpSpPr>
        <p:grpSpPr>
          <a:xfrm>
            <a:off x="0" y="2743200"/>
            <a:ext cx="18286920" cy="7542720"/>
            <a:chOff x="0" y="2743200"/>
            <a:chExt cx="18286920" cy="7542720"/>
          </a:xfrm>
        </p:grpSpPr>
        <p:sp>
          <p:nvSpPr>
            <p:cNvPr id="89" name="Freeform 3"/>
            <p:cNvSpPr/>
            <p:nvPr/>
          </p:nvSpPr>
          <p:spPr>
            <a:xfrm>
              <a:off x="0" y="2743200"/>
              <a:ext cx="18286920" cy="754272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90" name="TextBox 4"/>
          <p:cNvSpPr/>
          <p:nvPr/>
        </p:nvSpPr>
        <p:spPr>
          <a:xfrm>
            <a:off x="6514920" y="906120"/>
            <a:ext cx="7200360" cy="80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6335"/>
              </a:lnSpc>
              <a:buNone/>
            </a:pPr>
            <a:r>
              <a:rPr lang="en-US" sz="4520" b="0" strike="noStrike" spc="32">
                <a:solidFill>
                  <a:srgbClr val="FFFFFF"/>
                </a:solidFill>
                <a:latin typeface="TT Rounds Condensed"/>
                <a:ea typeface="TT Rounds Condensed"/>
              </a:rPr>
              <a:t>TECHNOLOGIES USED</a:t>
            </a:r>
            <a:endParaRPr lang="en-US" sz="4520" b="0" strike="noStrike" spc="-1">
              <a:latin typeface="Arial"/>
            </a:endParaRPr>
          </a:p>
        </p:txBody>
      </p:sp>
      <p:sp>
        <p:nvSpPr>
          <p:cNvPr id="91" name="TextBox 5"/>
          <p:cNvSpPr/>
          <p:nvPr/>
        </p:nvSpPr>
        <p:spPr>
          <a:xfrm>
            <a:off x="556920" y="3885120"/>
            <a:ext cx="17173080" cy="3732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940"/>
              </a:lnSpc>
              <a:buNone/>
            </a:pPr>
            <a:r>
              <a:rPr lang="en-US" sz="2100" b="0" strike="noStrike" spc="-1">
                <a:solidFill>
                  <a:srgbClr val="000000"/>
                </a:solidFill>
                <a:latin typeface="Canva Sans"/>
                <a:ea typeface="Canva Sans"/>
              </a:rPr>
              <a:t>                     This project  use a specific algorithms in face recognition library. The system is developed by a library called          “Face_recognition” .This library contains three specific algorithms </a:t>
            </a:r>
            <a:endParaRPr lang="en-US" sz="2100" b="0" strike="noStrike" spc="-1">
              <a:latin typeface="Arial"/>
            </a:endParaRPr>
          </a:p>
          <a:p>
            <a:pPr algn="just">
              <a:lnSpc>
                <a:spcPts val="2940"/>
              </a:lnSpc>
              <a:buNone/>
            </a:pPr>
            <a:r>
              <a:rPr lang="en-US" sz="2100" b="0" strike="noStrike" spc="-1">
                <a:solidFill>
                  <a:srgbClr val="000000"/>
                </a:solidFill>
                <a:latin typeface="Canva Sans"/>
                <a:ea typeface="Canva Sans"/>
              </a:rPr>
              <a:t>                   </a:t>
            </a:r>
            <a:endParaRPr lang="en-US" sz="2100" b="0" strike="noStrike" spc="-1">
              <a:latin typeface="Arial"/>
            </a:endParaRPr>
          </a:p>
          <a:p>
            <a:pPr algn="just">
              <a:lnSpc>
                <a:spcPts val="2940"/>
              </a:lnSpc>
              <a:buNone/>
            </a:pPr>
            <a:endParaRPr lang="en-US" sz="2100" b="0" strike="noStrike" spc="-1">
              <a:latin typeface="Arial"/>
            </a:endParaRPr>
          </a:p>
          <a:p>
            <a:pPr algn="just">
              <a:lnSpc>
                <a:spcPts val="2940"/>
              </a:lnSpc>
              <a:buNone/>
            </a:pPr>
            <a:r>
              <a:rPr lang="en-US" sz="2100" b="0" strike="noStrike" spc="-1">
                <a:solidFill>
                  <a:srgbClr val="000000"/>
                </a:solidFill>
                <a:latin typeface="Canva Sans"/>
                <a:ea typeface="Canva Sans"/>
              </a:rPr>
              <a:t>                     1.Face detection - This algorithm can identify the face locations of human faces in the images</a:t>
            </a:r>
            <a:endParaRPr lang="en-US" sz="2100" b="0" strike="noStrike" spc="-1">
              <a:latin typeface="Arial"/>
            </a:endParaRPr>
          </a:p>
          <a:p>
            <a:pPr algn="just">
              <a:lnSpc>
                <a:spcPts val="2940"/>
              </a:lnSpc>
              <a:buNone/>
            </a:pPr>
            <a:r>
              <a:rPr lang="en-US" sz="2100" b="0" strike="noStrike" spc="-1">
                <a:solidFill>
                  <a:srgbClr val="000000"/>
                </a:solidFill>
                <a:latin typeface="Canva Sans"/>
                <a:ea typeface="Canva Sans"/>
              </a:rPr>
              <a:t>                     2.Face encoding -  For each detected image ,it generates numerical representations . The encoding capture       </a:t>
            </a:r>
            <a:endParaRPr lang="en-US" sz="2100" b="0" strike="noStrike" spc="-1">
              <a:latin typeface="Arial"/>
            </a:endParaRPr>
          </a:p>
          <a:p>
            <a:pPr algn="just">
              <a:lnSpc>
                <a:spcPts val="2940"/>
              </a:lnSpc>
              <a:buNone/>
            </a:pPr>
            <a:r>
              <a:rPr lang="en-US" sz="2100" b="0" strike="noStrike" spc="-1">
                <a:solidFill>
                  <a:srgbClr val="000000"/>
                </a:solidFill>
                <a:latin typeface="Canva Sans"/>
                <a:ea typeface="Canva Sans"/>
              </a:rPr>
              <a:t>                     features like distance between eyes , shape of the jawline</a:t>
            </a:r>
            <a:endParaRPr lang="en-US" sz="2100" b="0" strike="noStrike" spc="-1">
              <a:latin typeface="Arial"/>
            </a:endParaRPr>
          </a:p>
          <a:p>
            <a:pPr algn="just">
              <a:lnSpc>
                <a:spcPts val="2940"/>
              </a:lnSpc>
              <a:buNone/>
            </a:pPr>
            <a:r>
              <a:rPr lang="en-US" sz="2100" b="0" strike="noStrike" spc="-1">
                <a:solidFill>
                  <a:srgbClr val="000000"/>
                </a:solidFill>
                <a:latin typeface="Canva Sans"/>
                <a:ea typeface="Canva Sans"/>
              </a:rPr>
              <a:t>                     3.Face recognition - By using face encoding it can determine if two faces belong to the same person.</a:t>
            </a:r>
            <a:endParaRPr lang="en-US" sz="2100" b="0" strike="noStrike" spc="-1">
              <a:latin typeface="Arial"/>
            </a:endParaRPr>
          </a:p>
          <a:p>
            <a:pPr algn="just">
              <a:lnSpc>
                <a:spcPts val="2940"/>
              </a:lnSpc>
              <a:buNone/>
            </a:pPr>
            <a:endParaRPr lang="en-US" sz="1800" b="0" strike="noStrike" spc="-1">
              <a:latin typeface="Arial"/>
            </a:endParaRPr>
          </a:p>
          <a:p>
            <a:pPr algn="just">
              <a:lnSpc>
                <a:spcPts val="2940"/>
              </a:lnSpc>
              <a:buNone/>
            </a:pPr>
            <a:endParaRPr lang="en-US"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92" name="Freeform 2"/>
          <p:cNvSpPr/>
          <p:nvPr/>
        </p:nvSpPr>
        <p:spPr>
          <a:xfrm>
            <a:off x="1695240" y="1815840"/>
            <a:ext cx="13792320" cy="6160680"/>
          </a:xfrm>
          <a:custGeom>
            <a:avLst/>
            <a:gdLst/>
            <a:ahLst/>
            <a:cxnLst/>
            <a:rect l="l" t="t" r="r" b="b"/>
            <a:pathLst>
              <a:path w="13793246" h="6161862">
                <a:moveTo>
                  <a:pt x="0" y="0"/>
                </a:moveTo>
                <a:lnTo>
                  <a:pt x="13793246" y="0"/>
                </a:lnTo>
                <a:lnTo>
                  <a:pt x="13793246" y="6161862"/>
                </a:lnTo>
                <a:lnTo>
                  <a:pt x="0" y="6161862"/>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93" name="Freeform 3"/>
          <p:cNvSpPr/>
          <p:nvPr/>
        </p:nvSpPr>
        <p:spPr>
          <a:xfrm>
            <a:off x="2247480" y="206244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94" name="TextBox 4"/>
          <p:cNvSpPr/>
          <p:nvPr/>
        </p:nvSpPr>
        <p:spPr>
          <a:xfrm>
            <a:off x="3242880" y="705240"/>
            <a:ext cx="452880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login page</a:t>
            </a:r>
            <a:endParaRPr lang="en-US" sz="3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95"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96" name="TextBox 3"/>
          <p:cNvSpPr/>
          <p:nvPr/>
        </p:nvSpPr>
        <p:spPr>
          <a:xfrm>
            <a:off x="0" y="791010"/>
            <a:ext cx="10057680" cy="573362"/>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dirty="0">
                <a:solidFill>
                  <a:srgbClr val="FFFFFF"/>
                </a:solidFill>
                <a:latin typeface="Canva Sans"/>
                <a:ea typeface="Canva Sans"/>
              </a:rPr>
              <a:t>If</a:t>
            </a:r>
            <a:r>
              <a:rPr lang="en-GB" sz="3400" spc="-1" dirty="0">
                <a:solidFill>
                  <a:srgbClr val="FFFFFF"/>
                </a:solidFill>
                <a:latin typeface="Canva Sans"/>
                <a:ea typeface="Canva Sans"/>
              </a:rPr>
              <a:t> </a:t>
            </a:r>
            <a:r>
              <a:rPr lang="en-US" sz="3400" b="0" strike="noStrike" spc="-1" dirty="0">
                <a:solidFill>
                  <a:srgbClr val="FFFFFF"/>
                </a:solidFill>
                <a:latin typeface="Canva Sans"/>
                <a:ea typeface="Canva Sans"/>
              </a:rPr>
              <a:t>user  forget password</a:t>
            </a:r>
            <a:endParaRPr lang="en-US" sz="34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97"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98" name="Freeform 3"/>
          <p:cNvSpPr/>
          <p:nvPr/>
        </p:nvSpPr>
        <p:spPr>
          <a:xfrm>
            <a:off x="3341160" y="3279240"/>
            <a:ext cx="1684080" cy="948600"/>
          </a:xfrm>
          <a:custGeom>
            <a:avLst/>
            <a:gdLst/>
            <a:ahLst/>
            <a:cxnLst/>
            <a:rect l="l" t="t" r="r" b="b"/>
            <a:pathLst>
              <a:path w="1685027" h="949742">
                <a:moveTo>
                  <a:pt x="0" y="0"/>
                </a:moveTo>
                <a:lnTo>
                  <a:pt x="1685027" y="0"/>
                </a:lnTo>
                <a:lnTo>
                  <a:pt x="1685027" y="949742"/>
                </a:lnTo>
                <a:lnTo>
                  <a:pt x="0" y="949742"/>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99" name="TextBox 4"/>
          <p:cNvSpPr/>
          <p:nvPr/>
        </p:nvSpPr>
        <p:spPr>
          <a:xfrm>
            <a:off x="2030400" y="1053000"/>
            <a:ext cx="757008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home page: if student is a boy</a:t>
            </a:r>
            <a:endParaRPr lang="en-US" sz="3400" b="0" strike="noStrike" spc="-1">
              <a:latin typeface="Arial"/>
            </a:endParaRPr>
          </a:p>
        </p:txBody>
      </p:sp>
      <p:sp>
        <p:nvSpPr>
          <p:cNvPr id="100" name="TextBox 5"/>
          <p:cNvSpPr/>
          <p:nvPr/>
        </p:nvSpPr>
        <p:spPr>
          <a:xfrm>
            <a:off x="1083600" y="448200"/>
            <a:ext cx="165888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Else</a:t>
            </a:r>
            <a:endParaRPr lang="en-US" sz="3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01" name="Freeform 2"/>
          <p:cNvSpPr/>
          <p:nvPr/>
        </p:nvSpPr>
        <p:spPr>
          <a:xfrm>
            <a:off x="1598400" y="1619280"/>
            <a:ext cx="14694480" cy="6683400"/>
          </a:xfrm>
          <a:custGeom>
            <a:avLst/>
            <a:gdLst/>
            <a:ahLst/>
            <a:cxnLst/>
            <a:rect l="l" t="t" r="r" b="b"/>
            <a:pathLst>
              <a:path w="14695575" h="6684388">
                <a:moveTo>
                  <a:pt x="0" y="0"/>
                </a:moveTo>
                <a:lnTo>
                  <a:pt x="14695575" y="0"/>
                </a:lnTo>
                <a:lnTo>
                  <a:pt x="14695575" y="6684388"/>
                </a:lnTo>
                <a:lnTo>
                  <a:pt x="0" y="668438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02"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03"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04" name="TextBox 3"/>
          <p:cNvSpPr/>
          <p:nvPr/>
        </p:nvSpPr>
        <p:spPr>
          <a:xfrm>
            <a:off x="2184120" y="705240"/>
            <a:ext cx="673056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Appends the update</a:t>
            </a:r>
            <a:endParaRPr lang="en-US" sz="3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05"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06" name="TextBox 3"/>
          <p:cNvSpPr/>
          <p:nvPr/>
        </p:nvSpPr>
        <p:spPr>
          <a:xfrm>
            <a:off x="1028880" y="705240"/>
            <a:ext cx="990504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Him leaving from campus through main gate</a:t>
            </a:r>
            <a:endParaRPr lang="en-US" sz="3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07"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08"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09" name="TextBox 3"/>
          <p:cNvSpPr/>
          <p:nvPr/>
        </p:nvSpPr>
        <p:spPr>
          <a:xfrm>
            <a:off x="1823400" y="705240"/>
            <a:ext cx="663408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Him leaving the campus</a:t>
            </a:r>
            <a:endParaRPr lang="en-US" sz="3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50" name="Group 2"/>
          <p:cNvGrpSpPr/>
          <p:nvPr/>
        </p:nvGrpSpPr>
        <p:grpSpPr>
          <a:xfrm>
            <a:off x="0" y="5143320"/>
            <a:ext cx="1509120" cy="34560"/>
            <a:chOff x="0" y="5143320"/>
            <a:chExt cx="1509120" cy="34560"/>
          </a:xfrm>
        </p:grpSpPr>
        <p:sp>
          <p:nvSpPr>
            <p:cNvPr id="51" name="Freeform 3"/>
            <p:cNvSpPr/>
            <p:nvPr/>
          </p:nvSpPr>
          <p:spPr>
            <a:xfrm>
              <a:off x="0" y="5143320"/>
              <a:ext cx="1509120" cy="34560"/>
            </a:xfrm>
            <a:custGeom>
              <a:avLst/>
              <a:gdLst/>
              <a:ahLst/>
              <a:cxnLst/>
              <a:rect l="l" t="t" r="r" b="b"/>
              <a:pathLst>
                <a:path w="1510284" h="35560">
                  <a:moveTo>
                    <a:pt x="0" y="0"/>
                  </a:moveTo>
                  <a:lnTo>
                    <a:pt x="0" y="35560"/>
                  </a:lnTo>
                  <a:lnTo>
                    <a:pt x="1510284" y="35560"/>
                  </a:lnTo>
                  <a:lnTo>
                    <a:pt x="1510284" y="0"/>
                  </a:lnTo>
                  <a:close/>
                </a:path>
              </a:pathLst>
            </a:custGeom>
            <a:solidFill>
              <a:srgbClr val="FFFFFF"/>
            </a:solidFill>
            <a:ln w="0">
              <a:noFill/>
            </a:ln>
          </p:spPr>
          <p:style>
            <a:lnRef idx="0">
              <a:scrgbClr r="0" g="0" b="0"/>
            </a:lnRef>
            <a:fillRef idx="0">
              <a:scrgbClr r="0" g="0" b="0"/>
            </a:fillRef>
            <a:effectRef idx="0">
              <a:scrgbClr r="0" g="0" b="0"/>
            </a:effectRef>
            <a:fontRef idx="minor"/>
          </p:style>
        </p:sp>
      </p:grpSp>
      <p:grpSp>
        <p:nvGrpSpPr>
          <p:cNvPr id="52" name="Group 4"/>
          <p:cNvGrpSpPr/>
          <p:nvPr/>
        </p:nvGrpSpPr>
        <p:grpSpPr>
          <a:xfrm>
            <a:off x="16777440" y="5107680"/>
            <a:ext cx="1509480" cy="34560"/>
            <a:chOff x="16777440" y="5107680"/>
            <a:chExt cx="1509480" cy="34560"/>
          </a:xfrm>
        </p:grpSpPr>
        <p:sp>
          <p:nvSpPr>
            <p:cNvPr id="53" name="Freeform 5"/>
            <p:cNvSpPr/>
            <p:nvPr/>
          </p:nvSpPr>
          <p:spPr>
            <a:xfrm>
              <a:off x="16777440" y="5107680"/>
              <a:ext cx="1509480" cy="34560"/>
            </a:xfrm>
            <a:custGeom>
              <a:avLst/>
              <a:gdLst/>
              <a:ahLst/>
              <a:cxnLst/>
              <a:rect l="l" t="t" r="r" b="b"/>
              <a:pathLst>
                <a:path w="1510411" h="35560">
                  <a:moveTo>
                    <a:pt x="0" y="0"/>
                  </a:moveTo>
                  <a:lnTo>
                    <a:pt x="0" y="35560"/>
                  </a:lnTo>
                  <a:lnTo>
                    <a:pt x="1510411" y="35560"/>
                  </a:lnTo>
                  <a:lnTo>
                    <a:pt x="1510411" y="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54" name="Freeform 6"/>
          <p:cNvSpPr/>
          <p:nvPr/>
        </p:nvSpPr>
        <p:spPr>
          <a:xfrm>
            <a:off x="15310800" y="0"/>
            <a:ext cx="2932560" cy="10247040"/>
          </a:xfrm>
          <a:custGeom>
            <a:avLst/>
            <a:gdLst/>
            <a:ahLst/>
            <a:cxnLst/>
            <a:rect l="l" t="t" r="r" b="b"/>
            <a:pathLst>
              <a:path w="2933700" h="10248176">
                <a:moveTo>
                  <a:pt x="0" y="0"/>
                </a:moveTo>
                <a:lnTo>
                  <a:pt x="2933700" y="0"/>
                </a:lnTo>
                <a:lnTo>
                  <a:pt x="2933700" y="10248176"/>
                </a:lnTo>
                <a:lnTo>
                  <a:pt x="0" y="1024817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55" name="TextBox 7"/>
          <p:cNvSpPr/>
          <p:nvPr/>
        </p:nvSpPr>
        <p:spPr>
          <a:xfrm>
            <a:off x="3429000" y="-152280"/>
            <a:ext cx="6751080" cy="10439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779"/>
              </a:lnSpc>
              <a:buNone/>
            </a:pPr>
            <a:r>
              <a:rPr lang="en-US" sz="3420" b="0" strike="noStrike" spc="24">
                <a:solidFill>
                  <a:srgbClr val="FFFFFF"/>
                </a:solidFill>
                <a:latin typeface="TT Rounds Condensed Bold"/>
                <a:ea typeface="TT Rounds Condensed Bold"/>
              </a:rPr>
              <a:t>CONTENTS:</a:t>
            </a:r>
            <a:endParaRPr lang="en-US" sz="3420" b="0" strike="noStrike" spc="-1">
              <a:latin typeface="Arial"/>
            </a:endParaRPr>
          </a:p>
          <a:p>
            <a:pPr>
              <a:lnSpc>
                <a:spcPts val="7038"/>
              </a:lnSpc>
              <a:buNone/>
            </a:pPr>
            <a:r>
              <a:rPr lang="en-US" sz="2980" b="0" strike="noStrike" spc="18">
                <a:solidFill>
                  <a:srgbClr val="FFFFFF"/>
                </a:solidFill>
                <a:latin typeface="TT Rounds Condensed"/>
                <a:ea typeface="TT Rounds Condensed"/>
              </a:rPr>
              <a:t>1. Abstract </a:t>
            </a:r>
            <a:endParaRPr lang="en-US" sz="2980" b="0" strike="noStrike" spc="-1">
              <a:latin typeface="Arial"/>
            </a:endParaRPr>
          </a:p>
          <a:p>
            <a:pPr>
              <a:lnSpc>
                <a:spcPts val="7038"/>
              </a:lnSpc>
              <a:buNone/>
            </a:pPr>
            <a:r>
              <a:rPr lang="en-US" sz="2980" b="0" strike="noStrike" spc="18">
                <a:solidFill>
                  <a:srgbClr val="FFFFFF"/>
                </a:solidFill>
                <a:latin typeface="TT Rounds Condensed"/>
                <a:ea typeface="TT Rounds Condensed"/>
              </a:rPr>
              <a:t>2. Objective</a:t>
            </a:r>
            <a:endParaRPr lang="en-US" sz="2980" b="0" strike="noStrike" spc="-1">
              <a:latin typeface="Arial"/>
            </a:endParaRPr>
          </a:p>
          <a:p>
            <a:pPr>
              <a:lnSpc>
                <a:spcPts val="7038"/>
              </a:lnSpc>
              <a:buNone/>
            </a:pPr>
            <a:r>
              <a:rPr lang="en-US" sz="2980" b="0" strike="noStrike" spc="18">
                <a:solidFill>
                  <a:srgbClr val="FFFFFF"/>
                </a:solidFill>
                <a:latin typeface="TT Rounds Condensed"/>
                <a:ea typeface="TT Rounds Condensed"/>
              </a:rPr>
              <a:t> 3. Introduction </a:t>
            </a:r>
            <a:endParaRPr lang="en-US" sz="2980" b="0" strike="noStrike" spc="-1">
              <a:latin typeface="Arial"/>
            </a:endParaRPr>
          </a:p>
          <a:p>
            <a:pPr>
              <a:lnSpc>
                <a:spcPts val="7038"/>
              </a:lnSpc>
              <a:buNone/>
            </a:pPr>
            <a:r>
              <a:rPr lang="en-US" sz="2980" b="0" strike="noStrike" spc="18">
                <a:solidFill>
                  <a:srgbClr val="FFFFFF"/>
                </a:solidFill>
                <a:latin typeface="TT Rounds Condensed"/>
                <a:ea typeface="TT Rounds Condensed"/>
              </a:rPr>
              <a:t>4. Problem Statement </a:t>
            </a:r>
            <a:endParaRPr lang="en-US" sz="2980" b="0" strike="noStrike" spc="-1">
              <a:latin typeface="Arial"/>
            </a:endParaRPr>
          </a:p>
          <a:p>
            <a:pPr>
              <a:lnSpc>
                <a:spcPts val="7038"/>
              </a:lnSpc>
              <a:buNone/>
            </a:pPr>
            <a:r>
              <a:rPr lang="en-US" sz="2980" b="0" strike="noStrike" spc="18">
                <a:solidFill>
                  <a:srgbClr val="FFFFFF"/>
                </a:solidFill>
                <a:latin typeface="TT Rounds Condensed"/>
                <a:ea typeface="TT Rounds Condensed"/>
              </a:rPr>
              <a:t>5. Existing system </a:t>
            </a:r>
            <a:endParaRPr lang="en-US" sz="2980" b="0" strike="noStrike" spc="-1">
              <a:latin typeface="Arial"/>
            </a:endParaRPr>
          </a:p>
          <a:p>
            <a:pPr>
              <a:lnSpc>
                <a:spcPts val="7038"/>
              </a:lnSpc>
              <a:buNone/>
            </a:pPr>
            <a:r>
              <a:rPr lang="en-US" sz="2980" b="0" strike="noStrike" spc="18">
                <a:solidFill>
                  <a:srgbClr val="FFFFFF"/>
                </a:solidFill>
                <a:latin typeface="TT Rounds Condensed"/>
                <a:ea typeface="TT Rounds Condensed"/>
              </a:rPr>
              <a:t>6. Proposed System </a:t>
            </a:r>
            <a:endParaRPr lang="en-US" sz="2980" b="0" strike="noStrike" spc="-1">
              <a:latin typeface="Arial"/>
            </a:endParaRPr>
          </a:p>
          <a:p>
            <a:pPr>
              <a:lnSpc>
                <a:spcPts val="7038"/>
              </a:lnSpc>
              <a:buNone/>
            </a:pPr>
            <a:r>
              <a:rPr lang="en-US" sz="2980" b="0" strike="noStrike" spc="18">
                <a:solidFill>
                  <a:srgbClr val="FFFFFF"/>
                </a:solidFill>
                <a:latin typeface="TT Rounds Condensed"/>
                <a:ea typeface="TT Rounds Condensed"/>
              </a:rPr>
              <a:t>7. Input data</a:t>
            </a:r>
            <a:endParaRPr lang="en-US" sz="2980" b="0" strike="noStrike" spc="-1">
              <a:latin typeface="Arial"/>
            </a:endParaRPr>
          </a:p>
          <a:p>
            <a:pPr>
              <a:lnSpc>
                <a:spcPts val="7038"/>
              </a:lnSpc>
              <a:buNone/>
            </a:pPr>
            <a:r>
              <a:rPr lang="en-US" sz="2980" b="0" strike="noStrike" spc="18">
                <a:solidFill>
                  <a:srgbClr val="FFFFFF"/>
                </a:solidFill>
                <a:latin typeface="TT Rounds Condensed"/>
                <a:ea typeface="TT Rounds Condensed"/>
              </a:rPr>
              <a:t>8.Technologies used</a:t>
            </a:r>
            <a:endParaRPr lang="en-US" sz="2980" b="0" strike="noStrike" spc="-1">
              <a:latin typeface="Arial"/>
            </a:endParaRPr>
          </a:p>
          <a:p>
            <a:pPr>
              <a:lnSpc>
                <a:spcPts val="7038"/>
              </a:lnSpc>
              <a:buNone/>
            </a:pPr>
            <a:r>
              <a:rPr lang="en-US" sz="2980" b="0" strike="noStrike" spc="18">
                <a:solidFill>
                  <a:srgbClr val="FFFFFF"/>
                </a:solidFill>
                <a:latin typeface="TT Rounds Condensed"/>
                <a:ea typeface="TT Rounds Condensed"/>
              </a:rPr>
              <a:t>9.Applications </a:t>
            </a:r>
            <a:endParaRPr lang="en-US" sz="2980" b="0" strike="noStrike" spc="-1">
              <a:latin typeface="Arial"/>
            </a:endParaRPr>
          </a:p>
          <a:p>
            <a:pPr>
              <a:lnSpc>
                <a:spcPts val="7038"/>
              </a:lnSpc>
              <a:buNone/>
            </a:pPr>
            <a:r>
              <a:rPr lang="en-US" sz="2980" b="0" strike="noStrike" spc="18">
                <a:solidFill>
                  <a:srgbClr val="FFFFFF"/>
                </a:solidFill>
                <a:latin typeface="TT Rounds Condensed"/>
                <a:ea typeface="TT Rounds Condensed"/>
              </a:rPr>
              <a:t>10. References </a:t>
            </a:r>
            <a:endParaRPr lang="en-US" sz="2980" b="0" strike="noStrike" spc="-1">
              <a:latin typeface="Arial"/>
            </a:endParaRPr>
          </a:p>
          <a:p>
            <a:pPr>
              <a:lnSpc>
                <a:spcPts val="7038"/>
              </a:lnSpc>
              <a:buNone/>
            </a:pPr>
            <a:r>
              <a:rPr lang="en-US" sz="2980" b="0" strike="noStrike" spc="18">
                <a:solidFill>
                  <a:srgbClr val="FFFFFF"/>
                </a:solidFill>
                <a:latin typeface="TT Rounds Condensed"/>
                <a:ea typeface="TT Rounds Condensed"/>
              </a:rPr>
              <a:t>11. Conclusion</a:t>
            </a:r>
            <a:endParaRPr lang="en-US" sz="298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10"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11" name="Freeform 3"/>
          <p:cNvSpPr/>
          <p:nvPr/>
        </p:nvSpPr>
        <p:spPr>
          <a:xfrm>
            <a:off x="4586760" y="4668480"/>
            <a:ext cx="1361160" cy="766800"/>
          </a:xfrm>
          <a:custGeom>
            <a:avLst/>
            <a:gdLst/>
            <a:ahLst/>
            <a:cxnLst/>
            <a:rect l="l" t="t" r="r" b="b"/>
            <a:pathLst>
              <a:path w="1362238" h="767807">
                <a:moveTo>
                  <a:pt x="0" y="0"/>
                </a:moveTo>
                <a:lnTo>
                  <a:pt x="1362237" y="0"/>
                </a:lnTo>
                <a:lnTo>
                  <a:pt x="1362237" y="767807"/>
                </a:lnTo>
                <a:lnTo>
                  <a:pt x="0" y="767807"/>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112" name="TextBox 4"/>
          <p:cNvSpPr/>
          <p:nvPr/>
        </p:nvSpPr>
        <p:spPr>
          <a:xfrm>
            <a:off x="1626840" y="705240"/>
            <a:ext cx="774504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Him entering into campus</a:t>
            </a:r>
            <a:endParaRPr lang="en-US" sz="34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13"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14"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15"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16" name="TextBox 3"/>
          <p:cNvSpPr/>
          <p:nvPr/>
        </p:nvSpPr>
        <p:spPr>
          <a:xfrm>
            <a:off x="0" y="705240"/>
            <a:ext cx="1615320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His total leave update is stored along with date of arrival ,date of leaving </a:t>
            </a:r>
            <a:endParaRPr lang="en-US" sz="34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17"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18" name="Freeform 3"/>
          <p:cNvSpPr/>
          <p:nvPr/>
        </p:nvSpPr>
        <p:spPr>
          <a:xfrm>
            <a:off x="9548640" y="4492800"/>
            <a:ext cx="1361160" cy="766800"/>
          </a:xfrm>
          <a:custGeom>
            <a:avLst/>
            <a:gdLst/>
            <a:ahLst/>
            <a:cxnLst/>
            <a:rect l="l" t="t" r="r" b="b"/>
            <a:pathLst>
              <a:path w="1362238" h="767807">
                <a:moveTo>
                  <a:pt x="0" y="0"/>
                </a:moveTo>
                <a:lnTo>
                  <a:pt x="1362238" y="0"/>
                </a:lnTo>
                <a:lnTo>
                  <a:pt x="1362238" y="767806"/>
                </a:lnTo>
                <a:lnTo>
                  <a:pt x="0" y="76780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119" name="TextBox 4"/>
          <p:cNvSpPr/>
          <p:nvPr/>
        </p:nvSpPr>
        <p:spPr>
          <a:xfrm>
            <a:off x="1245240" y="705240"/>
            <a:ext cx="858384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Home page:  if student is a girl</a:t>
            </a:r>
            <a:endParaRPr lang="en-US" sz="34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20"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21" name="TextBox 3"/>
          <p:cNvSpPr/>
          <p:nvPr/>
        </p:nvSpPr>
        <p:spPr>
          <a:xfrm>
            <a:off x="0" y="705240"/>
            <a:ext cx="1401984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For a girl student concerned parent should arrive</a:t>
            </a:r>
            <a:endParaRPr lang="en-US" sz="34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22"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23"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24" name="TextBox 3"/>
          <p:cNvSpPr/>
          <p:nvPr/>
        </p:nvSpPr>
        <p:spPr>
          <a:xfrm>
            <a:off x="0" y="705240"/>
            <a:ext cx="1369584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Student data related to concerned person will appear  </a:t>
            </a:r>
            <a:endParaRPr lang="en-US" sz="34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25"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26" name="TextBox 3"/>
          <p:cNvSpPr/>
          <p:nvPr/>
        </p:nvSpPr>
        <p:spPr>
          <a:xfrm>
            <a:off x="2273040" y="705240"/>
            <a:ext cx="641304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List will be updated</a:t>
            </a:r>
            <a:endParaRPr lang="en-US" sz="34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27"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28" name="Freeform 3"/>
          <p:cNvSpPr/>
          <p:nvPr/>
        </p:nvSpPr>
        <p:spPr>
          <a:xfrm>
            <a:off x="9529560" y="3959640"/>
            <a:ext cx="1361160" cy="766800"/>
          </a:xfrm>
          <a:custGeom>
            <a:avLst/>
            <a:gdLst/>
            <a:ahLst/>
            <a:cxnLst/>
            <a:rect l="l" t="t" r="r" b="b"/>
            <a:pathLst>
              <a:path w="1362238" h="767807">
                <a:moveTo>
                  <a:pt x="0" y="0"/>
                </a:moveTo>
                <a:lnTo>
                  <a:pt x="1362238" y="0"/>
                </a:lnTo>
                <a:lnTo>
                  <a:pt x="1362238" y="767806"/>
                </a:lnTo>
                <a:lnTo>
                  <a:pt x="0" y="76780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129" name="TextBox 4"/>
          <p:cNvSpPr/>
          <p:nvPr/>
        </p:nvSpPr>
        <p:spPr>
          <a:xfrm>
            <a:off x="1323720" y="705240"/>
            <a:ext cx="804816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Girl student at warden office</a:t>
            </a:r>
            <a:endParaRPr lang="en-US" sz="3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56" name="Group 2"/>
          <p:cNvGrpSpPr/>
          <p:nvPr/>
        </p:nvGrpSpPr>
        <p:grpSpPr>
          <a:xfrm>
            <a:off x="0" y="2743200"/>
            <a:ext cx="18286920" cy="7542720"/>
            <a:chOff x="0" y="2743200"/>
            <a:chExt cx="18286920" cy="7542720"/>
          </a:xfrm>
        </p:grpSpPr>
        <p:sp>
          <p:nvSpPr>
            <p:cNvPr id="57" name="Freeform 3"/>
            <p:cNvSpPr/>
            <p:nvPr/>
          </p:nvSpPr>
          <p:spPr>
            <a:xfrm>
              <a:off x="0" y="2743200"/>
              <a:ext cx="18286920" cy="754272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58" name="TextBox 4"/>
          <p:cNvSpPr/>
          <p:nvPr/>
        </p:nvSpPr>
        <p:spPr>
          <a:xfrm>
            <a:off x="297360" y="3397680"/>
            <a:ext cx="17692200" cy="3810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3750"/>
              </a:lnSpc>
              <a:buNone/>
            </a:pPr>
            <a:r>
              <a:rPr lang="en-US" sz="2000" b="0" strike="noStrike" spc="18">
                <a:solidFill>
                  <a:srgbClr val="000000"/>
                </a:solidFill>
                <a:latin typeface="Source Serif Pro"/>
                <a:ea typeface="Source Serif Pro"/>
              </a:rPr>
              <a:t>The Enhanced outpass security with facial recognition transforms outpass management by advanced facial recognition technology. This system not only streamlines the issuance process but also significantly improves security measures within organizations. By automating the verification of individuals seeking permission to leave premises, it minimizes errors and enhances operational efficiency. Furthermore, the system maintains detailed records of outpass transactions, providing administrators with valuable insights for auditing. Its real-time monitoring capabilities ensure prompt responses to outpass requests, thereby improving overall safety protocols. The integration of facial recognition technology offers a continuous user experience, enabling quick and secure identification of individuals.  Overall, the Enhanced outpass security with facial recognition represents  important advancement in organizational security, enhancing both administrative efficiency and safety standards effectively by using face recognition algorithms.</a:t>
            </a:r>
            <a:endParaRPr lang="en-US" sz="2000" b="0" strike="noStrike" spc="-1">
              <a:latin typeface="Arial"/>
            </a:endParaRPr>
          </a:p>
        </p:txBody>
      </p:sp>
      <p:sp>
        <p:nvSpPr>
          <p:cNvPr id="59" name="TextBox 5"/>
          <p:cNvSpPr/>
          <p:nvPr/>
        </p:nvSpPr>
        <p:spPr>
          <a:xfrm>
            <a:off x="7400520" y="959760"/>
            <a:ext cx="4257360" cy="864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6809"/>
              </a:lnSpc>
              <a:buNone/>
            </a:pPr>
            <a:r>
              <a:rPr lang="en-US" sz="4860" b="0" strike="noStrike" spc="35">
                <a:solidFill>
                  <a:srgbClr val="FFFFFF"/>
                </a:solidFill>
                <a:latin typeface="TT Rounds Condensed Bold"/>
                <a:ea typeface="TT Rounds Condensed Bold"/>
              </a:rPr>
              <a:t>ABSTRACT </a:t>
            </a:r>
            <a:endParaRPr lang="en-US" sz="486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30"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31"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32"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33"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34"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35" name="Freeform 3"/>
          <p:cNvSpPr/>
          <p:nvPr/>
        </p:nvSpPr>
        <p:spPr>
          <a:xfrm>
            <a:off x="9739080" y="5312160"/>
            <a:ext cx="1361160" cy="766800"/>
          </a:xfrm>
          <a:custGeom>
            <a:avLst/>
            <a:gdLst/>
            <a:ahLst/>
            <a:cxnLst/>
            <a:rect l="l" t="t" r="r" b="b"/>
            <a:pathLst>
              <a:path w="1362238" h="767807">
                <a:moveTo>
                  <a:pt x="0" y="0"/>
                </a:moveTo>
                <a:lnTo>
                  <a:pt x="1362238" y="0"/>
                </a:lnTo>
                <a:lnTo>
                  <a:pt x="1362238" y="767806"/>
                </a:lnTo>
                <a:lnTo>
                  <a:pt x="0" y="76780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136" name="TextBox 4"/>
          <p:cNvSpPr/>
          <p:nvPr/>
        </p:nvSpPr>
        <p:spPr>
          <a:xfrm>
            <a:off x="649800" y="705240"/>
            <a:ext cx="963648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Girl student reaching the main gate</a:t>
            </a:r>
            <a:endParaRPr lang="en-US" sz="34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37"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38" name="TextBox 3"/>
          <p:cNvSpPr/>
          <p:nvPr/>
        </p:nvSpPr>
        <p:spPr>
          <a:xfrm>
            <a:off x="1005120" y="705240"/>
            <a:ext cx="836676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Girl student leaving the campus</a:t>
            </a:r>
            <a:endParaRPr lang="en-US" sz="34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39"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40" name="TextBox 3"/>
          <p:cNvSpPr/>
          <p:nvPr/>
        </p:nvSpPr>
        <p:spPr>
          <a:xfrm>
            <a:off x="1005120" y="705240"/>
            <a:ext cx="905256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Girl student leaving the campus</a:t>
            </a:r>
            <a:endParaRPr lang="en-US" sz="34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41" name="TextBox 1"/>
          <p:cNvSpPr/>
          <p:nvPr/>
        </p:nvSpPr>
        <p:spPr>
          <a:xfrm>
            <a:off x="1005120" y="705240"/>
            <a:ext cx="905256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Girl student leaving the campus</a:t>
            </a:r>
            <a:endParaRPr lang="en-US" sz="3400" b="0" strike="noStrike" spc="-1">
              <a:latin typeface="Arial"/>
            </a:endParaRPr>
          </a:p>
        </p:txBody>
      </p:sp>
      <p:pic>
        <p:nvPicPr>
          <p:cNvPr id="142" name="Picture 141"/>
          <p:cNvPicPr/>
          <p:nvPr/>
        </p:nvPicPr>
        <p:blipFill>
          <a:blip r:embed="rId2"/>
          <a:stretch/>
        </p:blipFill>
        <p:spPr>
          <a:xfrm>
            <a:off x="2034720" y="3006360"/>
            <a:ext cx="12962520" cy="5790240"/>
          </a:xfrm>
          <a:prstGeom prst="rect">
            <a:avLst/>
          </a:prstGeom>
          <a:ln w="0">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43"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44" name="TextBox 3"/>
          <p:cNvSpPr/>
          <p:nvPr/>
        </p:nvSpPr>
        <p:spPr>
          <a:xfrm>
            <a:off x="1028880" y="705240"/>
            <a:ext cx="948600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Girl student leaving the campus</a:t>
            </a:r>
            <a:endParaRPr lang="en-US" sz="34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45"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46" name="Freeform 3"/>
          <p:cNvSpPr/>
          <p:nvPr/>
        </p:nvSpPr>
        <p:spPr>
          <a:xfrm>
            <a:off x="9834480" y="5331240"/>
            <a:ext cx="1361160" cy="766800"/>
          </a:xfrm>
          <a:custGeom>
            <a:avLst/>
            <a:gdLst/>
            <a:ahLst/>
            <a:cxnLst/>
            <a:rect l="l" t="t" r="r" b="b"/>
            <a:pathLst>
              <a:path w="1362238" h="767807">
                <a:moveTo>
                  <a:pt x="0" y="0"/>
                </a:moveTo>
                <a:lnTo>
                  <a:pt x="1362238" y="0"/>
                </a:lnTo>
                <a:lnTo>
                  <a:pt x="1362238" y="767806"/>
                </a:lnTo>
                <a:lnTo>
                  <a:pt x="0" y="76780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147" name="TextBox 4"/>
          <p:cNvSpPr/>
          <p:nvPr/>
        </p:nvSpPr>
        <p:spPr>
          <a:xfrm>
            <a:off x="449640" y="705240"/>
            <a:ext cx="1143684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Girl student  returning to the campus</a:t>
            </a:r>
            <a:endParaRPr lang="en-US" sz="3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60" name="Group 2"/>
          <p:cNvGrpSpPr/>
          <p:nvPr/>
        </p:nvGrpSpPr>
        <p:grpSpPr>
          <a:xfrm>
            <a:off x="0" y="2743200"/>
            <a:ext cx="18286920" cy="7542720"/>
            <a:chOff x="0" y="2743200"/>
            <a:chExt cx="18286920" cy="7542720"/>
          </a:xfrm>
        </p:grpSpPr>
        <p:sp>
          <p:nvSpPr>
            <p:cNvPr id="61" name="Freeform 3"/>
            <p:cNvSpPr/>
            <p:nvPr/>
          </p:nvSpPr>
          <p:spPr>
            <a:xfrm>
              <a:off x="0" y="2743200"/>
              <a:ext cx="18286920" cy="754272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62" name="TextBox 4"/>
          <p:cNvSpPr/>
          <p:nvPr/>
        </p:nvSpPr>
        <p:spPr>
          <a:xfrm>
            <a:off x="7617960" y="959040"/>
            <a:ext cx="4039920" cy="844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6656"/>
              </a:lnSpc>
              <a:buNone/>
            </a:pPr>
            <a:r>
              <a:rPr lang="en-US" sz="4750" b="0" strike="noStrike" spc="35">
                <a:solidFill>
                  <a:srgbClr val="FFFFFF"/>
                </a:solidFill>
                <a:latin typeface="TT Rounds Condensed Bold"/>
                <a:ea typeface="TT Rounds Condensed Bold"/>
              </a:rPr>
              <a:t>OBJECTIVE </a:t>
            </a:r>
            <a:endParaRPr lang="en-US" sz="4750" b="0" strike="noStrike" spc="-1">
              <a:latin typeface="Arial"/>
            </a:endParaRPr>
          </a:p>
        </p:txBody>
      </p:sp>
      <p:sp>
        <p:nvSpPr>
          <p:cNvPr id="63" name="TextBox 5"/>
          <p:cNvSpPr/>
          <p:nvPr/>
        </p:nvSpPr>
        <p:spPr>
          <a:xfrm>
            <a:off x="432360" y="3313080"/>
            <a:ext cx="17422560" cy="4286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3750"/>
              </a:lnSpc>
              <a:buNone/>
            </a:pPr>
            <a:r>
              <a:rPr lang="en-US" sz="2100" b="0" strike="noStrike" spc="4">
                <a:solidFill>
                  <a:srgbClr val="000000"/>
                </a:solidFill>
                <a:latin typeface="Source Serif Pro"/>
                <a:ea typeface="Source Serif Pro"/>
              </a:rPr>
              <a:t>Our project, the "Enhanced outpass security with facial recognition”, aims to standardize the process of taking university outpasses. Traditional methods are often manual, time-consuming, and prone to errors, leading to inefficiencies and delays. By integrating advanced facial recognition technology, our system ensures accurate verification of individuals seeking permission to leave campus. Moreover, the system is designed to enhance security by preventing unauthorized access and maintaining detailed records of outpass transactions.  In addition to streamlining the issuance and verification processes, our project emphasizes user convenience and seamless integration with existing university systems. It aims to create a user-friendly interface that simplifies the outpass application process, thereby reducing administrative burden and improving overall campus management. Ultimately, our goal is to transform how universities manage outpasses, making the process more efficient, secure, and reliable for students, faculty, and administrative staff alike.</a:t>
            </a:r>
            <a:endParaRPr lang="en-US" sz="21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48" name="Freeform 2"/>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49" name="TextBox 3"/>
          <p:cNvSpPr/>
          <p:nvPr/>
        </p:nvSpPr>
        <p:spPr>
          <a:xfrm>
            <a:off x="1371600" y="685800"/>
            <a:ext cx="960804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Girl student  returning to the campus</a:t>
            </a:r>
            <a:endParaRPr lang="en-US" sz="34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50" name="Freeform 2"/>
          <p:cNvSpPr/>
          <p:nvPr/>
        </p:nvSpPr>
        <p:spPr>
          <a:xfrm>
            <a:off x="9834480" y="5331240"/>
            <a:ext cx="1361160" cy="766800"/>
          </a:xfrm>
          <a:custGeom>
            <a:avLst/>
            <a:gdLst/>
            <a:ahLst/>
            <a:cxnLst/>
            <a:rect l="l" t="t" r="r" b="b"/>
            <a:pathLst>
              <a:path w="1362238" h="767807">
                <a:moveTo>
                  <a:pt x="0" y="0"/>
                </a:moveTo>
                <a:lnTo>
                  <a:pt x="1362238" y="0"/>
                </a:lnTo>
                <a:lnTo>
                  <a:pt x="1362238" y="767806"/>
                </a:lnTo>
                <a:lnTo>
                  <a:pt x="0" y="76780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51" name="TextBox 3"/>
          <p:cNvSpPr/>
          <p:nvPr/>
        </p:nvSpPr>
        <p:spPr>
          <a:xfrm>
            <a:off x="0" y="705240"/>
            <a:ext cx="1603440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Face recognition at the main gate after entering into campus</a:t>
            </a:r>
            <a:endParaRPr lang="en-US" sz="3400" b="0" strike="noStrike" spc="-1">
              <a:latin typeface="Arial"/>
            </a:endParaRPr>
          </a:p>
        </p:txBody>
      </p:sp>
      <p:sp>
        <p:nvSpPr>
          <p:cNvPr id="152" name="Freeform 4"/>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53" name="TextBox 4"/>
          <p:cNvSpPr/>
          <p:nvPr/>
        </p:nvSpPr>
        <p:spPr>
          <a:xfrm>
            <a:off x="2535480" y="457200"/>
            <a:ext cx="775080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Leave details will be updated </a:t>
            </a:r>
            <a:endParaRPr lang="en-US" sz="3400" b="0" strike="noStrike" spc="-1">
              <a:latin typeface="Arial"/>
            </a:endParaRPr>
          </a:p>
        </p:txBody>
      </p:sp>
      <p:pic>
        <p:nvPicPr>
          <p:cNvPr id="154" name="Picture 153"/>
          <p:cNvPicPr/>
          <p:nvPr/>
        </p:nvPicPr>
        <p:blipFill>
          <a:blip r:embed="rId2"/>
          <a:stretch/>
        </p:blipFill>
        <p:spPr>
          <a:xfrm>
            <a:off x="2669760" y="1474920"/>
            <a:ext cx="12962520" cy="5790240"/>
          </a:xfrm>
          <a:prstGeom prst="rect">
            <a:avLst/>
          </a:prstGeom>
          <a:ln w="0">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155" name="Freeform 1"/>
          <p:cNvSpPr/>
          <p:nvPr/>
        </p:nvSpPr>
        <p:spPr>
          <a:xfrm>
            <a:off x="9834480" y="5331240"/>
            <a:ext cx="1361160" cy="766800"/>
          </a:xfrm>
          <a:custGeom>
            <a:avLst/>
            <a:gdLst/>
            <a:ahLst/>
            <a:cxnLst/>
            <a:rect l="l" t="t" r="r" b="b"/>
            <a:pathLst>
              <a:path w="1362238" h="767807">
                <a:moveTo>
                  <a:pt x="0" y="0"/>
                </a:moveTo>
                <a:lnTo>
                  <a:pt x="1362238" y="0"/>
                </a:lnTo>
                <a:lnTo>
                  <a:pt x="1362238" y="767806"/>
                </a:lnTo>
                <a:lnTo>
                  <a:pt x="0" y="76780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56" name="Freeform 7"/>
          <p:cNvSpPr/>
          <p:nvPr/>
        </p:nvSpPr>
        <p:spPr>
          <a:xfrm>
            <a:off x="2799360" y="2309400"/>
            <a:ext cx="12687840" cy="5667480"/>
          </a:xfrm>
          <a:custGeom>
            <a:avLst/>
            <a:gdLst/>
            <a:ahLst/>
            <a:cxnLst/>
            <a:rect l="l" t="t" r="r" b="b"/>
            <a:pathLst>
              <a:path w="12688992" h="5668558">
                <a:moveTo>
                  <a:pt x="0" y="0"/>
                </a:moveTo>
                <a:lnTo>
                  <a:pt x="12688992" y="0"/>
                </a:lnTo>
                <a:lnTo>
                  <a:pt x="12688992" y="5668558"/>
                </a:lnTo>
                <a:lnTo>
                  <a:pt x="0" y="5668558"/>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157" name="TextBox 2"/>
          <p:cNvSpPr/>
          <p:nvPr/>
        </p:nvSpPr>
        <p:spPr>
          <a:xfrm>
            <a:off x="2535480" y="457200"/>
            <a:ext cx="7750800" cy="60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759"/>
              </a:lnSpc>
              <a:buNone/>
            </a:pPr>
            <a:r>
              <a:rPr lang="en-US" sz="3400" b="0" strike="noStrike" spc="-1">
                <a:solidFill>
                  <a:srgbClr val="FFFFFF"/>
                </a:solidFill>
                <a:latin typeface="Canva Sans"/>
                <a:ea typeface="Canva Sans"/>
              </a:rPr>
              <a:t>Leave details will be updated </a:t>
            </a:r>
            <a:endParaRPr lang="en-US" sz="34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158" name="Group 2"/>
          <p:cNvGrpSpPr/>
          <p:nvPr/>
        </p:nvGrpSpPr>
        <p:grpSpPr>
          <a:xfrm>
            <a:off x="-19800" y="1498680"/>
            <a:ext cx="18307080" cy="9471240"/>
            <a:chOff x="-19800" y="1498680"/>
            <a:chExt cx="18307080" cy="9471240"/>
          </a:xfrm>
        </p:grpSpPr>
        <p:sp>
          <p:nvSpPr>
            <p:cNvPr id="159" name="Freeform 3"/>
            <p:cNvSpPr/>
            <p:nvPr/>
          </p:nvSpPr>
          <p:spPr>
            <a:xfrm rot="7200">
              <a:off x="-9720" y="1517760"/>
              <a:ext cx="18287280" cy="943308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160" name="TextBox 9"/>
          <p:cNvSpPr/>
          <p:nvPr/>
        </p:nvSpPr>
        <p:spPr>
          <a:xfrm>
            <a:off x="7412400" y="643680"/>
            <a:ext cx="4245480" cy="720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672"/>
              </a:lnSpc>
              <a:buNone/>
            </a:pPr>
            <a:r>
              <a:rPr lang="en-US" sz="4050" b="0" strike="noStrike" spc="29">
                <a:solidFill>
                  <a:srgbClr val="FFFFFF"/>
                </a:solidFill>
                <a:latin typeface="TT Rounds Condensed Bold"/>
                <a:ea typeface="TT Rounds Condensed Bold"/>
              </a:rPr>
              <a:t>APPLICATIONS </a:t>
            </a:r>
            <a:endParaRPr lang="en-US" sz="4050" b="0" strike="noStrike" spc="-1">
              <a:latin typeface="Arial"/>
            </a:endParaRPr>
          </a:p>
        </p:txBody>
      </p:sp>
      <p:sp>
        <p:nvSpPr>
          <p:cNvPr id="161" name="TextBox 10"/>
          <p:cNvSpPr/>
          <p:nvPr/>
        </p:nvSpPr>
        <p:spPr>
          <a:xfrm>
            <a:off x="834480" y="2522520"/>
            <a:ext cx="16537680" cy="1380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174"/>
              </a:lnSpc>
              <a:buNone/>
            </a:pPr>
            <a:r>
              <a:rPr lang="en-US" sz="2100" b="0" strike="noStrike" spc="21">
                <a:solidFill>
                  <a:srgbClr val="000000"/>
                </a:solidFill>
                <a:latin typeface="Source Serif Pro"/>
                <a:ea typeface="Source Serif Pro"/>
              </a:rPr>
              <a:t>An Outpass Management System with facial recognition has numerous applications across various sectors, particularly in institutions and organizations where tracking and managing the movement of individuals is crucial. Here are some key applications: </a:t>
            </a:r>
            <a:endParaRPr lang="en-US" sz="2100" b="0" strike="noStrike" spc="-1">
              <a:latin typeface="Arial"/>
            </a:endParaRPr>
          </a:p>
          <a:p>
            <a:pPr algn="just">
              <a:lnSpc>
                <a:spcPts val="2174"/>
              </a:lnSpc>
              <a:buNone/>
            </a:pPr>
            <a:endParaRPr lang="en-US" sz="1800" b="0" strike="noStrike" spc="-1">
              <a:latin typeface="Arial"/>
            </a:endParaRPr>
          </a:p>
          <a:p>
            <a:pPr algn="just">
              <a:lnSpc>
                <a:spcPts val="2174"/>
              </a:lnSpc>
              <a:buNone/>
            </a:pPr>
            <a:r>
              <a:rPr lang="en-US" sz="2100" b="0" strike="noStrike" spc="21">
                <a:solidFill>
                  <a:srgbClr val="000000"/>
                </a:solidFill>
                <a:latin typeface="Source Serif Pro Bold"/>
                <a:ea typeface="Source Serif Pro Bold"/>
              </a:rPr>
              <a:t>1. Educational</a:t>
            </a:r>
            <a:r>
              <a:rPr lang="en-US" sz="2100" b="0" strike="noStrike" spc="21">
                <a:solidFill>
                  <a:srgbClr val="000000"/>
                </a:solidFill>
                <a:latin typeface="Source Serif Pro"/>
                <a:ea typeface="Source Serif Pro"/>
              </a:rPr>
              <a:t> </a:t>
            </a:r>
            <a:r>
              <a:rPr lang="en-US" sz="2100" b="0" strike="noStrike" spc="21">
                <a:solidFill>
                  <a:srgbClr val="000000"/>
                </a:solidFill>
                <a:latin typeface="Source Serif Pro Bold"/>
                <a:ea typeface="Source Serif Pro Bold"/>
              </a:rPr>
              <a:t>Institutions</a:t>
            </a:r>
            <a:r>
              <a:rPr lang="en-US" sz="2100" b="0" strike="noStrike" spc="21">
                <a:solidFill>
                  <a:srgbClr val="000000"/>
                </a:solidFill>
                <a:latin typeface="Source Serif Pro"/>
                <a:ea typeface="Source Serif Pro"/>
              </a:rPr>
              <a:t>: </a:t>
            </a:r>
            <a:endParaRPr lang="en-US" sz="2100" b="0" strike="noStrike" spc="-1">
              <a:latin typeface="Arial"/>
            </a:endParaRPr>
          </a:p>
        </p:txBody>
      </p:sp>
      <p:sp>
        <p:nvSpPr>
          <p:cNvPr id="162" name="TextBox 11"/>
          <p:cNvSpPr/>
          <p:nvPr/>
        </p:nvSpPr>
        <p:spPr>
          <a:xfrm>
            <a:off x="717120" y="4114800"/>
            <a:ext cx="16198560" cy="551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174"/>
              </a:lnSpc>
              <a:buNone/>
            </a:pPr>
            <a:r>
              <a:rPr lang="en-US" sz="2100" b="0" strike="noStrike" spc="38">
                <a:solidFill>
                  <a:srgbClr val="000000"/>
                </a:solidFill>
                <a:latin typeface="Source Serif Pro"/>
                <a:ea typeface="Source Serif Pro"/>
              </a:rPr>
              <a:t>  1.1 Hostels: Automate the process of issuing outpasses for students. Facial recognition ensures that only authorized students can r</a:t>
            </a:r>
            <a:r>
              <a:rPr lang="en-US" sz="2100" b="0" strike="noStrike" spc="21">
                <a:solidFill>
                  <a:srgbClr val="000000"/>
                </a:solidFill>
                <a:latin typeface="Source Serif Pro"/>
                <a:ea typeface="Source Serif Pro"/>
              </a:rPr>
              <a:t>equest and receive outpasses, enhancing security and streamlining administrative tasks</a:t>
            </a:r>
            <a:endParaRPr lang="en-US" sz="2100" b="0" strike="noStrike" spc="-1">
              <a:latin typeface="Arial"/>
            </a:endParaRPr>
          </a:p>
        </p:txBody>
      </p:sp>
      <p:sp>
        <p:nvSpPr>
          <p:cNvPr id="163" name="TextBox 12"/>
          <p:cNvSpPr/>
          <p:nvPr/>
        </p:nvSpPr>
        <p:spPr>
          <a:xfrm>
            <a:off x="720720" y="4343400"/>
            <a:ext cx="16652160" cy="1104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174"/>
              </a:lnSpc>
              <a:buNone/>
            </a:pPr>
            <a:r>
              <a:rPr lang="en-US" sz="2100" b="0" strike="noStrike" spc="21">
                <a:solidFill>
                  <a:srgbClr val="000000"/>
                </a:solidFill>
                <a:latin typeface="Source Serif Pro"/>
                <a:ea typeface="Source Serif Pro"/>
              </a:rPr>
              <a:t>     </a:t>
            </a:r>
            <a:endParaRPr lang="en-US" sz="2100" b="0" strike="noStrike" spc="-1">
              <a:latin typeface="Arial"/>
            </a:endParaRPr>
          </a:p>
          <a:p>
            <a:pPr>
              <a:lnSpc>
                <a:spcPts val="2174"/>
              </a:lnSpc>
              <a:buNone/>
            </a:pPr>
            <a:endParaRPr lang="en-US" sz="1800" b="0" strike="noStrike" spc="-1">
              <a:latin typeface="Arial"/>
            </a:endParaRPr>
          </a:p>
          <a:p>
            <a:pPr>
              <a:lnSpc>
                <a:spcPts val="2174"/>
              </a:lnSpc>
              <a:buNone/>
            </a:pPr>
            <a:r>
              <a:rPr lang="en-US" sz="2100" b="0" strike="noStrike" spc="21">
                <a:solidFill>
                  <a:srgbClr val="000000"/>
                </a:solidFill>
                <a:latin typeface="Source Serif Pro"/>
                <a:ea typeface="Source Serif Pro"/>
              </a:rPr>
              <a:t>  1.2 Campus Security: Improve campus security by monitoring student movements in and out of campus premises.  Facial recognition can help verify student identities at entry and exit points. </a:t>
            </a:r>
            <a:endParaRPr lang="en-US" sz="2100" b="0" strike="noStrike" spc="-1">
              <a:latin typeface="Arial"/>
            </a:endParaRPr>
          </a:p>
        </p:txBody>
      </p:sp>
      <p:sp>
        <p:nvSpPr>
          <p:cNvPr id="164" name="TextBox 13"/>
          <p:cNvSpPr/>
          <p:nvPr/>
        </p:nvSpPr>
        <p:spPr>
          <a:xfrm>
            <a:off x="790920" y="5715000"/>
            <a:ext cx="15667560" cy="551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174"/>
              </a:lnSpc>
              <a:buNone/>
            </a:pPr>
            <a:r>
              <a:rPr lang="en-US" sz="2100" b="0" strike="noStrike" spc="21">
                <a:solidFill>
                  <a:srgbClr val="000000"/>
                </a:solidFill>
                <a:latin typeface="Source Serif Pro"/>
                <a:ea typeface="Source Serif Pro"/>
              </a:rPr>
              <a:t> 1.3. Attendance Tracking: Integrate with class attendance systems to manage and monitor student attendance more efficiently. </a:t>
            </a:r>
            <a:endParaRPr lang="en-US" sz="2100" b="0" strike="noStrike" spc="-1">
              <a:latin typeface="Arial"/>
            </a:endParaRPr>
          </a:p>
        </p:txBody>
      </p:sp>
      <p:sp>
        <p:nvSpPr>
          <p:cNvPr id="165" name="TextBox 14"/>
          <p:cNvSpPr/>
          <p:nvPr/>
        </p:nvSpPr>
        <p:spPr>
          <a:xfrm>
            <a:off x="874440" y="6993000"/>
            <a:ext cx="16537680" cy="2208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174"/>
              </a:lnSpc>
              <a:buNone/>
            </a:pPr>
            <a:r>
              <a:rPr lang="en-US" sz="2100" b="0" strike="noStrike" spc="41">
                <a:solidFill>
                  <a:srgbClr val="000000"/>
                </a:solidFill>
                <a:latin typeface="Source Serif Pro Bold"/>
                <a:ea typeface="Source Serif Pro Bold"/>
              </a:rPr>
              <a:t>2. Healthcare Facilities: </a:t>
            </a:r>
            <a:r>
              <a:rPr lang="en-US" sz="2100" b="0" strike="noStrike" spc="41">
                <a:solidFill>
                  <a:srgbClr val="000000"/>
                </a:solidFill>
                <a:latin typeface="Source Serif Pro"/>
                <a:ea typeface="Source Serif Pro"/>
              </a:rPr>
              <a:t>For monitoring patient and staff movements, ensuring compliance with health protocols, and enhancing the safety of healthcare environments.</a:t>
            </a:r>
            <a:endParaRPr lang="en-US" sz="2100" b="0" strike="noStrike" spc="-1">
              <a:latin typeface="Arial"/>
            </a:endParaRPr>
          </a:p>
          <a:p>
            <a:pPr>
              <a:lnSpc>
                <a:spcPts val="2174"/>
              </a:lnSpc>
              <a:buNone/>
            </a:pPr>
            <a:endParaRPr lang="en-US" sz="1800" b="0" strike="noStrike" spc="-1">
              <a:latin typeface="Arial"/>
            </a:endParaRPr>
          </a:p>
          <a:p>
            <a:pPr>
              <a:lnSpc>
                <a:spcPts val="2174"/>
              </a:lnSpc>
              <a:buNone/>
            </a:pPr>
            <a:r>
              <a:rPr lang="en-US" sz="2100" b="0" strike="noStrike" spc="41">
                <a:solidFill>
                  <a:srgbClr val="000000"/>
                </a:solidFill>
                <a:latin typeface="Source Serif Pro Bold"/>
                <a:ea typeface="Source Serif Pro Bold"/>
              </a:rPr>
              <a:t>3. Residential Complexes:</a:t>
            </a:r>
            <a:r>
              <a:rPr lang="en-US" sz="2100" b="0" strike="noStrike" spc="41">
                <a:solidFill>
                  <a:srgbClr val="000000"/>
                </a:solidFill>
                <a:latin typeface="Source Serif Pro"/>
                <a:ea typeface="Source Serif Pro"/>
              </a:rPr>
              <a:t> For managing resident and visitor access, improving security, and providing residents with a convenient way to request and manage outpasses. </a:t>
            </a:r>
            <a:endParaRPr lang="en-US" sz="2100" b="0" strike="noStrike" spc="-1">
              <a:latin typeface="Arial"/>
            </a:endParaRPr>
          </a:p>
          <a:p>
            <a:pPr>
              <a:lnSpc>
                <a:spcPts val="2174"/>
              </a:lnSpc>
              <a:buNone/>
            </a:pPr>
            <a:endParaRPr lang="en-US" sz="1800" b="0" strike="noStrike" spc="-1">
              <a:latin typeface="Arial"/>
            </a:endParaRPr>
          </a:p>
          <a:p>
            <a:pPr>
              <a:lnSpc>
                <a:spcPts val="2174"/>
              </a:lnSpc>
              <a:buNone/>
            </a:pPr>
            <a:r>
              <a:rPr lang="en-US" sz="2100" b="0" strike="noStrike" spc="41">
                <a:solidFill>
                  <a:srgbClr val="000000"/>
                </a:solidFill>
                <a:latin typeface="Source Serif Pro Bold"/>
                <a:ea typeface="Source Serif Pro Bold"/>
              </a:rPr>
              <a:t>4. Events and Conferences</a:t>
            </a:r>
            <a:r>
              <a:rPr lang="en-US" sz="2100" b="0" strike="noStrike" spc="41">
                <a:solidFill>
                  <a:srgbClr val="000000"/>
                </a:solidFill>
                <a:latin typeface="Source Serif Pro"/>
                <a:ea typeface="Source Serif Pro"/>
              </a:rPr>
              <a:t>: For efficient attendee management, controlling access to VIP areas, and enhancing event security.</a:t>
            </a:r>
            <a:endParaRPr lang="en-US" sz="21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166" name="Group 2"/>
          <p:cNvGrpSpPr/>
          <p:nvPr/>
        </p:nvGrpSpPr>
        <p:grpSpPr>
          <a:xfrm>
            <a:off x="0" y="2743200"/>
            <a:ext cx="18286920" cy="7542720"/>
            <a:chOff x="0" y="2743200"/>
            <a:chExt cx="18286920" cy="7542720"/>
          </a:xfrm>
        </p:grpSpPr>
        <p:sp>
          <p:nvSpPr>
            <p:cNvPr id="167" name="Freeform 3"/>
            <p:cNvSpPr/>
            <p:nvPr/>
          </p:nvSpPr>
          <p:spPr>
            <a:xfrm>
              <a:off x="0" y="2743200"/>
              <a:ext cx="18286920" cy="754272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168" name="TextBox 4"/>
          <p:cNvSpPr/>
          <p:nvPr/>
        </p:nvSpPr>
        <p:spPr>
          <a:xfrm>
            <a:off x="7603920" y="965520"/>
            <a:ext cx="4053960" cy="744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865"/>
              </a:lnSpc>
              <a:buNone/>
            </a:pPr>
            <a:r>
              <a:rPr lang="en-US" sz="4190" b="0" strike="noStrike" spc="29">
                <a:solidFill>
                  <a:srgbClr val="FFFFFF"/>
                </a:solidFill>
                <a:latin typeface="TT Rounds Condensed Bold"/>
                <a:ea typeface="TT Rounds Condensed Bold"/>
              </a:rPr>
              <a:t>CONCLUSION </a:t>
            </a:r>
            <a:endParaRPr lang="en-US" sz="4190" b="0" strike="noStrike" spc="-1">
              <a:latin typeface="Arial"/>
            </a:endParaRPr>
          </a:p>
        </p:txBody>
      </p:sp>
      <p:sp>
        <p:nvSpPr>
          <p:cNvPr id="169" name="TextBox 5"/>
          <p:cNvSpPr/>
          <p:nvPr/>
        </p:nvSpPr>
        <p:spPr>
          <a:xfrm>
            <a:off x="285840" y="3431160"/>
            <a:ext cx="17715240" cy="4762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3750"/>
              </a:lnSpc>
              <a:buNone/>
            </a:pPr>
            <a:r>
              <a:rPr lang="en-US" sz="2100" b="0" strike="noStrike" spc="52">
                <a:solidFill>
                  <a:srgbClr val="000000"/>
                </a:solidFill>
                <a:latin typeface="Source Serif Pro"/>
                <a:ea typeface="Source Serif Pro"/>
              </a:rPr>
              <a:t>                           The proposed Enhanced outpass security with facial recognition proves significant improvements in accuracy and efficiency for the outpass issuance process. With high recognition rates exceeding 80% on the evaluation dataset, the system ensures reliable verification of both student and parent identities, effectively addressing the drawbacks of manual verification. By integrating facial recognition technology with a streamlined interface and using CSV files for data storage, the system enhances the speed and convenience of issuing outpasses. Automation reduces administrative overhead by eliminating paperwork and manual documentation. Real-time tracking of student movements through detailed outpass logs enables improved monitoring and attendance analysis. Overall, the system modernizes traditional paper-based administration in educational institutions, increasing transparency, tightening security, and reducing workload. The dual verification process involving both student and parent which is an added advantage to the existing system. Continued refinement and feature expansion will further enhance its potential for deployment across academic campuses.</a:t>
            </a:r>
            <a:endParaRPr lang="en-US" sz="21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170" name="Group 2"/>
          <p:cNvGrpSpPr/>
          <p:nvPr/>
        </p:nvGrpSpPr>
        <p:grpSpPr>
          <a:xfrm>
            <a:off x="0" y="2743200"/>
            <a:ext cx="18286920" cy="7542720"/>
            <a:chOff x="0" y="2743200"/>
            <a:chExt cx="18286920" cy="7542720"/>
          </a:xfrm>
        </p:grpSpPr>
        <p:sp>
          <p:nvSpPr>
            <p:cNvPr id="171" name="Freeform 3"/>
            <p:cNvSpPr/>
            <p:nvPr/>
          </p:nvSpPr>
          <p:spPr>
            <a:xfrm>
              <a:off x="0" y="2743200"/>
              <a:ext cx="18286920" cy="754272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172" name="TextBox 4"/>
          <p:cNvSpPr/>
          <p:nvPr/>
        </p:nvSpPr>
        <p:spPr>
          <a:xfrm>
            <a:off x="7603920" y="965520"/>
            <a:ext cx="3825360" cy="744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865"/>
              </a:lnSpc>
              <a:buNone/>
            </a:pPr>
            <a:r>
              <a:rPr lang="en-US" sz="4190" b="0" strike="noStrike" spc="29">
                <a:solidFill>
                  <a:srgbClr val="FFFFFF"/>
                </a:solidFill>
                <a:latin typeface="TT Rounds Condensed Bold"/>
                <a:ea typeface="TT Rounds Condensed Bold"/>
              </a:rPr>
              <a:t>REFERENCES</a:t>
            </a:r>
            <a:endParaRPr lang="en-US" sz="4190" b="0" strike="noStrike" spc="-1">
              <a:latin typeface="Arial"/>
            </a:endParaRPr>
          </a:p>
        </p:txBody>
      </p:sp>
      <p:sp>
        <p:nvSpPr>
          <p:cNvPr id="173" name="TextBox 5"/>
          <p:cNvSpPr/>
          <p:nvPr/>
        </p:nvSpPr>
        <p:spPr>
          <a:xfrm>
            <a:off x="285840" y="3926160"/>
            <a:ext cx="17715240" cy="2381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3750"/>
              </a:lnSpc>
              <a:buNone/>
            </a:pPr>
            <a:r>
              <a:rPr lang="en-US" sz="2100" b="0" strike="noStrike" spc="52">
                <a:solidFill>
                  <a:srgbClr val="000000"/>
                </a:solidFill>
                <a:latin typeface="Source Serif Pro"/>
                <a:ea typeface="Source Serif Pro"/>
              </a:rPr>
              <a:t>[1] Menon, S., Geroge, A., Aswathy, N., &amp; James, J. (2021, May). Custom Face Recognition Using YOLO. V3. In 2021 3rd International Conference on Signal Processing and Communication (ICPSC) (pp. 454458). IEEE.</a:t>
            </a:r>
            <a:endParaRPr lang="en-US" sz="2100" b="0" strike="noStrike" spc="-1">
              <a:latin typeface="Arial"/>
            </a:endParaRPr>
          </a:p>
          <a:p>
            <a:pPr algn="just">
              <a:lnSpc>
                <a:spcPts val="3750"/>
              </a:lnSpc>
              <a:buNone/>
            </a:pPr>
            <a:r>
              <a:rPr lang="en-US" sz="2100" b="0" strike="noStrike" spc="52">
                <a:solidFill>
                  <a:srgbClr val="000000"/>
                </a:solidFill>
                <a:latin typeface="Source Serif Pro"/>
                <a:ea typeface="Source Serif Pro"/>
              </a:rPr>
              <a:t>[2] Yang, H., &amp; Han, X. (2020). Face recognition attendance system based on realtime video processing. IEEE Access, 8, 159143159150</a:t>
            </a:r>
            <a:endParaRPr lang="en-US" sz="2100" b="0" strike="noStrike" spc="-1">
              <a:latin typeface="Arial"/>
            </a:endParaRPr>
          </a:p>
          <a:p>
            <a:pPr algn="just">
              <a:lnSpc>
                <a:spcPts val="3750"/>
              </a:lnSpc>
              <a:buNone/>
            </a:pPr>
            <a:endParaRPr lang="en-US"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174" name="Group 2"/>
          <p:cNvGrpSpPr/>
          <p:nvPr/>
        </p:nvGrpSpPr>
        <p:grpSpPr>
          <a:xfrm>
            <a:off x="0" y="1028520"/>
            <a:ext cx="18286920" cy="8228520"/>
            <a:chOff x="0" y="1028520"/>
            <a:chExt cx="18286920" cy="8228520"/>
          </a:xfrm>
        </p:grpSpPr>
        <p:sp>
          <p:nvSpPr>
            <p:cNvPr id="175" name="Freeform 3"/>
            <p:cNvSpPr/>
            <p:nvPr/>
          </p:nvSpPr>
          <p:spPr>
            <a:xfrm>
              <a:off x="1028520" y="1028520"/>
              <a:ext cx="16229520" cy="8228520"/>
            </a:xfrm>
            <a:custGeom>
              <a:avLst/>
              <a:gdLst/>
              <a:ahLst/>
              <a:cxnLst/>
              <a:rect l="l" t="t" r="r" b="b"/>
              <a:pathLst>
                <a:path w="16230600" h="8229600">
                  <a:moveTo>
                    <a:pt x="0" y="0"/>
                  </a:moveTo>
                  <a:lnTo>
                    <a:pt x="16230600" y="0"/>
                  </a:lnTo>
                  <a:lnTo>
                    <a:pt x="16230600" y="8229600"/>
                  </a:lnTo>
                  <a:lnTo>
                    <a:pt x="0" y="822960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76" name="Freeform 4"/>
            <p:cNvSpPr/>
            <p:nvPr/>
          </p:nvSpPr>
          <p:spPr>
            <a:xfrm>
              <a:off x="0" y="5143320"/>
              <a:ext cx="1509120" cy="34560"/>
            </a:xfrm>
            <a:custGeom>
              <a:avLst/>
              <a:gdLst/>
              <a:ahLst/>
              <a:cxnLst/>
              <a:rect l="l" t="t" r="r" b="b"/>
              <a:pathLst>
                <a:path w="1510284" h="35560">
                  <a:moveTo>
                    <a:pt x="0" y="0"/>
                  </a:moveTo>
                  <a:lnTo>
                    <a:pt x="0" y="35560"/>
                  </a:lnTo>
                  <a:lnTo>
                    <a:pt x="1510284" y="35560"/>
                  </a:lnTo>
                  <a:lnTo>
                    <a:pt x="151028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77" name="Freeform 5"/>
            <p:cNvSpPr/>
            <p:nvPr/>
          </p:nvSpPr>
          <p:spPr>
            <a:xfrm>
              <a:off x="16777440" y="5107680"/>
              <a:ext cx="1509480" cy="34560"/>
            </a:xfrm>
            <a:custGeom>
              <a:avLst/>
              <a:gdLst/>
              <a:ahLst/>
              <a:cxnLst/>
              <a:rect l="l" t="t" r="r" b="b"/>
              <a:pathLst>
                <a:path w="1510412" h="35560">
                  <a:moveTo>
                    <a:pt x="0" y="0"/>
                  </a:moveTo>
                  <a:lnTo>
                    <a:pt x="0" y="35560"/>
                  </a:lnTo>
                  <a:lnTo>
                    <a:pt x="1510412" y="35560"/>
                  </a:lnTo>
                  <a:lnTo>
                    <a:pt x="1510412" y="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178" name="TextBox 6"/>
          <p:cNvSpPr/>
          <p:nvPr/>
        </p:nvSpPr>
        <p:spPr>
          <a:xfrm>
            <a:off x="6216480" y="4437360"/>
            <a:ext cx="7270200" cy="1421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197"/>
              </a:lnSpc>
              <a:buNone/>
            </a:pPr>
            <a:r>
              <a:rPr lang="en-US" sz="8000" b="0" strike="noStrike" spc="-1">
                <a:solidFill>
                  <a:srgbClr val="171717"/>
                </a:solidFill>
                <a:latin typeface="HK Grotesk Bold"/>
                <a:ea typeface="HK Grotesk Bold"/>
              </a:rPr>
              <a:t>THANK YOU</a:t>
            </a:r>
            <a:endParaRPr lang="en-US" sz="8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64" name="Group 2"/>
          <p:cNvGrpSpPr/>
          <p:nvPr/>
        </p:nvGrpSpPr>
        <p:grpSpPr>
          <a:xfrm>
            <a:off x="0" y="2743200"/>
            <a:ext cx="18286920" cy="7542720"/>
            <a:chOff x="0" y="2743200"/>
            <a:chExt cx="18286920" cy="7542720"/>
          </a:xfrm>
        </p:grpSpPr>
        <p:sp>
          <p:nvSpPr>
            <p:cNvPr id="65" name="Freeform 3"/>
            <p:cNvSpPr/>
            <p:nvPr/>
          </p:nvSpPr>
          <p:spPr>
            <a:xfrm>
              <a:off x="0" y="2743200"/>
              <a:ext cx="18286920" cy="754272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66" name="TextBox 4"/>
          <p:cNvSpPr/>
          <p:nvPr/>
        </p:nvSpPr>
        <p:spPr>
          <a:xfrm>
            <a:off x="7326360" y="974520"/>
            <a:ext cx="5017320" cy="722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692"/>
              </a:lnSpc>
              <a:buNone/>
            </a:pPr>
            <a:r>
              <a:rPr lang="en-US" sz="4059" b="0" strike="noStrike" spc="29">
                <a:solidFill>
                  <a:srgbClr val="FFFFFF"/>
                </a:solidFill>
                <a:latin typeface="TT Rounds Condensed Bold"/>
                <a:ea typeface="TT Rounds Condensed Bold"/>
              </a:rPr>
              <a:t>INTRODUCTION </a:t>
            </a:r>
            <a:endParaRPr lang="en-US" sz="4059" b="0" strike="noStrike" spc="-1">
              <a:latin typeface="Arial"/>
            </a:endParaRPr>
          </a:p>
        </p:txBody>
      </p:sp>
      <p:sp>
        <p:nvSpPr>
          <p:cNvPr id="67" name="TextBox 5"/>
          <p:cNvSpPr/>
          <p:nvPr/>
        </p:nvSpPr>
        <p:spPr>
          <a:xfrm>
            <a:off x="750600" y="3947400"/>
            <a:ext cx="17113320" cy="3199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3149"/>
              </a:lnSpc>
              <a:buNone/>
            </a:pPr>
            <a:r>
              <a:rPr lang="en-US" sz="2100" b="0" strike="noStrike" spc="58">
                <a:solidFill>
                  <a:srgbClr val="000000"/>
                </a:solidFill>
                <a:latin typeface="Source Serif Pro"/>
                <a:ea typeface="Source Serif Pro"/>
              </a:rPr>
              <a:t>The Traditional outpass management process within our campus relies heavily on manual paperwork, resulting in a time- consuming procedure for both students and wardens or Caretakers. The existing system lacks efficiency, often leading to delays in the approval process and potential errors in documentation. The current paper-based approach involves students physically submitting outpass requests, which are then manually processed by administrative staff. This process not only consumes valuable time but also poses challenges in terms of record keeping, tracking, validating the student and maintaining the security of sensitive information. Recognizing the limitations of the current system, there is a need for a modern and technologically advanced solution that can overcome these challenges and bring about a positive transformation in the way outpasses are managed within our campus.</a:t>
            </a:r>
            <a:endParaRPr lang="en-US" sz="21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68" name="Group 2"/>
          <p:cNvGrpSpPr/>
          <p:nvPr/>
        </p:nvGrpSpPr>
        <p:grpSpPr>
          <a:xfrm>
            <a:off x="0" y="2743200"/>
            <a:ext cx="18286920" cy="7542720"/>
            <a:chOff x="0" y="2743200"/>
            <a:chExt cx="18286920" cy="7542720"/>
          </a:xfrm>
        </p:grpSpPr>
        <p:sp>
          <p:nvSpPr>
            <p:cNvPr id="69" name="Freeform 3"/>
            <p:cNvSpPr/>
            <p:nvPr/>
          </p:nvSpPr>
          <p:spPr>
            <a:xfrm>
              <a:off x="0" y="2743200"/>
              <a:ext cx="18286920" cy="754272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70" name="TextBox 4"/>
          <p:cNvSpPr/>
          <p:nvPr/>
        </p:nvSpPr>
        <p:spPr>
          <a:xfrm>
            <a:off x="6581520" y="1019160"/>
            <a:ext cx="6142320" cy="635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006"/>
              </a:lnSpc>
              <a:buNone/>
            </a:pPr>
            <a:r>
              <a:rPr lang="en-US" sz="4190" b="0" strike="noStrike" spc="29">
                <a:solidFill>
                  <a:srgbClr val="FFFFFF"/>
                </a:solidFill>
                <a:latin typeface="TT Rounds Condensed Bold"/>
                <a:ea typeface="TT Rounds Condensed Bold"/>
              </a:rPr>
              <a:t>PROBLEM STATEMENT </a:t>
            </a:r>
            <a:endParaRPr lang="en-US" sz="4190" b="0" strike="noStrike" spc="-1">
              <a:latin typeface="Arial"/>
            </a:endParaRPr>
          </a:p>
        </p:txBody>
      </p:sp>
      <p:sp>
        <p:nvSpPr>
          <p:cNvPr id="71" name="TextBox 5"/>
          <p:cNvSpPr/>
          <p:nvPr/>
        </p:nvSpPr>
        <p:spPr>
          <a:xfrm>
            <a:off x="973800" y="3868920"/>
            <a:ext cx="16687080" cy="2857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3750"/>
              </a:lnSpc>
              <a:buNone/>
            </a:pPr>
            <a:r>
              <a:rPr lang="en-US" sz="2100" b="0" strike="noStrike" spc="49">
                <a:solidFill>
                  <a:srgbClr val="000000"/>
                </a:solidFill>
                <a:latin typeface="Source Serif Pro"/>
                <a:ea typeface="Source Serif Pro"/>
              </a:rPr>
              <a:t>The existing manual outpass system in academic institutions presents security and efficiency challenges. To tackle this issue, we are introducing “Enhancing outpass security with face recognition". This initiative aims to enhance the process of student outpass requests by cross-referencing them with their parent's information, verifying identities accurately through facial recognition, and enabling real-time monitoring for Wardens. The ultimate goal of this system is to transform campus security by providing a secure and effective method for tracking student whereabouts on the premises.</a:t>
            </a:r>
            <a:endParaRPr lang="en-US" sz="21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72" name="Group 2"/>
          <p:cNvGrpSpPr/>
          <p:nvPr/>
        </p:nvGrpSpPr>
        <p:grpSpPr>
          <a:xfrm>
            <a:off x="0" y="2743200"/>
            <a:ext cx="18287280" cy="7543080"/>
            <a:chOff x="0" y="2743200"/>
            <a:chExt cx="18287280" cy="7543080"/>
          </a:xfrm>
        </p:grpSpPr>
        <p:sp>
          <p:nvSpPr>
            <p:cNvPr id="73" name="Freeform 3"/>
            <p:cNvSpPr/>
            <p:nvPr/>
          </p:nvSpPr>
          <p:spPr>
            <a:xfrm>
              <a:off x="0" y="2743200"/>
              <a:ext cx="18287280" cy="754308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74" name="TextBox 4"/>
          <p:cNvSpPr/>
          <p:nvPr/>
        </p:nvSpPr>
        <p:spPr>
          <a:xfrm>
            <a:off x="6923160" y="965520"/>
            <a:ext cx="5649120" cy="744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865"/>
              </a:lnSpc>
              <a:buNone/>
            </a:pPr>
            <a:r>
              <a:rPr lang="en-US" sz="4190" b="0" strike="noStrike" spc="29">
                <a:solidFill>
                  <a:srgbClr val="FFFFFF"/>
                </a:solidFill>
                <a:latin typeface="TT Rounds Condensed Bold"/>
                <a:ea typeface="TT Rounds Condensed Bold"/>
              </a:rPr>
              <a:t>EXISTING SYSTEM </a:t>
            </a:r>
            <a:endParaRPr lang="en-US" sz="4190" b="0" strike="noStrike" spc="-1">
              <a:latin typeface="Arial"/>
            </a:endParaRPr>
          </a:p>
        </p:txBody>
      </p:sp>
      <p:sp>
        <p:nvSpPr>
          <p:cNvPr id="75" name="TextBox 5"/>
          <p:cNvSpPr/>
          <p:nvPr/>
        </p:nvSpPr>
        <p:spPr>
          <a:xfrm>
            <a:off x="457200" y="5343480"/>
            <a:ext cx="4571280" cy="65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162"/>
              </a:lnSpc>
              <a:buNone/>
            </a:pPr>
            <a:r>
              <a:rPr lang="en-US" sz="2100" b="0" strike="noStrike" spc="-1">
                <a:solidFill>
                  <a:srgbClr val="000000"/>
                </a:solidFill>
                <a:latin typeface="Source Serif Pro Bold"/>
                <a:ea typeface="Source Serif Pro Bold"/>
              </a:rPr>
              <a:t>Existing system disadvantages:</a:t>
            </a:r>
            <a:endParaRPr lang="en-US" sz="2100" b="0" strike="noStrike" spc="-1">
              <a:latin typeface="Arial"/>
            </a:endParaRPr>
          </a:p>
        </p:txBody>
      </p:sp>
      <p:sp>
        <p:nvSpPr>
          <p:cNvPr id="76" name="TextBox 6"/>
          <p:cNvSpPr/>
          <p:nvPr/>
        </p:nvSpPr>
        <p:spPr>
          <a:xfrm>
            <a:off x="484200" y="5999040"/>
            <a:ext cx="17307360" cy="2499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5162"/>
              </a:lnSpc>
              <a:buNone/>
            </a:pPr>
            <a:r>
              <a:rPr lang="en-US" sz="2100" b="0" strike="noStrike" spc="-1">
                <a:solidFill>
                  <a:srgbClr val="000000"/>
                </a:solidFill>
                <a:latin typeface="Source Serif Pro"/>
                <a:ea typeface="Source Serif Pro"/>
              </a:rPr>
              <a:t>1.Existing system only applicable for male students for whom parents are not required to come but it doesn't work for female students in our campus as the system don't have face recognition access.</a:t>
            </a:r>
            <a:endParaRPr lang="en-US" sz="2100" b="0" strike="noStrike" spc="-1">
              <a:latin typeface="Arial"/>
            </a:endParaRPr>
          </a:p>
          <a:p>
            <a:pPr algn="just">
              <a:lnSpc>
                <a:spcPts val="5162"/>
              </a:lnSpc>
              <a:buNone/>
            </a:pPr>
            <a:r>
              <a:rPr lang="en-US" sz="2100" b="0" strike="noStrike" spc="-1">
                <a:solidFill>
                  <a:srgbClr val="000000"/>
                </a:solidFill>
                <a:latin typeface="Source Serif Pro"/>
                <a:ea typeface="Source Serif Pro"/>
              </a:rPr>
              <a:t>2.Algorithm of face recognition is not working well with few changes in the lightning environment and facial changes. </a:t>
            </a:r>
            <a:endParaRPr lang="en-US" sz="2100" b="0" strike="noStrike" spc="-1">
              <a:latin typeface="Arial"/>
            </a:endParaRPr>
          </a:p>
          <a:p>
            <a:pPr algn="just">
              <a:lnSpc>
                <a:spcPts val="1049"/>
              </a:lnSpc>
              <a:buNone/>
            </a:pPr>
            <a:r>
              <a:rPr lang="en-US" sz="2100" b="0" strike="noStrike" spc="-1">
                <a:solidFill>
                  <a:srgbClr val="000000"/>
                </a:solidFill>
                <a:latin typeface="Source Serif Pro"/>
                <a:ea typeface="Source Serif Pro"/>
              </a:rPr>
              <a:t> </a:t>
            </a:r>
            <a:endParaRPr lang="en-US" sz="2100" b="0" strike="noStrike" spc="-1">
              <a:latin typeface="Arial"/>
            </a:endParaRPr>
          </a:p>
          <a:p>
            <a:pPr algn="just">
              <a:lnSpc>
                <a:spcPts val="1049"/>
              </a:lnSpc>
              <a:buNone/>
            </a:pPr>
            <a:endParaRPr lang="en-US" sz="1800" b="0" strike="noStrike" spc="-1">
              <a:latin typeface="Arial"/>
            </a:endParaRPr>
          </a:p>
          <a:p>
            <a:pPr algn="just">
              <a:lnSpc>
                <a:spcPts val="1049"/>
              </a:lnSpc>
              <a:buNone/>
            </a:pPr>
            <a:endParaRPr lang="en-US" sz="1800" b="0" strike="noStrike" spc="-1">
              <a:latin typeface="Arial"/>
            </a:endParaRPr>
          </a:p>
          <a:p>
            <a:pPr algn="just">
              <a:lnSpc>
                <a:spcPts val="1049"/>
              </a:lnSpc>
              <a:buNone/>
            </a:pPr>
            <a:r>
              <a:rPr lang="en-US" sz="2100" b="0" strike="noStrike" spc="-1">
                <a:solidFill>
                  <a:srgbClr val="000000"/>
                </a:solidFill>
                <a:latin typeface="Source Serif Pro"/>
                <a:ea typeface="Source Serif Pro"/>
              </a:rPr>
              <a:t>3. Existing system also lack the identification of the student coming to the campus after taking the leave .</a:t>
            </a:r>
            <a:endParaRPr lang="en-US" sz="2100" b="0" strike="noStrike" spc="-1">
              <a:latin typeface="Arial"/>
            </a:endParaRPr>
          </a:p>
        </p:txBody>
      </p:sp>
      <p:sp>
        <p:nvSpPr>
          <p:cNvPr id="77" name="TextBox 7"/>
          <p:cNvSpPr/>
          <p:nvPr/>
        </p:nvSpPr>
        <p:spPr>
          <a:xfrm>
            <a:off x="457200" y="3200400"/>
            <a:ext cx="17334360" cy="1656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174"/>
              </a:lnSpc>
              <a:buNone/>
            </a:pPr>
            <a:r>
              <a:rPr lang="en-US" sz="2100" b="0" strike="noStrike" spc="-1">
                <a:solidFill>
                  <a:srgbClr val="000000"/>
                </a:solidFill>
                <a:latin typeface="Source Serif Pro"/>
                <a:ea typeface="Source Serif Pro"/>
              </a:rPr>
              <a:t>                           In traditional outpass management systems, the process is often manual and time-consuming. Security personnel or administrative staff typically handle the issuance of outpasses, relying on identification cards and manual record-keeping. This approach can lead to errors, delays, and increased workload. The lack of a reliable verification mechanism may also compromise security. Existing outpass management system with facial recognition enables only students to recognize their faces and get outpass without parent arrival to the campus. System does not work for girl students at all as it work for male students. It asks for the student also when he/she returns from the leave .</a:t>
            </a:r>
            <a:endParaRPr lang="en-US" sz="21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78" name="Group 2"/>
          <p:cNvGrpSpPr/>
          <p:nvPr/>
        </p:nvGrpSpPr>
        <p:grpSpPr>
          <a:xfrm>
            <a:off x="0" y="2286000"/>
            <a:ext cx="18286920" cy="7999920"/>
            <a:chOff x="0" y="2286000"/>
            <a:chExt cx="18286920" cy="7999920"/>
          </a:xfrm>
        </p:grpSpPr>
        <p:sp>
          <p:nvSpPr>
            <p:cNvPr id="79" name="Freeform 3"/>
            <p:cNvSpPr/>
            <p:nvPr/>
          </p:nvSpPr>
          <p:spPr>
            <a:xfrm>
              <a:off x="0" y="2286000"/>
              <a:ext cx="18286920" cy="799992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80" name="TextBox 4"/>
          <p:cNvSpPr/>
          <p:nvPr/>
        </p:nvSpPr>
        <p:spPr>
          <a:xfrm>
            <a:off x="6514920" y="906120"/>
            <a:ext cx="6971760" cy="80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6335"/>
              </a:lnSpc>
              <a:buNone/>
            </a:pPr>
            <a:r>
              <a:rPr lang="en-US" sz="4520" b="0" strike="noStrike" spc="32">
                <a:solidFill>
                  <a:srgbClr val="FFFFFF"/>
                </a:solidFill>
                <a:latin typeface="TT Rounds Condensed Bold"/>
                <a:ea typeface="TT Rounds Condensed Bold"/>
              </a:rPr>
              <a:t>PROPOSED SYSTEM </a:t>
            </a:r>
            <a:endParaRPr lang="en-US" sz="4520" b="0" strike="noStrike" spc="-1">
              <a:latin typeface="Arial"/>
            </a:endParaRPr>
          </a:p>
        </p:txBody>
      </p:sp>
      <p:sp>
        <p:nvSpPr>
          <p:cNvPr id="81" name="TextBox 5"/>
          <p:cNvSpPr/>
          <p:nvPr/>
        </p:nvSpPr>
        <p:spPr>
          <a:xfrm>
            <a:off x="768240" y="2743200"/>
            <a:ext cx="16951680" cy="4270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174"/>
              </a:lnSpc>
              <a:buNone/>
            </a:pPr>
            <a:r>
              <a:rPr lang="en-US" sz="2040" b="0" strike="noStrike" spc="-1">
                <a:solidFill>
                  <a:srgbClr val="000000"/>
                </a:solidFill>
                <a:latin typeface="Source Serif Pro"/>
                <a:ea typeface="Source Serif Pro"/>
              </a:rPr>
              <a:t>The proposed "Enhanced outpass security with facial recognition" addresses inefficiencies and security concerns of traditional manual outpass systems. It features two main components: a caretaker module and a main gate module, both equipped with facial recognition </a:t>
            </a:r>
            <a:endParaRPr lang="en-US" sz="2040" b="0" strike="noStrike" spc="-1">
              <a:latin typeface="Arial"/>
            </a:endParaRPr>
          </a:p>
          <a:p>
            <a:pPr>
              <a:lnSpc>
                <a:spcPts val="5114"/>
              </a:lnSpc>
              <a:buNone/>
            </a:pPr>
            <a:r>
              <a:rPr lang="en-US" sz="2040" b="0" strike="noStrike" spc="-1">
                <a:solidFill>
                  <a:srgbClr val="000000"/>
                </a:solidFill>
                <a:latin typeface="Source Serif Pro"/>
                <a:ea typeface="Source Serif Pro"/>
              </a:rPr>
              <a:t>1.</a:t>
            </a:r>
            <a:r>
              <a:rPr lang="en-US" sz="2040" b="0" strike="noStrike" spc="-1">
                <a:solidFill>
                  <a:srgbClr val="000000"/>
                </a:solidFill>
                <a:latin typeface="Source Serif Pro Bold"/>
                <a:ea typeface="Source Serif Pro Bold"/>
              </a:rPr>
              <a:t>Caretaker module</a:t>
            </a:r>
            <a:r>
              <a:rPr lang="en-US" sz="2040" b="0" strike="noStrike" spc="-1">
                <a:solidFill>
                  <a:srgbClr val="000000"/>
                </a:solidFill>
                <a:latin typeface="Source Serif Pro"/>
                <a:ea typeface="Source Serif Pro"/>
              </a:rPr>
              <a:t>: </a:t>
            </a:r>
            <a:endParaRPr lang="en-US" sz="2040" b="0" strike="noStrike" spc="-1">
              <a:latin typeface="Arial"/>
            </a:endParaRPr>
          </a:p>
          <a:p>
            <a:pPr algn="just">
              <a:lnSpc>
                <a:spcPts val="5114"/>
              </a:lnSpc>
              <a:buNone/>
            </a:pPr>
            <a:r>
              <a:rPr lang="en-US" sz="2040" b="0" u="sng" strike="noStrike" spc="-1">
                <a:solidFill>
                  <a:srgbClr val="000000"/>
                </a:solidFill>
                <a:uFillTx/>
                <a:latin typeface="Source Serif Pro"/>
                <a:ea typeface="Source Serif Pro"/>
              </a:rPr>
              <a:t>Student face capture:</a:t>
            </a:r>
            <a:r>
              <a:rPr lang="en-US" sz="2040" b="0" strike="noStrike" spc="-1">
                <a:solidFill>
                  <a:srgbClr val="000000"/>
                </a:solidFill>
                <a:latin typeface="Source Serif Pro"/>
                <a:ea typeface="Source Serif Pro"/>
              </a:rPr>
              <a:t> The caretaker captures the student’s face using a camera. </a:t>
            </a:r>
            <a:endParaRPr lang="en-US" sz="2040" b="0" strike="noStrike" spc="-1">
              <a:latin typeface="Arial"/>
            </a:endParaRPr>
          </a:p>
          <a:p>
            <a:pPr algn="just">
              <a:lnSpc>
                <a:spcPts val="5114"/>
              </a:lnSpc>
              <a:buNone/>
            </a:pPr>
            <a:r>
              <a:rPr lang="en-US" sz="2040" b="0" u="sng" strike="noStrike" spc="-1">
                <a:solidFill>
                  <a:srgbClr val="000000"/>
                </a:solidFill>
                <a:uFillTx/>
                <a:latin typeface="Source Serif Pro"/>
                <a:ea typeface="Source Serif Pro"/>
              </a:rPr>
              <a:t>Verification:</a:t>
            </a:r>
            <a:r>
              <a:rPr lang="en-US" sz="2040" b="0" strike="noStrike" spc="-1">
                <a:solidFill>
                  <a:srgbClr val="000000"/>
                </a:solidFill>
                <a:latin typeface="Source Serif Pro"/>
                <a:ea typeface="Source Serif Pro"/>
              </a:rPr>
              <a:t> The system verifies the captured image against the student database. If matched, the system prepares the outpass details.</a:t>
            </a:r>
            <a:endParaRPr lang="en-US" sz="2040" b="0" strike="noStrike" spc="-1">
              <a:latin typeface="Arial"/>
            </a:endParaRPr>
          </a:p>
          <a:p>
            <a:pPr>
              <a:lnSpc>
                <a:spcPts val="3325"/>
              </a:lnSpc>
              <a:buNone/>
            </a:pPr>
            <a:r>
              <a:rPr lang="en-US" sz="2040" b="0" strike="noStrike" spc="-1">
                <a:solidFill>
                  <a:srgbClr val="000000"/>
                </a:solidFill>
                <a:latin typeface="Source Serif Pro"/>
                <a:ea typeface="Source Serif Pro"/>
              </a:rPr>
              <a:t> </a:t>
            </a:r>
            <a:r>
              <a:rPr lang="en-US" sz="2040" b="0" u="sng" strike="noStrike" spc="-1">
                <a:solidFill>
                  <a:srgbClr val="000000"/>
                </a:solidFill>
                <a:uFillTx/>
                <a:latin typeface="Source Serif Pro"/>
                <a:ea typeface="Source Serif Pro"/>
              </a:rPr>
              <a:t>Issuance of Outpass:</a:t>
            </a:r>
            <a:r>
              <a:rPr lang="en-US" sz="2040" b="0" strike="noStrike" spc="-1">
                <a:solidFill>
                  <a:srgbClr val="000000"/>
                </a:solidFill>
                <a:latin typeface="Source Serif Pro"/>
                <a:ea typeface="Source Serif Pro"/>
              </a:rPr>
              <a:t> Upon successful verification of both student and parent, the outpass is issued.</a:t>
            </a:r>
            <a:endParaRPr lang="en-US" sz="2040" b="0" strike="noStrike" spc="-1">
              <a:latin typeface="Arial"/>
            </a:endParaRPr>
          </a:p>
          <a:p>
            <a:pPr>
              <a:lnSpc>
                <a:spcPts val="3325"/>
              </a:lnSpc>
              <a:buNone/>
            </a:pPr>
            <a:endParaRPr lang="en-US" sz="2040" b="0" strike="noStrike" spc="-1">
              <a:latin typeface="Arial"/>
            </a:endParaRPr>
          </a:p>
        </p:txBody>
      </p:sp>
      <p:sp>
        <p:nvSpPr>
          <p:cNvPr id="82" name="TextBox 6"/>
          <p:cNvSpPr/>
          <p:nvPr/>
        </p:nvSpPr>
        <p:spPr>
          <a:xfrm>
            <a:off x="764280" y="6400800"/>
            <a:ext cx="16837200" cy="2077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114"/>
              </a:lnSpc>
              <a:buNone/>
            </a:pPr>
            <a:r>
              <a:rPr lang="en-US" sz="2040" b="0" strike="noStrike" spc="-1">
                <a:solidFill>
                  <a:srgbClr val="000000"/>
                </a:solidFill>
                <a:latin typeface="Source Serif Pro"/>
                <a:ea typeface="Source Serif Pro"/>
              </a:rPr>
              <a:t>2.</a:t>
            </a:r>
            <a:r>
              <a:rPr lang="en-US" sz="2040" b="0" strike="noStrike" spc="-1">
                <a:solidFill>
                  <a:srgbClr val="000000"/>
                </a:solidFill>
                <a:latin typeface="Source Serif Pro Bold"/>
                <a:ea typeface="Source Serif Pro Bold"/>
              </a:rPr>
              <a:t> Main Gate Module:</a:t>
            </a:r>
            <a:endParaRPr lang="en-US" sz="2040" b="0" strike="noStrike" spc="-1">
              <a:latin typeface="Arial"/>
            </a:endParaRPr>
          </a:p>
          <a:p>
            <a:pPr>
              <a:lnSpc>
                <a:spcPts val="5114"/>
              </a:lnSpc>
              <a:buNone/>
            </a:pPr>
            <a:r>
              <a:rPr lang="en-US" sz="2040" b="0" strike="noStrike" spc="-1">
                <a:solidFill>
                  <a:srgbClr val="000000"/>
                </a:solidFill>
                <a:latin typeface="Source Serif Pro"/>
                <a:ea typeface="Source Serif Pro"/>
              </a:rPr>
              <a:t>P</a:t>
            </a:r>
            <a:r>
              <a:rPr lang="en-US" sz="2040" b="0" u="sng" strike="noStrike" spc="-1">
                <a:solidFill>
                  <a:srgbClr val="000000"/>
                </a:solidFill>
                <a:uFillTx/>
                <a:latin typeface="Source Serif Pro"/>
                <a:ea typeface="Source Serif Pro"/>
              </a:rPr>
              <a:t>arent Face Capture:</a:t>
            </a:r>
            <a:r>
              <a:rPr lang="en-US" sz="2040" b="0" strike="noStrike" spc="-1">
                <a:solidFill>
                  <a:srgbClr val="000000"/>
                </a:solidFill>
                <a:latin typeface="Source Serif Pro"/>
                <a:ea typeface="Source Serif Pro"/>
              </a:rPr>
              <a:t>  At the main gate, the security personnel capture the parent’s face</a:t>
            </a:r>
            <a:endParaRPr lang="en-US" sz="2040" b="0" strike="noStrike" spc="-1">
              <a:latin typeface="Arial"/>
            </a:endParaRPr>
          </a:p>
          <a:p>
            <a:pPr>
              <a:lnSpc>
                <a:spcPts val="5114"/>
              </a:lnSpc>
              <a:buNone/>
            </a:pPr>
            <a:r>
              <a:rPr lang="en-US" sz="2040" b="0" strike="noStrike" spc="-1">
                <a:solidFill>
                  <a:srgbClr val="000000"/>
                </a:solidFill>
                <a:latin typeface="Source Serif Pro"/>
                <a:ea typeface="Source Serif Pro"/>
              </a:rPr>
              <a:t>. </a:t>
            </a:r>
            <a:endParaRPr lang="en-US" sz="2040" b="0" strike="noStrike" spc="-1">
              <a:latin typeface="Arial"/>
            </a:endParaRPr>
          </a:p>
          <a:p>
            <a:pPr>
              <a:lnSpc>
                <a:spcPts val="1023"/>
              </a:lnSpc>
              <a:buNone/>
            </a:pPr>
            <a:r>
              <a:rPr lang="en-US" sz="2040" b="0" u="sng" strike="noStrike" spc="-1">
                <a:solidFill>
                  <a:srgbClr val="000000"/>
                </a:solidFill>
                <a:uFillTx/>
                <a:latin typeface="Source Serif Pro"/>
                <a:ea typeface="Source Serif Pro"/>
              </a:rPr>
              <a:t>Verification:</a:t>
            </a:r>
            <a:r>
              <a:rPr lang="en-US" sz="2040" b="0" strike="noStrike" spc="-1">
                <a:solidFill>
                  <a:srgbClr val="000000"/>
                </a:solidFill>
                <a:latin typeface="Source Serif Pro"/>
                <a:ea typeface="Source Serif Pro"/>
              </a:rPr>
              <a:t> The system checks the parent’s face against the registered database. If matched, the outpass is validated.</a:t>
            </a:r>
            <a:endParaRPr lang="en-US" sz="2040" b="0" strike="noStrike" spc="-1">
              <a:latin typeface="Arial"/>
            </a:endParaRPr>
          </a:p>
        </p:txBody>
      </p:sp>
      <p:sp>
        <p:nvSpPr>
          <p:cNvPr id="83" name="TextBox 8"/>
          <p:cNvSpPr/>
          <p:nvPr/>
        </p:nvSpPr>
        <p:spPr>
          <a:xfrm>
            <a:off x="768240" y="8428680"/>
            <a:ext cx="15199560" cy="1298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114"/>
              </a:lnSpc>
              <a:buNone/>
            </a:pPr>
            <a:r>
              <a:rPr lang="en-US" sz="2040" b="0" strike="noStrike" spc="-1">
                <a:solidFill>
                  <a:srgbClr val="000000"/>
                </a:solidFill>
                <a:latin typeface="Source Serif Pro"/>
                <a:ea typeface="Source Serif Pro"/>
              </a:rPr>
              <a:t>This system enhances security by requiring dual verification, reduces administrative workload through automation, and ensures  accuracy, efficiency, and convenience in the outpass issuance process.</a:t>
            </a:r>
            <a:endParaRPr lang="en-US" sz="204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84" name="Group 2"/>
          <p:cNvGrpSpPr/>
          <p:nvPr/>
        </p:nvGrpSpPr>
        <p:grpSpPr>
          <a:xfrm>
            <a:off x="0" y="2743200"/>
            <a:ext cx="18286920" cy="7542720"/>
            <a:chOff x="0" y="2743200"/>
            <a:chExt cx="18286920" cy="7542720"/>
          </a:xfrm>
        </p:grpSpPr>
        <p:sp>
          <p:nvSpPr>
            <p:cNvPr id="85" name="Freeform 3"/>
            <p:cNvSpPr/>
            <p:nvPr/>
          </p:nvSpPr>
          <p:spPr>
            <a:xfrm>
              <a:off x="0" y="2743200"/>
              <a:ext cx="18286920" cy="7542720"/>
            </a:xfrm>
            <a:custGeom>
              <a:avLst/>
              <a:gdLst/>
              <a:ahLst/>
              <a:cxnLst/>
              <a:rect l="l" t="t" r="r" b="b"/>
              <a:pathLst>
                <a:path w="18288000" h="7543800">
                  <a:moveTo>
                    <a:pt x="0" y="0"/>
                  </a:moveTo>
                  <a:lnTo>
                    <a:pt x="18288000" y="0"/>
                  </a:lnTo>
                  <a:lnTo>
                    <a:pt x="18288000" y="7543800"/>
                  </a:lnTo>
                  <a:lnTo>
                    <a:pt x="0" y="754380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86" name="TextBox 4"/>
          <p:cNvSpPr/>
          <p:nvPr/>
        </p:nvSpPr>
        <p:spPr>
          <a:xfrm>
            <a:off x="7336800" y="933480"/>
            <a:ext cx="6249240" cy="80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6335"/>
              </a:lnSpc>
              <a:buNone/>
            </a:pPr>
            <a:r>
              <a:rPr lang="en-US" sz="4520" b="0" strike="noStrike" spc="32">
                <a:solidFill>
                  <a:srgbClr val="FFFFFF"/>
                </a:solidFill>
                <a:latin typeface="TT Rounds Condensed Bold"/>
                <a:ea typeface="TT Rounds Condensed Bold"/>
              </a:rPr>
              <a:t>INPUT DATA</a:t>
            </a:r>
            <a:endParaRPr lang="en-US" sz="4520" b="0" strike="noStrike" spc="-1">
              <a:latin typeface="Arial"/>
            </a:endParaRPr>
          </a:p>
        </p:txBody>
      </p:sp>
      <p:sp>
        <p:nvSpPr>
          <p:cNvPr id="87" name="TextBox 5"/>
          <p:cNvSpPr/>
          <p:nvPr/>
        </p:nvSpPr>
        <p:spPr>
          <a:xfrm>
            <a:off x="325800" y="4389120"/>
            <a:ext cx="17634960" cy="2986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2940"/>
              </a:lnSpc>
              <a:buNone/>
            </a:pPr>
            <a:r>
              <a:rPr lang="en-US" sz="2100" b="0" strike="noStrike" spc="-1">
                <a:solidFill>
                  <a:srgbClr val="000000"/>
                </a:solidFill>
                <a:latin typeface="Canva Sans"/>
                <a:ea typeface="Canva Sans"/>
              </a:rPr>
              <a:t>                The proposed face  recognition system  works on known faces and compare them  with unknown faces . Input data contains faces of students and their parents stored according to their ID numbers and relations with the concerned parents . Along with this,   the system also takes another input data .</a:t>
            </a:r>
            <a:endParaRPr lang="en-US" sz="2100" b="0" strike="noStrike" spc="-1">
              <a:latin typeface="Arial"/>
            </a:endParaRPr>
          </a:p>
          <a:p>
            <a:pPr algn="just">
              <a:lnSpc>
                <a:spcPts val="2940"/>
              </a:lnSpc>
              <a:buNone/>
            </a:pPr>
            <a:endParaRPr lang="en-US" sz="1800" b="0" strike="noStrike" spc="-1">
              <a:latin typeface="Arial"/>
            </a:endParaRPr>
          </a:p>
          <a:p>
            <a:pPr algn="just">
              <a:lnSpc>
                <a:spcPts val="2940"/>
              </a:lnSpc>
              <a:buNone/>
            </a:pPr>
            <a:endParaRPr lang="en-US" sz="1800" b="0" strike="noStrike" spc="-1">
              <a:latin typeface="Arial"/>
            </a:endParaRPr>
          </a:p>
          <a:p>
            <a:pPr marL="453240" lvl="1" indent="-226800" algn="just">
              <a:lnSpc>
                <a:spcPts val="2940"/>
              </a:lnSpc>
              <a:buClr>
                <a:srgbClr val="000000"/>
              </a:buClr>
              <a:buFont typeface="StarSymbol"/>
              <a:buAutoNum type="arabicPeriod"/>
            </a:pPr>
            <a:r>
              <a:rPr lang="en-US" sz="2100" b="0" strike="noStrike" spc="-1">
                <a:solidFill>
                  <a:srgbClr val="000000"/>
                </a:solidFill>
                <a:latin typeface="Canva Sans"/>
                <a:ea typeface="Canva Sans"/>
              </a:rPr>
              <a:t> Student_details.csv - It is a comma separated values file which stores student details like student name,student ID,parents names.   </a:t>
            </a:r>
            <a:endParaRPr lang="en-US" sz="2100" b="0" strike="noStrike" spc="-1">
              <a:latin typeface="Arial"/>
            </a:endParaRPr>
          </a:p>
          <a:p>
            <a:pPr marL="453240" lvl="1" indent="-226800" algn="just">
              <a:lnSpc>
                <a:spcPts val="2940"/>
              </a:lnSpc>
              <a:buClr>
                <a:srgbClr val="000000"/>
              </a:buClr>
              <a:buFont typeface="StarSymbol"/>
              <a:buAutoNum type="arabicPeriod"/>
            </a:pPr>
            <a:r>
              <a:rPr lang="en-US" sz="2100" b="0" strike="noStrike" spc="-1">
                <a:solidFill>
                  <a:srgbClr val="000000"/>
                </a:solidFill>
                <a:latin typeface="Canva Sans"/>
                <a:ea typeface="Canva Sans"/>
              </a:rPr>
              <a:t> It also stores multiple users data - Main gate security,warden office</a:t>
            </a:r>
            <a:endParaRPr lang="en-US" sz="21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0</Words>
  <Application>Microsoft Office PowerPoint</Application>
  <PresentationFormat>Custom</PresentationFormat>
  <Paragraphs>0</Paragraphs>
  <Slides>47</Slides>
  <Notes>0</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outpass security with facial recognition_20240620_160909_0000 (1).pdf</dc:title>
  <dc:subject/>
  <dc:creator/>
  <dc:description/>
  <cp:lastModifiedBy>Lakshmi Divya Manem</cp:lastModifiedBy>
  <cp:revision>5</cp:revision>
  <dcterms:created xsi:type="dcterms:W3CDTF">2006-08-16T00:00:00Z</dcterms:created>
  <dcterms:modified xsi:type="dcterms:W3CDTF">2024-07-11T09:57:40Z</dcterms:modified>
  <dc:identifier>DAGKS-Lkxdw</dc:identifier>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