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95" r:id="rId5"/>
    <p:sldId id="301" r:id="rId6"/>
    <p:sldId id="299" r:id="rId7"/>
    <p:sldId id="297" r:id="rId8"/>
    <p:sldId id="298"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09" autoAdjust="0"/>
  </p:normalViewPr>
  <p:slideViewPr>
    <p:cSldViewPr snapToGrid="0" snapToObjects="1">
      <p:cViewPr varScale="1">
        <p:scale>
          <a:sx n="85" d="100"/>
          <a:sy n="85" d="100"/>
        </p:scale>
        <p:origin x="744"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784870" cy="1225296"/>
          </a:xfrm>
        </p:spPr>
        <p:txBody>
          <a:bodyPr/>
          <a:lstStyle/>
          <a:p>
            <a:r>
              <a:rPr lang="en-US" dirty="0"/>
              <a:t>Virtual voting machine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Technology used</a:t>
            </a:r>
          </a:p>
          <a:p>
            <a:pPr marL="457200" indent="-457200">
              <a:buFont typeface="+mj-lt"/>
              <a:buAutoNum type="arabicPeriod"/>
            </a:pPr>
            <a:r>
              <a:rPr lang="en-US" dirty="0"/>
              <a:t>​Features</a:t>
            </a:r>
          </a:p>
          <a:p>
            <a:pPr marL="457200" indent="-457200">
              <a:buFont typeface="+mj-lt"/>
              <a:buAutoNum type="arabicPeriod"/>
            </a:pPr>
            <a:r>
              <a:rPr lang="en-US" dirty="0"/>
              <a:t>​Architecture​</a:t>
            </a:r>
          </a:p>
          <a:p>
            <a:pPr marL="457200" indent="-457200">
              <a:buFont typeface="+mj-lt"/>
              <a:buAutoNum type="arabicPeriod"/>
            </a:pPr>
            <a:r>
              <a:rPr lang="en-US" dirty="0"/>
              <a:t>EVM vs VVM</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700" dirty="0"/>
              <a:t>In this project, we are building an online voting mechanism which will allow people to cast their vote online from anywhere. Vote casting will be decentralized and transparent. One person will be allowed to give only one vote after verifying their identity.</a:t>
            </a:r>
          </a:p>
          <a:p>
            <a:r>
              <a:rPr lang="en-US" sz="1700" dirty="0"/>
              <a:t> </a:t>
            </a:r>
          </a:p>
          <a:p>
            <a:r>
              <a:rPr lang="en-US" sz="1700" dirty="0"/>
              <a:t>For developing E-voting machine using blockchain we used </a:t>
            </a:r>
            <a:r>
              <a:rPr lang="en-US" sz="1700" b="1" dirty="0"/>
              <a:t>Ethereum –</a:t>
            </a:r>
            <a:r>
              <a:rPr lang="en-US" sz="1700" dirty="0"/>
              <a:t> a popular platform for creating distributed blockchain application that support smart contract.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48407"/>
            <a:ext cx="3200400" cy="274320"/>
          </a:xfrm>
        </p:spPr>
        <p:txBody>
          <a:bodyPr/>
          <a:lstStyle/>
          <a:p>
            <a:r>
              <a:rPr lang="en-US" dirty="0"/>
              <a:t>Virtual Voting Machine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C10E-F262-C20B-A381-3372C086EF42}"/>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2B54C445-CBFB-C389-15E7-92DC1F00BF7D}"/>
              </a:ext>
            </a:extLst>
          </p:cNvPr>
          <p:cNvSpPr>
            <a:spLocks noGrp="1"/>
          </p:cNvSpPr>
          <p:nvPr>
            <p:ph idx="1"/>
          </p:nvPr>
        </p:nvSpPr>
        <p:spPr/>
        <p:txBody>
          <a:bodyPr/>
          <a:lstStyle/>
          <a:p>
            <a:pPr marL="342900" indent="-342900">
              <a:buFont typeface="Arial" panose="020B0604020202020204" pitchFamily="34" charset="0"/>
              <a:buChar char="•"/>
            </a:pPr>
            <a:r>
              <a:rPr lang="en-IN" sz="2400" dirty="0"/>
              <a:t>People will be able to vote anywhere, anytime.</a:t>
            </a:r>
          </a:p>
          <a:p>
            <a:pPr marL="342900" indent="-342900">
              <a:buFont typeface="Arial" panose="020B0604020202020204" pitchFamily="34" charset="0"/>
              <a:buChar char="•"/>
            </a:pPr>
            <a:r>
              <a:rPr lang="en-IN" sz="2400" dirty="0"/>
              <a:t>Faster and decentralised.</a:t>
            </a:r>
          </a:p>
          <a:p>
            <a:pPr marL="342900" indent="-342900">
              <a:buFont typeface="Arial" panose="020B0604020202020204" pitchFamily="34" charset="0"/>
              <a:buChar char="•"/>
            </a:pPr>
            <a:r>
              <a:rPr lang="en-IN" sz="2400" dirty="0"/>
              <a:t>Casting of votes will be fully transparent.</a:t>
            </a:r>
          </a:p>
          <a:p>
            <a:pPr marL="342900" indent="-342900">
              <a:buFont typeface="Arial" panose="020B0604020202020204" pitchFamily="34" charset="0"/>
              <a:buChar char="•"/>
            </a:pPr>
            <a:r>
              <a:rPr lang="en-IN" sz="2400" dirty="0"/>
              <a:t>Votes are immutable.</a:t>
            </a:r>
          </a:p>
          <a:p>
            <a:pPr marL="342900" indent="-342900">
              <a:buFont typeface="Arial" panose="020B0604020202020204" pitchFamily="34" charset="0"/>
              <a:buChar char="•"/>
            </a:pPr>
            <a:r>
              <a:rPr lang="en-IN" sz="2400" dirty="0"/>
              <a:t>Anonymity</a:t>
            </a:r>
          </a:p>
          <a:p>
            <a:pPr marL="342900" indent="-342900">
              <a:buFont typeface="Arial" panose="020B0604020202020204" pitchFamily="34" charset="0"/>
              <a:buChar char="•"/>
            </a:pPr>
            <a:r>
              <a:rPr lang="en-IN" sz="2400" dirty="0"/>
              <a:t>Singularity and Vote Privacy</a:t>
            </a:r>
          </a:p>
          <a:p>
            <a:endParaRPr lang="en-IN" dirty="0"/>
          </a:p>
          <a:p>
            <a:endParaRPr lang="en-IN" dirty="0"/>
          </a:p>
        </p:txBody>
      </p:sp>
      <p:sp>
        <p:nvSpPr>
          <p:cNvPr id="4" name="Footer Placeholder 3">
            <a:extLst>
              <a:ext uri="{FF2B5EF4-FFF2-40B4-BE49-F238E27FC236}">
                <a16:creationId xmlns:a16="http://schemas.microsoft.com/office/drawing/2014/main" id="{0152A34E-18D3-2C69-B269-DBA124FE28E6}"/>
              </a:ext>
            </a:extLst>
          </p:cNvPr>
          <p:cNvSpPr>
            <a:spLocks noGrp="1"/>
          </p:cNvSpPr>
          <p:nvPr>
            <p:ph type="ftr" sz="quarter" idx="11"/>
          </p:nvPr>
        </p:nvSpPr>
        <p:spPr/>
        <p:txBody>
          <a:bodyPr/>
          <a:lstStyle/>
          <a:p>
            <a:r>
              <a:rPr lang="en-US" dirty="0"/>
              <a:t>Virtual Voting Machine</a:t>
            </a:r>
          </a:p>
        </p:txBody>
      </p:sp>
      <p:sp>
        <p:nvSpPr>
          <p:cNvPr id="5" name="Slide Number Placeholder 4">
            <a:extLst>
              <a:ext uri="{FF2B5EF4-FFF2-40B4-BE49-F238E27FC236}">
                <a16:creationId xmlns:a16="http://schemas.microsoft.com/office/drawing/2014/main" id="{2B5EBD36-EBF1-966B-F417-F101DDA4DBAE}"/>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56195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FB29-1CF1-5381-EE39-8BAA97B17547}"/>
              </a:ext>
            </a:extLst>
          </p:cNvPr>
          <p:cNvSpPr>
            <a:spLocks noGrp="1"/>
          </p:cNvSpPr>
          <p:nvPr>
            <p:ph type="title"/>
          </p:nvPr>
        </p:nvSpPr>
        <p:spPr/>
        <p:txBody>
          <a:bodyPr/>
          <a:lstStyle/>
          <a:p>
            <a:r>
              <a:rPr lang="en-IN" dirty="0"/>
              <a:t>Technology used</a:t>
            </a:r>
          </a:p>
        </p:txBody>
      </p:sp>
      <p:sp>
        <p:nvSpPr>
          <p:cNvPr id="4" name="Text Placeholder 3">
            <a:extLst>
              <a:ext uri="{FF2B5EF4-FFF2-40B4-BE49-F238E27FC236}">
                <a16:creationId xmlns:a16="http://schemas.microsoft.com/office/drawing/2014/main" id="{71BC4A0B-8112-6C10-9DD5-45509C44860D}"/>
              </a:ext>
            </a:extLst>
          </p:cNvPr>
          <p:cNvSpPr>
            <a:spLocks noGrp="1"/>
          </p:cNvSpPr>
          <p:nvPr>
            <p:ph type="body" sz="quarter" idx="13"/>
          </p:nvPr>
        </p:nvSpPr>
        <p:spPr>
          <a:xfrm>
            <a:off x="4389120" y="3218581"/>
            <a:ext cx="3932238" cy="588963"/>
          </a:xfrm>
        </p:spPr>
        <p:txBody>
          <a:bodyPr/>
          <a:lstStyle/>
          <a:p>
            <a:r>
              <a:rPr lang="en-IN" dirty="0"/>
              <a:t>Solidity : Smart Contracts</a:t>
            </a:r>
          </a:p>
          <a:p>
            <a:r>
              <a:rPr lang="en-IN" dirty="0"/>
              <a:t>React.js : Frontend</a:t>
            </a:r>
          </a:p>
          <a:p>
            <a:r>
              <a:rPr lang="en-IN" dirty="0"/>
              <a:t>Node.js : Backend</a:t>
            </a:r>
          </a:p>
          <a:p>
            <a:r>
              <a:rPr lang="en-IN" dirty="0" err="1"/>
              <a:t>Metamask</a:t>
            </a:r>
            <a:r>
              <a:rPr lang="en-IN" dirty="0"/>
              <a:t> : Crypto Wallet</a:t>
            </a:r>
          </a:p>
        </p:txBody>
      </p:sp>
      <p:sp>
        <p:nvSpPr>
          <p:cNvPr id="6" name="Slide Number Placeholder 5">
            <a:extLst>
              <a:ext uri="{FF2B5EF4-FFF2-40B4-BE49-F238E27FC236}">
                <a16:creationId xmlns:a16="http://schemas.microsoft.com/office/drawing/2014/main" id="{1BAF34E9-AB6C-2ABD-7FE6-6F02DFB309A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71165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8F6B-A2DD-E57B-581B-A3B3648C6C31}"/>
              </a:ext>
            </a:extLst>
          </p:cNvPr>
          <p:cNvSpPr>
            <a:spLocks noGrp="1"/>
          </p:cNvSpPr>
          <p:nvPr>
            <p:ph type="title"/>
          </p:nvPr>
        </p:nvSpPr>
        <p:spPr>
          <a:xfrm>
            <a:off x="758952" y="1033431"/>
            <a:ext cx="10671048" cy="768096"/>
          </a:xfrm>
        </p:spPr>
        <p:txBody>
          <a:bodyPr/>
          <a:lstStyle/>
          <a:p>
            <a:r>
              <a:rPr lang="en-IN" sz="3600" dirty="0"/>
              <a:t>Architecture of </a:t>
            </a:r>
            <a:r>
              <a:rPr lang="en-IN" sz="3600" dirty="0" err="1"/>
              <a:t>vvm</a:t>
            </a:r>
            <a:endParaRPr lang="en-IN" sz="3600" dirty="0"/>
          </a:p>
        </p:txBody>
      </p:sp>
      <p:sp>
        <p:nvSpPr>
          <p:cNvPr id="4" name="Footer Placeholder 3">
            <a:extLst>
              <a:ext uri="{FF2B5EF4-FFF2-40B4-BE49-F238E27FC236}">
                <a16:creationId xmlns:a16="http://schemas.microsoft.com/office/drawing/2014/main" id="{DE0F67B2-F483-0F68-B41D-9A6A522FAD99}"/>
              </a:ext>
            </a:extLst>
          </p:cNvPr>
          <p:cNvSpPr>
            <a:spLocks noGrp="1"/>
          </p:cNvSpPr>
          <p:nvPr>
            <p:ph type="ftr" sz="quarter" idx="11"/>
          </p:nvPr>
        </p:nvSpPr>
        <p:spPr/>
        <p:txBody>
          <a:bodyPr/>
          <a:lstStyle/>
          <a:p>
            <a:r>
              <a:rPr lang="en-US" dirty="0"/>
              <a:t>Virtual Voting Machine</a:t>
            </a:r>
          </a:p>
        </p:txBody>
      </p:sp>
      <p:sp>
        <p:nvSpPr>
          <p:cNvPr id="5" name="Slide Number Placeholder 4">
            <a:extLst>
              <a:ext uri="{FF2B5EF4-FFF2-40B4-BE49-F238E27FC236}">
                <a16:creationId xmlns:a16="http://schemas.microsoft.com/office/drawing/2014/main" id="{75BE64EC-E243-385D-7EAD-ADFDE2E7DAE8}"/>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1" name="Content Placeholder 10" descr="Diagram&#10;&#10;Description automatically generated">
            <a:extLst>
              <a:ext uri="{FF2B5EF4-FFF2-40B4-BE49-F238E27FC236}">
                <a16:creationId xmlns:a16="http://schemas.microsoft.com/office/drawing/2014/main" id="{114DDC3D-8D6D-ACFD-44BE-B5A018FBAA78}"/>
              </a:ext>
            </a:extLst>
          </p:cNvPr>
          <p:cNvPicPr>
            <a:picLocks noGrp="1" noChangeAspect="1"/>
          </p:cNvPicPr>
          <p:nvPr>
            <p:ph sz="half" idx="1"/>
          </p:nvPr>
        </p:nvPicPr>
        <p:blipFill>
          <a:blip r:embed="rId2"/>
          <a:stretch>
            <a:fillRect/>
          </a:stretch>
        </p:blipFill>
        <p:spPr>
          <a:xfrm>
            <a:off x="2995118" y="1966913"/>
            <a:ext cx="6132852" cy="443388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3947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7929-E47D-B860-D855-6CD1A182AD22}"/>
              </a:ext>
            </a:extLst>
          </p:cNvPr>
          <p:cNvSpPr>
            <a:spLocks noGrp="1"/>
          </p:cNvSpPr>
          <p:nvPr>
            <p:ph type="title"/>
          </p:nvPr>
        </p:nvSpPr>
        <p:spPr>
          <a:xfrm>
            <a:off x="2728547" y="2827958"/>
            <a:ext cx="6400800" cy="768096"/>
          </a:xfrm>
        </p:spPr>
        <p:txBody>
          <a:bodyPr/>
          <a:lstStyle/>
          <a:p>
            <a:r>
              <a:rPr lang="en-IN"/>
              <a:t>Blockchain eV</a:t>
            </a:r>
            <a:br>
              <a:rPr lang="en-IN" dirty="0"/>
            </a:br>
            <a:r>
              <a:rPr lang="en-IN" dirty="0"/>
              <a:t>vs</a:t>
            </a:r>
            <a:br>
              <a:rPr lang="en-IN" dirty="0"/>
            </a:br>
            <a:r>
              <a:rPr lang="en-IN"/>
              <a:t>Traditional EV</a:t>
            </a:r>
            <a:endParaRPr lang="en-IN" dirty="0"/>
          </a:p>
        </p:txBody>
      </p:sp>
    </p:spTree>
    <p:extLst>
      <p:ext uri="{BB962C8B-B14F-4D97-AF65-F5344CB8AC3E}">
        <p14:creationId xmlns:p14="http://schemas.microsoft.com/office/powerpoint/2010/main" val="378314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403A-E5BB-65F3-171E-16F1FB7A6C43}"/>
              </a:ext>
            </a:extLst>
          </p:cNvPr>
          <p:cNvSpPr>
            <a:spLocks noGrp="1"/>
          </p:cNvSpPr>
          <p:nvPr>
            <p:ph type="title"/>
          </p:nvPr>
        </p:nvSpPr>
        <p:spPr>
          <a:xfrm>
            <a:off x="758952" y="1033272"/>
            <a:ext cx="10565540" cy="768096"/>
          </a:xfrm>
        </p:spPr>
        <p:txBody>
          <a:bodyPr/>
          <a:lstStyle/>
          <a:p>
            <a:r>
              <a:rPr lang="en-IN" sz="3600" dirty="0"/>
              <a:t>How Blockchain can transform the electronic voting system?</a:t>
            </a:r>
          </a:p>
        </p:txBody>
      </p:sp>
      <p:sp>
        <p:nvSpPr>
          <p:cNvPr id="3" name="Content Placeholder 2">
            <a:extLst>
              <a:ext uri="{FF2B5EF4-FFF2-40B4-BE49-F238E27FC236}">
                <a16:creationId xmlns:a16="http://schemas.microsoft.com/office/drawing/2014/main" id="{DFBDDB1D-BB44-CF3A-3371-35CFF47B40D7}"/>
              </a:ext>
            </a:extLst>
          </p:cNvPr>
          <p:cNvSpPr>
            <a:spLocks noGrp="1"/>
          </p:cNvSpPr>
          <p:nvPr>
            <p:ph sz="half" idx="1"/>
          </p:nvPr>
        </p:nvSpPr>
        <p:spPr>
          <a:xfrm>
            <a:off x="758952" y="2639451"/>
            <a:ext cx="10899648" cy="3761350"/>
          </a:xfrm>
        </p:spPr>
        <p:txBody>
          <a:bodyPr/>
          <a:lstStyle/>
          <a:p>
            <a:r>
              <a:rPr lang="en-IN" sz="2000" b="1" dirty="0"/>
              <a:t>Shortcomings fixed</a:t>
            </a:r>
            <a:r>
              <a:rPr lang="en-IN" sz="2000" dirty="0"/>
              <a:t>: clear &amp; accessible, stopped illegal voting, strengthen the data protection, checked the outcome of polling.</a:t>
            </a:r>
          </a:p>
          <a:p>
            <a:r>
              <a:rPr lang="en-IN" sz="2000" dirty="0"/>
              <a:t>Electronic voting carries significant risks, if compromised, </a:t>
            </a:r>
            <a:r>
              <a:rPr lang="en-US" sz="2000" dirty="0"/>
              <a:t>all cast votes can probably be manipulated and misused. </a:t>
            </a:r>
          </a:p>
          <a:p>
            <a:r>
              <a:rPr lang="en-IN" sz="2000" dirty="0"/>
              <a:t>A viable solution to overcome the risks and electronic voting, which is </a:t>
            </a:r>
            <a:r>
              <a:rPr lang="en-IN" sz="2000" b="1" dirty="0"/>
              <a:t>blockchain technology</a:t>
            </a:r>
            <a:r>
              <a:rPr lang="en-IN" sz="2000" dirty="0"/>
              <a:t>.</a:t>
            </a:r>
          </a:p>
          <a:p>
            <a:r>
              <a:rPr lang="en-US" sz="2000" dirty="0"/>
              <a:t>In traditional voting systems, we have a </a:t>
            </a:r>
            <a:r>
              <a:rPr lang="en-US" sz="2000" b="1" dirty="0"/>
              <a:t>central authority </a:t>
            </a:r>
            <a:r>
              <a:rPr lang="en-US" sz="2000" dirty="0"/>
              <a:t>to cast a vote.</a:t>
            </a:r>
          </a:p>
          <a:p>
            <a:r>
              <a:rPr lang="en-US" sz="2000" dirty="0"/>
              <a:t>If someone wants to modify or </a:t>
            </a:r>
            <a:r>
              <a:rPr lang="en-US" sz="2000" b="1" dirty="0"/>
              <a:t>change</a:t>
            </a:r>
            <a:r>
              <a:rPr lang="en-US" sz="2000" dirty="0"/>
              <a:t> </a:t>
            </a:r>
            <a:r>
              <a:rPr lang="en-US" sz="2000" b="1" dirty="0"/>
              <a:t>the record</a:t>
            </a:r>
            <a:r>
              <a:rPr lang="en-US" sz="2000" dirty="0"/>
              <a:t>, they can do it quickly; no one knows how to verify that record. </a:t>
            </a:r>
          </a:p>
          <a:p>
            <a:r>
              <a:rPr lang="en-US" sz="2000" dirty="0"/>
              <a:t>One does not have the central authority; the data are stored in </a:t>
            </a:r>
            <a:r>
              <a:rPr lang="en-US" sz="2000" b="1" dirty="0"/>
              <a:t>multiple nodes</a:t>
            </a:r>
            <a:r>
              <a:rPr lang="en-US" sz="2000" dirty="0"/>
              <a:t>.</a:t>
            </a:r>
          </a:p>
          <a:p>
            <a:r>
              <a:rPr lang="en-US" sz="2000" dirty="0"/>
              <a:t>It is not possible to </a:t>
            </a:r>
            <a:r>
              <a:rPr lang="en-US" sz="2000" b="1" dirty="0"/>
              <a:t>hack</a:t>
            </a:r>
            <a:r>
              <a:rPr lang="en-US" sz="2000" dirty="0"/>
              <a:t> all nodes and change the data.</a:t>
            </a:r>
            <a:endParaRPr lang="en-IN" sz="2000" dirty="0"/>
          </a:p>
        </p:txBody>
      </p:sp>
      <p:sp>
        <p:nvSpPr>
          <p:cNvPr id="4" name="Footer Placeholder 3">
            <a:extLst>
              <a:ext uri="{FF2B5EF4-FFF2-40B4-BE49-F238E27FC236}">
                <a16:creationId xmlns:a16="http://schemas.microsoft.com/office/drawing/2014/main" id="{843FB3D3-D10B-D7CF-F523-A4B2957ED6F1}"/>
              </a:ext>
            </a:extLst>
          </p:cNvPr>
          <p:cNvSpPr>
            <a:spLocks noGrp="1"/>
          </p:cNvSpPr>
          <p:nvPr>
            <p:ph type="ftr" sz="quarter" idx="11"/>
          </p:nvPr>
        </p:nvSpPr>
        <p:spPr/>
        <p:txBody>
          <a:bodyPr/>
          <a:lstStyle/>
          <a:p>
            <a:r>
              <a:rPr lang="en-US" dirty="0"/>
              <a:t>Virtual Voting Machine</a:t>
            </a:r>
          </a:p>
          <a:p>
            <a:endParaRPr lang="en-US" dirty="0"/>
          </a:p>
        </p:txBody>
      </p:sp>
      <p:sp>
        <p:nvSpPr>
          <p:cNvPr id="5" name="Slide Number Placeholder 4">
            <a:extLst>
              <a:ext uri="{FF2B5EF4-FFF2-40B4-BE49-F238E27FC236}">
                <a16:creationId xmlns:a16="http://schemas.microsoft.com/office/drawing/2014/main" id="{9D5A6891-CD73-F7D2-9645-6B891D79E0C2}"/>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01047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5" y="2846832"/>
            <a:ext cx="5391796" cy="2718700"/>
          </a:xfrm>
        </p:spPr>
        <p:txBody>
          <a:bodyPr/>
          <a:lstStyle/>
          <a:p>
            <a:r>
              <a:rPr lang="en-US" b="1" dirty="0"/>
              <a:t>Supervised by: </a:t>
            </a:r>
            <a:r>
              <a:rPr lang="en-US" dirty="0"/>
              <a:t>Ms. </a:t>
            </a:r>
            <a:r>
              <a:rPr lang="en-US" dirty="0" err="1"/>
              <a:t>Akankasha</a:t>
            </a:r>
            <a:endParaRPr lang="en-US" dirty="0"/>
          </a:p>
          <a:p>
            <a:r>
              <a:rPr lang="en-US" b="1" dirty="0"/>
              <a:t>Members - </a:t>
            </a:r>
          </a:p>
          <a:p>
            <a:r>
              <a:rPr lang="en-US" dirty="0"/>
              <a:t>Utkarsh Mishra</a:t>
            </a:r>
          </a:p>
          <a:p>
            <a:r>
              <a:rPr lang="en-US" dirty="0"/>
              <a:t>Surya Pratap Singh</a:t>
            </a:r>
          </a:p>
          <a:p>
            <a:r>
              <a:rPr lang="en-US" dirty="0" err="1"/>
              <a:t>Adrika</a:t>
            </a:r>
            <a:r>
              <a:rPr lang="en-US" dirty="0"/>
              <a:t> Tripathi</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{8341490D-38BD-45D6-9BC5-59E84AF5B2FC}tf78438558_win32</Template>
  <TotalTime>659</TotalTime>
  <Words>319</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Sabon Next LT</vt:lpstr>
      <vt:lpstr>Office Theme</vt:lpstr>
      <vt:lpstr>Virtual voting machine </vt:lpstr>
      <vt:lpstr>AGENDA</vt:lpstr>
      <vt:lpstr>Introduction</vt:lpstr>
      <vt:lpstr>Features</vt:lpstr>
      <vt:lpstr>Technology used</vt:lpstr>
      <vt:lpstr>Architecture of vvm</vt:lpstr>
      <vt:lpstr>Blockchain eV vs Traditional EV</vt:lpstr>
      <vt:lpstr>How Blockchain can transform the electronic voting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voting machine</dc:title>
  <dc:subject/>
  <dc:creator>SATVIK TRIVEDI</dc:creator>
  <cp:lastModifiedBy>utkarsh.2024cs1153</cp:lastModifiedBy>
  <cp:revision>8</cp:revision>
  <dcterms:created xsi:type="dcterms:W3CDTF">2022-10-18T22:21:24Z</dcterms:created>
  <dcterms:modified xsi:type="dcterms:W3CDTF">2023-09-24T11:20:12Z</dcterms:modified>
</cp:coreProperties>
</file>