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4" r:id="rId3"/>
    <p:sldId id="257" r:id="rId4"/>
    <p:sldId id="259" r:id="rId5"/>
    <p:sldId id="262" r:id="rId6"/>
    <p:sldId id="261" r:id="rId7"/>
    <p:sldId id="263" r:id="rId8"/>
    <p:sldId id="258" r:id="rId9"/>
    <p:sldId id="264" r:id="rId10"/>
    <p:sldId id="297" r:id="rId11"/>
    <p:sldId id="265" r:id="rId12"/>
    <p:sldId id="266" r:id="rId13"/>
    <p:sldId id="267" r:id="rId14"/>
    <p:sldId id="298" r:id="rId15"/>
    <p:sldId id="299" r:id="rId16"/>
    <p:sldId id="301" r:id="rId17"/>
    <p:sldId id="268" r:id="rId18"/>
    <p:sldId id="269" r:id="rId19"/>
    <p:sldId id="306" r:id="rId20"/>
    <p:sldId id="316" r:id="rId21"/>
    <p:sldId id="303" r:id="rId22"/>
    <p:sldId id="308" r:id="rId23"/>
    <p:sldId id="307" r:id="rId24"/>
    <p:sldId id="309" r:id="rId25"/>
    <p:sldId id="311" r:id="rId26"/>
    <p:sldId id="312" r:id="rId27"/>
    <p:sldId id="313" r:id="rId28"/>
    <p:sldId id="314" r:id="rId29"/>
    <p:sldId id="305" r:id="rId30"/>
    <p:sldId id="336" r:id="rId31"/>
    <p:sldId id="321" r:id="rId32"/>
    <p:sldId id="317" r:id="rId33"/>
    <p:sldId id="304" r:id="rId34"/>
    <p:sldId id="318" r:id="rId35"/>
    <p:sldId id="302" r:id="rId36"/>
    <p:sldId id="319" r:id="rId37"/>
    <p:sldId id="320" r:id="rId38"/>
    <p:sldId id="315" r:id="rId39"/>
    <p:sldId id="274" r:id="rId40"/>
    <p:sldId id="275" r:id="rId41"/>
    <p:sldId id="276" r:id="rId42"/>
    <p:sldId id="277" r:id="rId43"/>
    <p:sldId id="278" r:id="rId44"/>
    <p:sldId id="322" r:id="rId45"/>
    <p:sldId id="279" r:id="rId46"/>
    <p:sldId id="331" r:id="rId47"/>
    <p:sldId id="281" r:id="rId48"/>
    <p:sldId id="332" r:id="rId49"/>
    <p:sldId id="287" r:id="rId50"/>
    <p:sldId id="334" r:id="rId51"/>
    <p:sldId id="335" r:id="rId52"/>
    <p:sldId id="333" r:id="rId53"/>
    <p:sldId id="290" r:id="rId54"/>
    <p:sldId id="324" r:id="rId55"/>
    <p:sldId id="326" r:id="rId56"/>
    <p:sldId id="288" r:id="rId57"/>
    <p:sldId id="337" r:id="rId58"/>
    <p:sldId id="327" r:id="rId59"/>
    <p:sldId id="328" r:id="rId60"/>
    <p:sldId id="289" r:id="rId61"/>
    <p:sldId id="329" r:id="rId62"/>
    <p:sldId id="330" r:id="rId63"/>
    <p:sldId id="296" r:id="rId64"/>
    <p:sldId id="291"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489616-81BB-496E-A97C-D35492315CB8}">
          <p14:sldIdLst>
            <p14:sldId id="256"/>
            <p14:sldId id="294"/>
          </p14:sldIdLst>
        </p14:section>
        <p14:section name="Overview of python" id="{B0554D1B-FC1B-46CB-8449-542ECBB7AEAC}">
          <p14:sldIdLst>
            <p14:sldId id="257"/>
            <p14:sldId id="259"/>
            <p14:sldId id="262"/>
            <p14:sldId id="261"/>
            <p14:sldId id="263"/>
          </p14:sldIdLst>
        </p14:section>
        <p14:section name="Introduction to python" id="{EB395E94-FBD0-4BBC-A109-E1776C679FEE}">
          <p14:sldIdLst>
            <p14:sldId id="258"/>
            <p14:sldId id="264"/>
            <p14:sldId id="297"/>
            <p14:sldId id="265"/>
            <p14:sldId id="266"/>
            <p14:sldId id="267"/>
            <p14:sldId id="298"/>
            <p14:sldId id="299"/>
            <p14:sldId id="301"/>
            <p14:sldId id="268"/>
            <p14:sldId id="269"/>
            <p14:sldId id="306"/>
            <p14:sldId id="316"/>
            <p14:sldId id="303"/>
            <p14:sldId id="308"/>
            <p14:sldId id="307"/>
            <p14:sldId id="309"/>
            <p14:sldId id="311"/>
            <p14:sldId id="312"/>
            <p14:sldId id="313"/>
            <p14:sldId id="314"/>
            <p14:sldId id="305"/>
            <p14:sldId id="336"/>
            <p14:sldId id="321"/>
            <p14:sldId id="317"/>
            <p14:sldId id="304"/>
            <p14:sldId id="318"/>
            <p14:sldId id="302"/>
            <p14:sldId id="319"/>
            <p14:sldId id="320"/>
            <p14:sldId id="315"/>
            <p14:sldId id="274"/>
            <p14:sldId id="275"/>
            <p14:sldId id="276"/>
            <p14:sldId id="277"/>
            <p14:sldId id="278"/>
            <p14:sldId id="322"/>
            <p14:sldId id="279"/>
            <p14:sldId id="331"/>
            <p14:sldId id="281"/>
            <p14:sldId id="332"/>
            <p14:sldId id="287"/>
            <p14:sldId id="334"/>
            <p14:sldId id="335"/>
            <p14:sldId id="333"/>
            <p14:sldId id="290"/>
            <p14:sldId id="324"/>
            <p14:sldId id="326"/>
            <p14:sldId id="288"/>
            <p14:sldId id="337"/>
            <p14:sldId id="327"/>
            <p14:sldId id="328"/>
            <p14:sldId id="289"/>
            <p14:sldId id="329"/>
            <p14:sldId id="330"/>
          </p14:sldIdLst>
        </p14:section>
        <p14:section name="Numerical Methods" id="{D972C321-88E5-472A-86AB-918F5571A52B}">
          <p14:sldIdLst>
            <p14:sldId id="296"/>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4B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4660"/>
  </p:normalViewPr>
  <p:slideViewPr>
    <p:cSldViewPr snapToGrid="0">
      <p:cViewPr varScale="1">
        <p:scale>
          <a:sx n="108" d="100"/>
          <a:sy n="108" d="100"/>
        </p:scale>
        <p:origin x="14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DB9325-5E94-49D7-B63B-FD570E0808F2}" type="datetimeFigureOut">
              <a:rPr lang="en-CA" smtClean="0"/>
              <a:t>18-Sep-22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118476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B9325-5E94-49D7-B63B-FD570E0808F2}" type="datetimeFigureOut">
              <a:rPr lang="en-CA" smtClean="0"/>
              <a:t>18-Sep-22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372229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B9325-5E94-49D7-B63B-FD570E0808F2}" type="datetimeFigureOut">
              <a:rPr lang="en-CA" smtClean="0"/>
              <a:t>18-Sep-22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414403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B9325-5E94-49D7-B63B-FD570E0808F2}" type="datetimeFigureOut">
              <a:rPr lang="en-CA" smtClean="0"/>
              <a:t>18-Sep-22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92216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B9325-5E94-49D7-B63B-FD570E0808F2}" type="datetimeFigureOut">
              <a:rPr lang="en-CA" smtClean="0"/>
              <a:t>18-Sep-22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280190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DB9325-5E94-49D7-B63B-FD570E0808F2}" type="datetimeFigureOut">
              <a:rPr lang="en-CA" smtClean="0"/>
              <a:t>18-Sep-22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228646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B9325-5E94-49D7-B63B-FD570E0808F2}" type="datetimeFigureOut">
              <a:rPr lang="en-CA" smtClean="0"/>
              <a:t>18-Sep-22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387247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B9325-5E94-49D7-B63B-FD570E0808F2}" type="datetimeFigureOut">
              <a:rPr lang="en-CA" smtClean="0"/>
              <a:t>18-Sep-22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3398219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B9325-5E94-49D7-B63B-FD570E0808F2}" type="datetimeFigureOut">
              <a:rPr lang="en-CA" smtClean="0"/>
              <a:t>18-Sep-22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262296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DB9325-5E94-49D7-B63B-FD570E0808F2}" type="datetimeFigureOut">
              <a:rPr lang="en-CA" smtClean="0"/>
              <a:t>18-Sep-22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12815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DB9325-5E94-49D7-B63B-FD570E0808F2}" type="datetimeFigureOut">
              <a:rPr lang="en-CA" smtClean="0"/>
              <a:t>18-Sep-22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D01560-1A40-47DF-B930-74CCA86154AE}" type="slidenum">
              <a:rPr lang="en-CA" smtClean="0"/>
              <a:t>‹#›</a:t>
            </a:fld>
            <a:endParaRPr lang="en-CA"/>
          </a:p>
        </p:txBody>
      </p:sp>
    </p:spTree>
    <p:extLst>
      <p:ext uri="{BB962C8B-B14F-4D97-AF65-F5344CB8AC3E}">
        <p14:creationId xmlns:p14="http://schemas.microsoft.com/office/powerpoint/2010/main" val="319019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B9325-5E94-49D7-B63B-FD570E0808F2}" type="datetimeFigureOut">
              <a:rPr lang="en-CA" smtClean="0"/>
              <a:t>18-Sep-22</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01560-1A40-47DF-B930-74CCA86154AE}" type="slidenum">
              <a:rPr lang="en-CA" smtClean="0"/>
              <a:t>‹#›</a:t>
            </a:fld>
            <a:endParaRPr lang="en-CA"/>
          </a:p>
        </p:txBody>
      </p:sp>
    </p:spTree>
    <p:extLst>
      <p:ext uri="{BB962C8B-B14F-4D97-AF65-F5344CB8AC3E}">
        <p14:creationId xmlns:p14="http://schemas.microsoft.com/office/powerpoint/2010/main" val="37329135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6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iobe.com/tiobe-index/pyth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pythonnumericalmethods.berkeley.edu/notebooks/Index.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5" Type="http://schemas.openxmlformats.org/officeDocument/2006/relationships/hyperlink" Target="https://scipy.org/" TargetMode="External"/><Relationship Id="rId4" Type="http://schemas.openxmlformats.org/officeDocument/2006/relationships/hyperlink" Target="https://pandas.pydata.org/"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BABA-C3D5-111F-FE12-20965463E6E9}"/>
              </a:ext>
            </a:extLst>
          </p:cNvPr>
          <p:cNvSpPr>
            <a:spLocks noGrp="1"/>
          </p:cNvSpPr>
          <p:nvPr>
            <p:ph type="ctrTitle"/>
          </p:nvPr>
        </p:nvSpPr>
        <p:spPr/>
        <p:txBody>
          <a:bodyPr/>
          <a:lstStyle/>
          <a:p>
            <a:r>
              <a:rPr lang="en-CA" dirty="0"/>
              <a:t>Tutorial on Python</a:t>
            </a:r>
          </a:p>
        </p:txBody>
      </p:sp>
      <p:sp>
        <p:nvSpPr>
          <p:cNvPr id="3" name="Subtitle 2">
            <a:extLst>
              <a:ext uri="{FF2B5EF4-FFF2-40B4-BE49-F238E27FC236}">
                <a16:creationId xmlns:a16="http://schemas.microsoft.com/office/drawing/2014/main" id="{CD459538-7456-3450-A308-BD33F98C838B}"/>
              </a:ext>
            </a:extLst>
          </p:cNvPr>
          <p:cNvSpPr>
            <a:spLocks noGrp="1"/>
          </p:cNvSpPr>
          <p:nvPr>
            <p:ph type="subTitle" idx="1"/>
          </p:nvPr>
        </p:nvSpPr>
        <p:spPr/>
        <p:txBody>
          <a:bodyPr>
            <a:normAutofit lnSpcReduction="10000"/>
          </a:bodyPr>
          <a:lstStyle/>
          <a:p>
            <a:r>
              <a:rPr lang="en-CA" dirty="0"/>
              <a:t>ENGG 818</a:t>
            </a:r>
          </a:p>
          <a:p>
            <a:r>
              <a:rPr lang="en-CA" dirty="0"/>
              <a:t>Advanced Numerical Method</a:t>
            </a:r>
          </a:p>
          <a:p>
            <a:r>
              <a:rPr lang="en-CA" dirty="0"/>
              <a:t>Fall 2022</a:t>
            </a:r>
          </a:p>
          <a:p>
            <a:r>
              <a:rPr lang="en-CA" dirty="0"/>
              <a:t>Surya Pusapati</a:t>
            </a:r>
          </a:p>
        </p:txBody>
      </p:sp>
      <p:pic>
        <p:nvPicPr>
          <p:cNvPr id="5" name="Picture 4" descr="Icon&#10;&#10;Description automatically generated">
            <a:extLst>
              <a:ext uri="{FF2B5EF4-FFF2-40B4-BE49-F238E27FC236}">
                <a16:creationId xmlns:a16="http://schemas.microsoft.com/office/drawing/2014/main" id="{4980506C-0917-A1D5-71EB-92B735D00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131" y="699865"/>
            <a:ext cx="1479739" cy="1479739"/>
          </a:xfrm>
          <a:prstGeom prst="rect">
            <a:avLst/>
          </a:prstGeom>
        </p:spPr>
      </p:pic>
    </p:spTree>
    <p:extLst>
      <p:ext uri="{BB962C8B-B14F-4D97-AF65-F5344CB8AC3E}">
        <p14:creationId xmlns:p14="http://schemas.microsoft.com/office/powerpoint/2010/main" val="393246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2.1 Mode of Programming</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821116"/>
            <a:ext cx="7886700" cy="2457563"/>
          </a:xfrm>
        </p:spPr>
        <p:txBody>
          <a:bodyPr>
            <a:normAutofit/>
          </a:bodyPr>
          <a:lstStyle/>
          <a:p>
            <a:pPr marL="0" indent="0">
              <a:buNone/>
            </a:pPr>
            <a:r>
              <a:rPr lang="en-CA" b="1" dirty="0"/>
              <a:t>Script Mode Programming</a:t>
            </a:r>
          </a:p>
          <a:p>
            <a:r>
              <a:rPr lang="en-CA" dirty="0"/>
              <a:t>The executed python script begins from the top and continues to the bottom until the script is finished.</a:t>
            </a:r>
          </a:p>
          <a:p>
            <a:r>
              <a:rPr lang="en-CA" dirty="0"/>
              <a:t>Python files have extension </a:t>
            </a:r>
            <a:r>
              <a:rPr lang="en-CA" b="1" dirty="0"/>
              <a:t>.</a:t>
            </a:r>
            <a:r>
              <a:rPr lang="en-CA" b="1" dirty="0" err="1"/>
              <a:t>py</a:t>
            </a:r>
            <a:endParaRPr lang="en-CA" b="1" dirty="0"/>
          </a:p>
        </p:txBody>
      </p:sp>
      <p:pic>
        <p:nvPicPr>
          <p:cNvPr id="6" name="Picture 5">
            <a:extLst>
              <a:ext uri="{FF2B5EF4-FFF2-40B4-BE49-F238E27FC236}">
                <a16:creationId xmlns:a16="http://schemas.microsoft.com/office/drawing/2014/main" id="{1B4AB681-3113-3C59-FBF1-4235182AF258}"/>
              </a:ext>
            </a:extLst>
          </p:cNvPr>
          <p:cNvPicPr>
            <a:picLocks noChangeAspect="1"/>
          </p:cNvPicPr>
          <p:nvPr/>
        </p:nvPicPr>
        <p:blipFill>
          <a:blip r:embed="rId2"/>
          <a:stretch>
            <a:fillRect/>
          </a:stretch>
        </p:blipFill>
        <p:spPr>
          <a:xfrm>
            <a:off x="830037" y="4460057"/>
            <a:ext cx="3671279" cy="1118673"/>
          </a:xfrm>
          <a:prstGeom prst="rect">
            <a:avLst/>
          </a:prstGeom>
        </p:spPr>
      </p:pic>
      <p:pic>
        <p:nvPicPr>
          <p:cNvPr id="8" name="Picture 7">
            <a:extLst>
              <a:ext uri="{FF2B5EF4-FFF2-40B4-BE49-F238E27FC236}">
                <a16:creationId xmlns:a16="http://schemas.microsoft.com/office/drawing/2014/main" id="{A55D2E24-09E4-147F-2595-B223204D6570}"/>
              </a:ext>
            </a:extLst>
          </p:cNvPr>
          <p:cNvPicPr>
            <a:picLocks noChangeAspect="1"/>
          </p:cNvPicPr>
          <p:nvPr/>
        </p:nvPicPr>
        <p:blipFill rotWithShape="1">
          <a:blip r:embed="rId3"/>
          <a:srcRect t="890"/>
          <a:stretch/>
        </p:blipFill>
        <p:spPr>
          <a:xfrm>
            <a:off x="4572000" y="4460057"/>
            <a:ext cx="3750944" cy="1927010"/>
          </a:xfrm>
          <a:prstGeom prst="rect">
            <a:avLst/>
          </a:prstGeom>
        </p:spPr>
      </p:pic>
      <p:sp>
        <p:nvSpPr>
          <p:cNvPr id="9" name="Rectangle 8">
            <a:extLst>
              <a:ext uri="{FF2B5EF4-FFF2-40B4-BE49-F238E27FC236}">
                <a16:creationId xmlns:a16="http://schemas.microsoft.com/office/drawing/2014/main" id="{31699F76-179E-C9EC-AF12-DC3748AC39FF}"/>
              </a:ext>
            </a:extLst>
          </p:cNvPr>
          <p:cNvSpPr/>
          <p:nvPr/>
        </p:nvSpPr>
        <p:spPr>
          <a:xfrm>
            <a:off x="6422469" y="5638653"/>
            <a:ext cx="1257063" cy="1823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1" name="Rectangle 10">
            <a:extLst>
              <a:ext uri="{FF2B5EF4-FFF2-40B4-BE49-F238E27FC236}">
                <a16:creationId xmlns:a16="http://schemas.microsoft.com/office/drawing/2014/main" id="{ACA1F135-2B46-7953-B74B-61A9DCC2FEAF}"/>
              </a:ext>
            </a:extLst>
          </p:cNvPr>
          <p:cNvSpPr/>
          <p:nvPr/>
        </p:nvSpPr>
        <p:spPr>
          <a:xfrm>
            <a:off x="3001240" y="4787727"/>
            <a:ext cx="660800" cy="2014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Tree>
    <p:extLst>
      <p:ext uri="{BB962C8B-B14F-4D97-AF65-F5344CB8AC3E}">
        <p14:creationId xmlns:p14="http://schemas.microsoft.com/office/powerpoint/2010/main" val="276558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2.2 Python Identifiers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r>
              <a:rPr lang="en-CA" dirty="0"/>
              <a:t>A python identifier is a name used to identify a variable, function, class module or other objects.</a:t>
            </a:r>
          </a:p>
          <a:p>
            <a:r>
              <a:rPr lang="en-CA" dirty="0"/>
              <a:t>A python identifier can only start with the letter A to Z or a to z or an underscore (_) followed by letters, digits (0 to 9), and underscore.</a:t>
            </a:r>
          </a:p>
          <a:p>
            <a:r>
              <a:rPr lang="en-CA" dirty="0"/>
              <a:t>Python does not allow punctuation characters such as @, $, and % within identifiers.</a:t>
            </a:r>
          </a:p>
          <a:p>
            <a:r>
              <a:rPr lang="en-CA" dirty="0"/>
              <a:t>Python is a case-sensitive programming language. Thus, </a:t>
            </a:r>
            <a:r>
              <a:rPr lang="en-CA" b="1" dirty="0"/>
              <a:t>Xi</a:t>
            </a:r>
            <a:r>
              <a:rPr lang="en-CA" dirty="0"/>
              <a:t> and </a:t>
            </a:r>
            <a:r>
              <a:rPr lang="en-CA" b="1" dirty="0"/>
              <a:t>xi</a:t>
            </a:r>
            <a:r>
              <a:rPr lang="en-CA" dirty="0"/>
              <a:t> are two different identifiers.</a:t>
            </a:r>
          </a:p>
        </p:txBody>
      </p:sp>
    </p:spTree>
    <p:extLst>
      <p:ext uri="{BB962C8B-B14F-4D97-AF65-F5344CB8AC3E}">
        <p14:creationId xmlns:p14="http://schemas.microsoft.com/office/powerpoint/2010/main" val="386533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2.3 Reserved Words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1292672" y="3488540"/>
            <a:ext cx="6558656" cy="2917204"/>
          </a:xfrm>
        </p:spPr>
        <p:txBody>
          <a:bodyPr numCol="4" spcCol="36000">
            <a:normAutofit fontScale="62500" lnSpcReduction="20000"/>
          </a:bodyPr>
          <a:lstStyle/>
          <a:p>
            <a:pPr marL="0" indent="0" algn="ctr">
              <a:buNone/>
            </a:pPr>
            <a:r>
              <a:rPr lang="en-CA" dirty="0">
                <a:solidFill>
                  <a:srgbClr val="A64BCF"/>
                </a:solidFill>
                <a:latin typeface="Consolas" panose="020B0609020204030204" pitchFamily="49" charset="0"/>
              </a:rPr>
              <a:t>and</a:t>
            </a:r>
          </a:p>
          <a:p>
            <a:pPr marL="0" indent="0" algn="ctr">
              <a:buNone/>
            </a:pPr>
            <a:r>
              <a:rPr lang="en-CA" dirty="0">
                <a:solidFill>
                  <a:srgbClr val="A64BCF"/>
                </a:solidFill>
                <a:latin typeface="Consolas" panose="020B0609020204030204" pitchFamily="49" charset="0"/>
              </a:rPr>
              <a:t>as</a:t>
            </a:r>
          </a:p>
          <a:p>
            <a:pPr marL="0" indent="0" algn="ctr">
              <a:buNone/>
            </a:pPr>
            <a:r>
              <a:rPr lang="en-CA" dirty="0">
                <a:solidFill>
                  <a:srgbClr val="A64BCF"/>
                </a:solidFill>
                <a:latin typeface="Consolas" panose="020B0609020204030204" pitchFamily="49" charset="0"/>
              </a:rPr>
              <a:t>assert</a:t>
            </a:r>
          </a:p>
          <a:p>
            <a:pPr marL="0" indent="0" algn="ctr">
              <a:buNone/>
            </a:pPr>
            <a:r>
              <a:rPr lang="en-CA" dirty="0">
                <a:solidFill>
                  <a:srgbClr val="A64BCF"/>
                </a:solidFill>
                <a:latin typeface="Consolas" panose="020B0609020204030204" pitchFamily="49" charset="0"/>
              </a:rPr>
              <a:t>break</a:t>
            </a:r>
          </a:p>
          <a:p>
            <a:pPr marL="0" indent="0" algn="ctr">
              <a:buNone/>
            </a:pPr>
            <a:r>
              <a:rPr lang="en-CA" dirty="0">
                <a:solidFill>
                  <a:srgbClr val="A64BCF"/>
                </a:solidFill>
                <a:latin typeface="Consolas" panose="020B0609020204030204" pitchFamily="49" charset="0"/>
              </a:rPr>
              <a:t>class</a:t>
            </a:r>
          </a:p>
          <a:p>
            <a:pPr marL="0" indent="0" algn="ctr">
              <a:buNone/>
            </a:pPr>
            <a:r>
              <a:rPr lang="en-CA" dirty="0">
                <a:solidFill>
                  <a:srgbClr val="A64BCF"/>
                </a:solidFill>
                <a:latin typeface="Consolas" panose="020B0609020204030204" pitchFamily="49" charset="0"/>
              </a:rPr>
              <a:t>continue</a:t>
            </a:r>
          </a:p>
          <a:p>
            <a:pPr marL="0" indent="0" algn="ctr">
              <a:buNone/>
            </a:pPr>
            <a:r>
              <a:rPr lang="en-CA" dirty="0">
                <a:solidFill>
                  <a:srgbClr val="A64BCF"/>
                </a:solidFill>
                <a:latin typeface="Consolas" panose="020B0609020204030204" pitchFamily="49" charset="0"/>
              </a:rPr>
              <a:t>def</a:t>
            </a:r>
          </a:p>
          <a:p>
            <a:pPr marL="0" indent="0" algn="ctr">
              <a:buNone/>
            </a:pPr>
            <a:r>
              <a:rPr lang="en-CA" dirty="0">
                <a:solidFill>
                  <a:srgbClr val="A64BCF"/>
                </a:solidFill>
                <a:latin typeface="Consolas" panose="020B0609020204030204" pitchFamily="49" charset="0"/>
              </a:rPr>
              <a:t>del</a:t>
            </a:r>
          </a:p>
          <a:p>
            <a:pPr marL="0" indent="0" algn="ctr">
              <a:buNone/>
            </a:pPr>
            <a:r>
              <a:rPr lang="en-CA" dirty="0">
                <a:solidFill>
                  <a:srgbClr val="A64BCF"/>
                </a:solidFill>
                <a:latin typeface="Consolas" panose="020B0609020204030204" pitchFamily="49" charset="0"/>
              </a:rPr>
              <a:t>elif</a:t>
            </a:r>
          </a:p>
          <a:p>
            <a:pPr marL="0" indent="0" algn="ctr">
              <a:buNone/>
            </a:pPr>
            <a:r>
              <a:rPr lang="en-CA" dirty="0">
                <a:solidFill>
                  <a:srgbClr val="A64BCF"/>
                </a:solidFill>
                <a:latin typeface="Consolas" panose="020B0609020204030204" pitchFamily="49" charset="0"/>
              </a:rPr>
              <a:t>else</a:t>
            </a:r>
          </a:p>
          <a:p>
            <a:pPr marL="0" indent="0" algn="ctr">
              <a:buNone/>
            </a:pPr>
            <a:r>
              <a:rPr lang="en-CA" dirty="0">
                <a:solidFill>
                  <a:srgbClr val="A64BCF"/>
                </a:solidFill>
                <a:latin typeface="Consolas" panose="020B0609020204030204" pitchFamily="49" charset="0"/>
              </a:rPr>
              <a:t>except</a:t>
            </a:r>
          </a:p>
          <a:p>
            <a:pPr marL="0" indent="0" algn="ctr">
              <a:buNone/>
            </a:pPr>
            <a:r>
              <a:rPr lang="en-CA" dirty="0">
                <a:solidFill>
                  <a:srgbClr val="A64BCF"/>
                </a:solidFill>
                <a:latin typeface="Consolas" panose="020B0609020204030204" pitchFamily="49" charset="0"/>
              </a:rPr>
              <a:t>exec</a:t>
            </a:r>
          </a:p>
          <a:p>
            <a:pPr marL="0" indent="0" algn="ctr">
              <a:buNone/>
            </a:pPr>
            <a:r>
              <a:rPr lang="en-CA" dirty="0">
                <a:solidFill>
                  <a:srgbClr val="A64BCF"/>
                </a:solidFill>
                <a:latin typeface="Consolas" panose="020B0609020204030204" pitchFamily="49" charset="0"/>
              </a:rPr>
              <a:t>False</a:t>
            </a:r>
          </a:p>
          <a:p>
            <a:pPr marL="0" indent="0" algn="ctr">
              <a:buNone/>
            </a:pPr>
            <a:r>
              <a:rPr lang="en-CA" dirty="0">
                <a:solidFill>
                  <a:srgbClr val="A64BCF"/>
                </a:solidFill>
                <a:latin typeface="Consolas" panose="020B0609020204030204" pitchFamily="49" charset="0"/>
              </a:rPr>
              <a:t>finally</a:t>
            </a:r>
          </a:p>
          <a:p>
            <a:pPr marL="0" indent="0" algn="ctr">
              <a:buNone/>
            </a:pPr>
            <a:r>
              <a:rPr lang="en-CA" dirty="0">
                <a:solidFill>
                  <a:srgbClr val="A64BCF"/>
                </a:solidFill>
                <a:latin typeface="Consolas" panose="020B0609020204030204" pitchFamily="49" charset="0"/>
              </a:rPr>
              <a:t>for</a:t>
            </a:r>
          </a:p>
          <a:p>
            <a:pPr marL="0" indent="0" algn="ctr">
              <a:buNone/>
            </a:pPr>
            <a:r>
              <a:rPr lang="en-CA" dirty="0">
                <a:solidFill>
                  <a:srgbClr val="A64BCF"/>
                </a:solidFill>
                <a:latin typeface="Consolas" panose="020B0609020204030204" pitchFamily="49" charset="0"/>
              </a:rPr>
              <a:t>from</a:t>
            </a:r>
          </a:p>
          <a:p>
            <a:pPr marL="0" indent="0" algn="ctr">
              <a:buNone/>
            </a:pPr>
            <a:r>
              <a:rPr lang="en-CA" dirty="0">
                <a:solidFill>
                  <a:srgbClr val="A64BCF"/>
                </a:solidFill>
                <a:latin typeface="Consolas" panose="020B0609020204030204" pitchFamily="49" charset="0"/>
              </a:rPr>
              <a:t>global</a:t>
            </a:r>
          </a:p>
          <a:p>
            <a:pPr marL="0" indent="0" algn="ctr">
              <a:buNone/>
            </a:pPr>
            <a:r>
              <a:rPr lang="en-CA" dirty="0">
                <a:solidFill>
                  <a:srgbClr val="A64BCF"/>
                </a:solidFill>
                <a:latin typeface="Consolas" panose="020B0609020204030204" pitchFamily="49" charset="0"/>
              </a:rPr>
              <a:t>if</a:t>
            </a:r>
          </a:p>
          <a:p>
            <a:pPr marL="0" indent="0" algn="ctr">
              <a:buNone/>
            </a:pPr>
            <a:r>
              <a:rPr lang="en-CA" dirty="0">
                <a:solidFill>
                  <a:srgbClr val="A64BCF"/>
                </a:solidFill>
                <a:latin typeface="Consolas" panose="020B0609020204030204" pitchFamily="49" charset="0"/>
              </a:rPr>
              <a:t>import</a:t>
            </a:r>
          </a:p>
          <a:p>
            <a:pPr marL="0" indent="0" algn="ctr">
              <a:buNone/>
            </a:pPr>
            <a:r>
              <a:rPr lang="en-CA" dirty="0">
                <a:solidFill>
                  <a:srgbClr val="A64BCF"/>
                </a:solidFill>
                <a:latin typeface="Consolas" panose="020B0609020204030204" pitchFamily="49" charset="0"/>
              </a:rPr>
              <a:t>in</a:t>
            </a:r>
          </a:p>
          <a:p>
            <a:pPr marL="0" indent="0" algn="ctr">
              <a:buNone/>
            </a:pPr>
            <a:r>
              <a:rPr lang="en-CA" dirty="0">
                <a:solidFill>
                  <a:srgbClr val="A64BCF"/>
                </a:solidFill>
                <a:latin typeface="Consolas" panose="020B0609020204030204" pitchFamily="49" charset="0"/>
              </a:rPr>
              <a:t>is</a:t>
            </a:r>
          </a:p>
          <a:p>
            <a:pPr marL="0" indent="0" algn="ctr">
              <a:buNone/>
            </a:pPr>
            <a:r>
              <a:rPr lang="en-CA" dirty="0">
                <a:solidFill>
                  <a:srgbClr val="A64BCF"/>
                </a:solidFill>
                <a:latin typeface="Consolas" panose="020B0609020204030204" pitchFamily="49" charset="0"/>
              </a:rPr>
              <a:t>lambda</a:t>
            </a:r>
          </a:p>
          <a:p>
            <a:pPr marL="0" indent="0" algn="ctr">
              <a:buNone/>
            </a:pPr>
            <a:r>
              <a:rPr lang="en-CA" dirty="0">
                <a:solidFill>
                  <a:srgbClr val="A64BCF"/>
                </a:solidFill>
                <a:latin typeface="Consolas" panose="020B0609020204030204" pitchFamily="49" charset="0"/>
              </a:rPr>
              <a:t>none</a:t>
            </a:r>
          </a:p>
          <a:p>
            <a:pPr marL="0" indent="0" algn="ctr">
              <a:buNone/>
            </a:pPr>
            <a:r>
              <a:rPr lang="en-CA" dirty="0">
                <a:solidFill>
                  <a:srgbClr val="A64BCF"/>
                </a:solidFill>
                <a:latin typeface="Consolas" panose="020B0609020204030204" pitchFamily="49" charset="0"/>
              </a:rPr>
              <a:t>nonlocal</a:t>
            </a:r>
          </a:p>
          <a:p>
            <a:pPr marL="0" indent="0" algn="ctr">
              <a:buNone/>
            </a:pPr>
            <a:r>
              <a:rPr lang="en-CA" dirty="0">
                <a:solidFill>
                  <a:srgbClr val="A64BCF"/>
                </a:solidFill>
                <a:latin typeface="Consolas" panose="020B0609020204030204" pitchFamily="49" charset="0"/>
              </a:rPr>
              <a:t>not</a:t>
            </a:r>
          </a:p>
          <a:p>
            <a:pPr marL="0" indent="0" algn="ctr">
              <a:buNone/>
            </a:pPr>
            <a:r>
              <a:rPr lang="en-CA" dirty="0">
                <a:solidFill>
                  <a:srgbClr val="A64BCF"/>
                </a:solidFill>
                <a:latin typeface="Consolas" panose="020B0609020204030204" pitchFamily="49" charset="0"/>
              </a:rPr>
              <a:t>or</a:t>
            </a:r>
          </a:p>
          <a:p>
            <a:pPr marL="0" indent="0" algn="ctr">
              <a:buNone/>
            </a:pPr>
            <a:r>
              <a:rPr lang="en-CA" dirty="0">
                <a:solidFill>
                  <a:srgbClr val="A64BCF"/>
                </a:solidFill>
                <a:latin typeface="Consolas" panose="020B0609020204030204" pitchFamily="49" charset="0"/>
              </a:rPr>
              <a:t>pass</a:t>
            </a:r>
          </a:p>
          <a:p>
            <a:pPr marL="0" indent="0" algn="ctr">
              <a:buNone/>
            </a:pPr>
            <a:r>
              <a:rPr lang="en-CA" dirty="0">
                <a:solidFill>
                  <a:srgbClr val="A64BCF"/>
                </a:solidFill>
                <a:latin typeface="Consolas" panose="020B0609020204030204" pitchFamily="49" charset="0"/>
              </a:rPr>
              <a:t>print</a:t>
            </a:r>
          </a:p>
          <a:p>
            <a:pPr marL="0" indent="0" algn="ctr">
              <a:buNone/>
            </a:pPr>
            <a:r>
              <a:rPr lang="en-CA" dirty="0">
                <a:solidFill>
                  <a:srgbClr val="A64BCF"/>
                </a:solidFill>
                <a:latin typeface="Consolas" panose="020B0609020204030204" pitchFamily="49" charset="0"/>
              </a:rPr>
              <a:t>raise</a:t>
            </a:r>
          </a:p>
          <a:p>
            <a:pPr marL="0" indent="0" algn="ctr">
              <a:buNone/>
            </a:pPr>
            <a:r>
              <a:rPr lang="en-CA" dirty="0">
                <a:solidFill>
                  <a:srgbClr val="A64BCF"/>
                </a:solidFill>
                <a:latin typeface="Consolas" panose="020B0609020204030204" pitchFamily="49" charset="0"/>
              </a:rPr>
              <a:t>return</a:t>
            </a:r>
          </a:p>
          <a:p>
            <a:pPr marL="0" indent="0" algn="ctr">
              <a:buNone/>
            </a:pPr>
            <a:r>
              <a:rPr lang="en-CA" dirty="0">
                <a:solidFill>
                  <a:srgbClr val="A64BCF"/>
                </a:solidFill>
                <a:latin typeface="Consolas" panose="020B0609020204030204" pitchFamily="49" charset="0"/>
              </a:rPr>
              <a:t>True</a:t>
            </a:r>
          </a:p>
          <a:p>
            <a:pPr marL="0" indent="0" algn="ctr">
              <a:buNone/>
            </a:pPr>
            <a:r>
              <a:rPr lang="en-CA" dirty="0">
                <a:solidFill>
                  <a:srgbClr val="A64BCF"/>
                </a:solidFill>
                <a:latin typeface="Consolas" panose="020B0609020204030204" pitchFamily="49" charset="0"/>
              </a:rPr>
              <a:t>try</a:t>
            </a:r>
          </a:p>
          <a:p>
            <a:pPr marL="0" indent="0" algn="ctr">
              <a:buNone/>
            </a:pPr>
            <a:r>
              <a:rPr lang="en-CA" dirty="0">
                <a:solidFill>
                  <a:srgbClr val="A64BCF"/>
                </a:solidFill>
                <a:latin typeface="Consolas" panose="020B0609020204030204" pitchFamily="49" charset="0"/>
              </a:rPr>
              <a:t>while</a:t>
            </a:r>
          </a:p>
          <a:p>
            <a:pPr marL="0" indent="0" algn="ctr">
              <a:buNone/>
            </a:pPr>
            <a:r>
              <a:rPr lang="en-CA" dirty="0">
                <a:solidFill>
                  <a:srgbClr val="A64BCF"/>
                </a:solidFill>
                <a:latin typeface="Consolas" panose="020B0609020204030204" pitchFamily="49" charset="0"/>
              </a:rPr>
              <a:t>with</a:t>
            </a:r>
          </a:p>
          <a:p>
            <a:pPr marL="0" indent="0" algn="ctr">
              <a:buNone/>
            </a:pPr>
            <a:r>
              <a:rPr lang="en-CA" dirty="0">
                <a:solidFill>
                  <a:srgbClr val="A64BCF"/>
                </a:solidFill>
                <a:latin typeface="Consolas" panose="020B0609020204030204" pitchFamily="49" charset="0"/>
              </a:rPr>
              <a:t>yield</a:t>
            </a:r>
          </a:p>
          <a:p>
            <a:pPr marL="0" indent="0" algn="ctr">
              <a:buNone/>
            </a:pPr>
            <a:endParaRPr lang="en-CA" dirty="0">
              <a:solidFill>
                <a:srgbClr val="A64BCF"/>
              </a:solidFill>
              <a:latin typeface="Consolas" panose="020B0609020204030204" pitchFamily="49" charset="0"/>
            </a:endParaRPr>
          </a:p>
        </p:txBody>
      </p:sp>
      <p:sp>
        <p:nvSpPr>
          <p:cNvPr id="4" name="Content Placeholder 2">
            <a:extLst>
              <a:ext uri="{FF2B5EF4-FFF2-40B4-BE49-F238E27FC236}">
                <a16:creationId xmlns:a16="http://schemas.microsoft.com/office/drawing/2014/main" id="{01F6D38B-A921-326E-BB71-E524987C0A81}"/>
              </a:ext>
            </a:extLst>
          </p:cNvPr>
          <p:cNvSpPr txBox="1">
            <a:spLocks/>
          </p:cNvSpPr>
          <p:nvPr/>
        </p:nvSpPr>
        <p:spPr>
          <a:xfrm>
            <a:off x="628650" y="1690689"/>
            <a:ext cx="7886700" cy="197633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The following list shows the python keywords. All the keywords contain lowercase letters only. These words cannot be used as constant, variable, or other identifier names.</a:t>
            </a:r>
          </a:p>
        </p:txBody>
      </p:sp>
    </p:spTree>
    <p:extLst>
      <p:ext uri="{BB962C8B-B14F-4D97-AF65-F5344CB8AC3E}">
        <p14:creationId xmlns:p14="http://schemas.microsoft.com/office/powerpoint/2010/main" val="103017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2.4 Lines and Indentation</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602557"/>
            <a:ext cx="7886700" cy="2610453"/>
          </a:xfrm>
        </p:spPr>
        <p:txBody>
          <a:bodyPr>
            <a:normAutofit lnSpcReduction="10000"/>
          </a:bodyPr>
          <a:lstStyle/>
          <a:p>
            <a:pPr marL="0" indent="0">
              <a:buNone/>
            </a:pPr>
            <a:r>
              <a:rPr lang="en-CA" b="1" dirty="0"/>
              <a:t>Indentation</a:t>
            </a:r>
          </a:p>
          <a:p>
            <a:r>
              <a:rPr lang="en-CA" dirty="0"/>
              <a:t>Python has no braces to indicate blocks of code for class and function definitions. It uses line indentation to separate blocks of code.</a:t>
            </a:r>
          </a:p>
          <a:p>
            <a:r>
              <a:rPr lang="en-CA" dirty="0"/>
              <a:t>Tab space (8 character space) is used to separate blocks of code.</a:t>
            </a:r>
          </a:p>
        </p:txBody>
      </p:sp>
      <p:pic>
        <p:nvPicPr>
          <p:cNvPr id="5" name="Picture 4">
            <a:extLst>
              <a:ext uri="{FF2B5EF4-FFF2-40B4-BE49-F238E27FC236}">
                <a16:creationId xmlns:a16="http://schemas.microsoft.com/office/drawing/2014/main" id="{BA0C9820-7B78-00FB-B987-D43F59A07EA4}"/>
              </a:ext>
            </a:extLst>
          </p:cNvPr>
          <p:cNvPicPr>
            <a:picLocks noChangeAspect="1"/>
          </p:cNvPicPr>
          <p:nvPr/>
        </p:nvPicPr>
        <p:blipFill>
          <a:blip r:embed="rId2"/>
          <a:stretch>
            <a:fillRect/>
          </a:stretch>
        </p:blipFill>
        <p:spPr>
          <a:xfrm>
            <a:off x="2459776" y="4210236"/>
            <a:ext cx="4224449" cy="2139568"/>
          </a:xfrm>
          <a:prstGeom prst="rect">
            <a:avLst/>
          </a:prstGeom>
        </p:spPr>
      </p:pic>
    </p:spTree>
    <p:extLst>
      <p:ext uri="{BB962C8B-B14F-4D97-AF65-F5344CB8AC3E}">
        <p14:creationId xmlns:p14="http://schemas.microsoft.com/office/powerpoint/2010/main" val="1754610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2.4 Lines and Indentation</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1" y="1717419"/>
            <a:ext cx="4871066" cy="4155477"/>
          </a:xfrm>
        </p:spPr>
        <p:txBody>
          <a:bodyPr>
            <a:normAutofit/>
          </a:bodyPr>
          <a:lstStyle/>
          <a:p>
            <a:pPr marL="0" indent="0">
              <a:buNone/>
            </a:pPr>
            <a:r>
              <a:rPr lang="en-CA" b="1" dirty="0"/>
              <a:t>Multi-line Statements</a:t>
            </a:r>
          </a:p>
          <a:p>
            <a:r>
              <a:rPr lang="en-CA" dirty="0"/>
              <a:t>Statements in python typically end with a new line. To use a continuous line with new lines, backslash (\) can be used.</a:t>
            </a:r>
          </a:p>
          <a:p>
            <a:r>
              <a:rPr lang="en-CA" dirty="0"/>
              <a:t>Statements containing [], {}, or () brackets do not require backslash.</a:t>
            </a:r>
          </a:p>
        </p:txBody>
      </p:sp>
      <p:pic>
        <p:nvPicPr>
          <p:cNvPr id="5" name="Picture 4">
            <a:extLst>
              <a:ext uri="{FF2B5EF4-FFF2-40B4-BE49-F238E27FC236}">
                <a16:creationId xmlns:a16="http://schemas.microsoft.com/office/drawing/2014/main" id="{5C3BAB4C-E175-2A4A-3402-6CE81A0C822B}"/>
              </a:ext>
            </a:extLst>
          </p:cNvPr>
          <p:cNvPicPr>
            <a:picLocks noChangeAspect="1"/>
          </p:cNvPicPr>
          <p:nvPr/>
        </p:nvPicPr>
        <p:blipFill>
          <a:blip r:embed="rId2"/>
          <a:stretch>
            <a:fillRect/>
          </a:stretch>
        </p:blipFill>
        <p:spPr>
          <a:xfrm>
            <a:off x="5554478" y="2106400"/>
            <a:ext cx="3297841" cy="3383573"/>
          </a:xfrm>
          <a:prstGeom prst="rect">
            <a:avLst/>
          </a:prstGeom>
        </p:spPr>
      </p:pic>
      <p:sp>
        <p:nvSpPr>
          <p:cNvPr id="7" name="Rectangle 6">
            <a:extLst>
              <a:ext uri="{FF2B5EF4-FFF2-40B4-BE49-F238E27FC236}">
                <a16:creationId xmlns:a16="http://schemas.microsoft.com/office/drawing/2014/main" id="{1E9DBEC6-06C7-166F-3DA0-418F433F8433}"/>
              </a:ext>
            </a:extLst>
          </p:cNvPr>
          <p:cNvSpPr/>
          <p:nvPr/>
        </p:nvSpPr>
        <p:spPr>
          <a:xfrm>
            <a:off x="5623478" y="4945416"/>
            <a:ext cx="2891872" cy="2663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Tree>
    <p:extLst>
      <p:ext uri="{BB962C8B-B14F-4D97-AF65-F5344CB8AC3E}">
        <p14:creationId xmlns:p14="http://schemas.microsoft.com/office/powerpoint/2010/main" val="89766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2.4 Lines and Indentation</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690689"/>
            <a:ext cx="7886700" cy="2758763"/>
          </a:xfrm>
        </p:spPr>
        <p:txBody>
          <a:bodyPr>
            <a:normAutofit fontScale="92500"/>
          </a:bodyPr>
          <a:lstStyle/>
          <a:p>
            <a:pPr marL="0" indent="0">
              <a:buNone/>
            </a:pPr>
            <a:r>
              <a:rPr lang="en-CA" b="1" dirty="0"/>
              <a:t>Quotation in Python</a:t>
            </a:r>
          </a:p>
          <a:p>
            <a:r>
              <a:rPr lang="en-CA" dirty="0"/>
              <a:t>Python uses single (</a:t>
            </a:r>
            <a:r>
              <a:rPr lang="en-CA" b="0" i="0" dirty="0">
                <a:solidFill>
                  <a:srgbClr val="000000"/>
                </a:solidFill>
                <a:effectLst/>
                <a:latin typeface="Nunito" panose="00000500000000000000" pitchFamily="2" charset="0"/>
              </a:rPr>
              <a:t>'</a:t>
            </a:r>
            <a:r>
              <a:rPr lang="en-CA" dirty="0"/>
              <a:t>), double (</a:t>
            </a:r>
            <a:r>
              <a:rPr lang="en-CA" b="0" i="0" dirty="0">
                <a:solidFill>
                  <a:srgbClr val="000000"/>
                </a:solidFill>
                <a:effectLst/>
                <a:latin typeface="Nunito" panose="00000500000000000000" pitchFamily="2" charset="0"/>
              </a:rPr>
              <a:t>"</a:t>
            </a:r>
            <a:r>
              <a:rPr lang="en-CA" dirty="0"/>
              <a:t>), and triple quotes (</a:t>
            </a:r>
            <a:r>
              <a:rPr lang="en-CA" b="0" i="0" dirty="0">
                <a:solidFill>
                  <a:srgbClr val="000000"/>
                </a:solidFill>
                <a:effectLst/>
                <a:latin typeface="Nunito" panose="00000500000000000000" pitchFamily="2" charset="0"/>
              </a:rPr>
              <a:t>''' or """</a:t>
            </a:r>
            <a:r>
              <a:rPr lang="en-CA" dirty="0"/>
              <a:t>) to represent string literals.</a:t>
            </a:r>
          </a:p>
          <a:p>
            <a:r>
              <a:rPr lang="en-CA" dirty="0"/>
              <a:t>The string syntax starts and ends with the same type of quote.</a:t>
            </a:r>
          </a:p>
          <a:p>
            <a:r>
              <a:rPr lang="en-CA" dirty="0"/>
              <a:t>The triple quote is used especially for multi-line strings.</a:t>
            </a:r>
          </a:p>
        </p:txBody>
      </p:sp>
      <p:pic>
        <p:nvPicPr>
          <p:cNvPr id="7" name="Picture 6">
            <a:extLst>
              <a:ext uri="{FF2B5EF4-FFF2-40B4-BE49-F238E27FC236}">
                <a16:creationId xmlns:a16="http://schemas.microsoft.com/office/drawing/2014/main" id="{BA24343F-4117-D75E-7403-2F575F8B6BB3}"/>
              </a:ext>
            </a:extLst>
          </p:cNvPr>
          <p:cNvPicPr>
            <a:picLocks noChangeAspect="1"/>
          </p:cNvPicPr>
          <p:nvPr/>
        </p:nvPicPr>
        <p:blipFill>
          <a:blip r:embed="rId2"/>
          <a:stretch>
            <a:fillRect/>
          </a:stretch>
        </p:blipFill>
        <p:spPr>
          <a:xfrm>
            <a:off x="3045115" y="4449452"/>
            <a:ext cx="3053769" cy="2207638"/>
          </a:xfrm>
          <a:prstGeom prst="rect">
            <a:avLst/>
          </a:prstGeom>
        </p:spPr>
      </p:pic>
    </p:spTree>
    <p:extLst>
      <p:ext uri="{BB962C8B-B14F-4D97-AF65-F5344CB8AC3E}">
        <p14:creationId xmlns:p14="http://schemas.microsoft.com/office/powerpoint/2010/main" val="2618239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2.4 Lines and Indentation</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690689"/>
            <a:ext cx="7886700" cy="2049585"/>
          </a:xfrm>
        </p:spPr>
        <p:txBody>
          <a:bodyPr>
            <a:normAutofit fontScale="92500"/>
          </a:bodyPr>
          <a:lstStyle/>
          <a:p>
            <a:pPr marL="0" indent="0">
              <a:buNone/>
            </a:pPr>
            <a:r>
              <a:rPr lang="en-CA" b="1" dirty="0"/>
              <a:t>Comments in Python</a:t>
            </a:r>
          </a:p>
          <a:p>
            <a:r>
              <a:rPr lang="en-CA" dirty="0"/>
              <a:t>A hash sign (#) begins a comment syntax in python. </a:t>
            </a:r>
            <a:r>
              <a:rPr lang="en-US" dirty="0"/>
              <a:t>The python interpreter will ignore any statements after #</a:t>
            </a:r>
            <a:r>
              <a:rPr lang="en-CA" dirty="0"/>
              <a:t>.</a:t>
            </a:r>
          </a:p>
          <a:p>
            <a:r>
              <a:rPr lang="en-CA" dirty="0"/>
              <a:t>Triple quotes can be used for multi-line comments.</a:t>
            </a:r>
          </a:p>
        </p:txBody>
      </p:sp>
      <p:pic>
        <p:nvPicPr>
          <p:cNvPr id="11" name="Picture 10">
            <a:extLst>
              <a:ext uri="{FF2B5EF4-FFF2-40B4-BE49-F238E27FC236}">
                <a16:creationId xmlns:a16="http://schemas.microsoft.com/office/drawing/2014/main" id="{C8731879-2FF5-C12E-BE84-78B009705F31}"/>
              </a:ext>
            </a:extLst>
          </p:cNvPr>
          <p:cNvPicPr>
            <a:picLocks noChangeAspect="1"/>
          </p:cNvPicPr>
          <p:nvPr/>
        </p:nvPicPr>
        <p:blipFill>
          <a:blip r:embed="rId2"/>
          <a:stretch>
            <a:fillRect/>
          </a:stretch>
        </p:blipFill>
        <p:spPr>
          <a:xfrm>
            <a:off x="2089436" y="3775802"/>
            <a:ext cx="4965128" cy="2641656"/>
          </a:xfrm>
          <a:prstGeom prst="rect">
            <a:avLst/>
          </a:prstGeom>
        </p:spPr>
      </p:pic>
    </p:spTree>
    <p:extLst>
      <p:ext uri="{BB962C8B-B14F-4D97-AF65-F5344CB8AC3E}">
        <p14:creationId xmlns:p14="http://schemas.microsoft.com/office/powerpoint/2010/main" val="371995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2.5 Variable Assignment</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800520"/>
            <a:ext cx="7886700" cy="3696110"/>
          </a:xfrm>
        </p:spPr>
        <p:txBody>
          <a:bodyPr>
            <a:normAutofit/>
          </a:bodyPr>
          <a:lstStyle/>
          <a:p>
            <a:pPr marL="0" indent="0">
              <a:buNone/>
            </a:pPr>
            <a:r>
              <a:rPr lang="en-CA" dirty="0"/>
              <a:t>Equal to sign (=) is used to assign values to Variables.</a:t>
            </a:r>
          </a:p>
          <a:p>
            <a:endParaRPr lang="en-CA" dirty="0"/>
          </a:p>
          <a:p>
            <a:endParaRPr lang="en-CA" dirty="0"/>
          </a:p>
          <a:p>
            <a:endParaRPr lang="en-CA" dirty="0"/>
          </a:p>
          <a:p>
            <a:endParaRPr lang="en-CA" dirty="0"/>
          </a:p>
          <a:p>
            <a:pPr marL="0" indent="0">
              <a:buNone/>
            </a:pPr>
            <a:r>
              <a:rPr lang="en-CA" dirty="0"/>
              <a:t>Multiple value assignment is possible as follows.</a:t>
            </a:r>
          </a:p>
        </p:txBody>
      </p:sp>
      <p:pic>
        <p:nvPicPr>
          <p:cNvPr id="5" name="Picture 4">
            <a:extLst>
              <a:ext uri="{FF2B5EF4-FFF2-40B4-BE49-F238E27FC236}">
                <a16:creationId xmlns:a16="http://schemas.microsoft.com/office/drawing/2014/main" id="{DDCE29EE-B53F-19EB-8B7A-095E02D866EA}"/>
              </a:ext>
            </a:extLst>
          </p:cNvPr>
          <p:cNvPicPr>
            <a:picLocks noChangeAspect="1"/>
          </p:cNvPicPr>
          <p:nvPr/>
        </p:nvPicPr>
        <p:blipFill>
          <a:blip r:embed="rId2"/>
          <a:stretch>
            <a:fillRect/>
          </a:stretch>
        </p:blipFill>
        <p:spPr>
          <a:xfrm>
            <a:off x="786111" y="2432486"/>
            <a:ext cx="4267400" cy="1626633"/>
          </a:xfrm>
          <a:prstGeom prst="rect">
            <a:avLst/>
          </a:prstGeom>
        </p:spPr>
      </p:pic>
      <p:pic>
        <p:nvPicPr>
          <p:cNvPr id="7" name="Picture 6">
            <a:extLst>
              <a:ext uri="{FF2B5EF4-FFF2-40B4-BE49-F238E27FC236}">
                <a16:creationId xmlns:a16="http://schemas.microsoft.com/office/drawing/2014/main" id="{5E14C7A5-5DE2-D8FA-852A-E037429C035F}"/>
              </a:ext>
            </a:extLst>
          </p:cNvPr>
          <p:cNvPicPr>
            <a:picLocks noChangeAspect="1"/>
          </p:cNvPicPr>
          <p:nvPr/>
        </p:nvPicPr>
        <p:blipFill>
          <a:blip r:embed="rId3"/>
          <a:stretch>
            <a:fillRect/>
          </a:stretch>
        </p:blipFill>
        <p:spPr>
          <a:xfrm>
            <a:off x="786110" y="4982400"/>
            <a:ext cx="4267397" cy="1461617"/>
          </a:xfrm>
          <a:prstGeom prst="rect">
            <a:avLst/>
          </a:prstGeom>
        </p:spPr>
      </p:pic>
    </p:spTree>
    <p:extLst>
      <p:ext uri="{BB962C8B-B14F-4D97-AF65-F5344CB8AC3E}">
        <p14:creationId xmlns:p14="http://schemas.microsoft.com/office/powerpoint/2010/main" val="16794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2226469"/>
            <a:ext cx="7886700" cy="3391432"/>
          </a:xfrm>
        </p:spPr>
        <p:txBody>
          <a:bodyPr>
            <a:normAutofit fontScale="92500" lnSpcReduction="20000"/>
          </a:bodyPr>
          <a:lstStyle/>
          <a:p>
            <a:r>
              <a:rPr lang="en-CA" dirty="0"/>
              <a:t>Python has a wide range of built-in data types. </a:t>
            </a:r>
          </a:p>
          <a:p>
            <a:r>
              <a:rPr lang="en-CA" dirty="0"/>
              <a:t>Function </a:t>
            </a:r>
            <a:r>
              <a:rPr lang="en-CA" dirty="0">
                <a:solidFill>
                  <a:srgbClr val="A64BCF"/>
                </a:solidFill>
                <a:latin typeface="Consolas" panose="020B0609020204030204" pitchFamily="49" charset="0"/>
              </a:rPr>
              <a:t>type()</a:t>
            </a:r>
            <a:r>
              <a:rPr lang="en-CA" dirty="0">
                <a:solidFill>
                  <a:srgbClr val="A64BCF"/>
                </a:solidFill>
              </a:rPr>
              <a:t> </a:t>
            </a:r>
            <a:r>
              <a:rPr lang="en-CA" dirty="0"/>
              <a:t>can be used to determine the data type.</a:t>
            </a:r>
          </a:p>
          <a:p>
            <a:r>
              <a:rPr lang="en-CA" dirty="0"/>
              <a:t>The most commonly used data types are Numeric, Text, Sequence, and Dictionary data categories.</a:t>
            </a:r>
          </a:p>
          <a:p>
            <a:endParaRPr lang="en-CA" dirty="0"/>
          </a:p>
          <a:p>
            <a:pPr marL="342900" lvl="1" indent="0">
              <a:buNone/>
            </a:pPr>
            <a:r>
              <a:rPr lang="en-CA" dirty="0"/>
              <a:t>Python Number:		</a:t>
            </a:r>
            <a:r>
              <a:rPr lang="en-CA" dirty="0">
                <a:solidFill>
                  <a:srgbClr val="C00000"/>
                </a:solidFill>
                <a:latin typeface="Consolas" panose="020B0609020204030204" pitchFamily="49" charset="0"/>
              </a:rPr>
              <a:t>int</a:t>
            </a:r>
            <a:r>
              <a:rPr lang="en-CA" dirty="0">
                <a:latin typeface="Consolas" panose="020B0609020204030204" pitchFamily="49" charset="0"/>
              </a:rPr>
              <a:t>, </a:t>
            </a:r>
            <a:r>
              <a:rPr lang="en-CA" dirty="0">
                <a:solidFill>
                  <a:srgbClr val="C00000"/>
                </a:solidFill>
                <a:latin typeface="Consolas" panose="020B0609020204030204" pitchFamily="49" charset="0"/>
              </a:rPr>
              <a:t>float</a:t>
            </a:r>
            <a:r>
              <a:rPr lang="en-CA" dirty="0">
                <a:latin typeface="Consolas" panose="020B0609020204030204" pitchFamily="49" charset="0"/>
              </a:rPr>
              <a:t>, </a:t>
            </a:r>
            <a:r>
              <a:rPr lang="en-CA" dirty="0">
                <a:solidFill>
                  <a:srgbClr val="C00000"/>
                </a:solidFill>
                <a:latin typeface="Consolas" panose="020B0609020204030204" pitchFamily="49" charset="0"/>
              </a:rPr>
              <a:t>complex</a:t>
            </a:r>
          </a:p>
          <a:p>
            <a:pPr marL="342900" lvl="1" indent="0">
              <a:buNone/>
            </a:pPr>
            <a:r>
              <a:rPr lang="en-CA" dirty="0"/>
              <a:t>Python String:		</a:t>
            </a:r>
            <a:r>
              <a:rPr lang="en-CA" dirty="0">
                <a:solidFill>
                  <a:srgbClr val="C00000"/>
                </a:solidFill>
                <a:latin typeface="Consolas" panose="020B0609020204030204" pitchFamily="49" charset="0"/>
              </a:rPr>
              <a:t>str</a:t>
            </a:r>
          </a:p>
          <a:p>
            <a:pPr marL="342900" lvl="1" indent="0">
              <a:buNone/>
            </a:pPr>
            <a:r>
              <a:rPr lang="en-CA" dirty="0"/>
              <a:t>Python Sequence:		</a:t>
            </a:r>
            <a:r>
              <a:rPr lang="en-CA" dirty="0">
                <a:solidFill>
                  <a:srgbClr val="C00000"/>
                </a:solidFill>
                <a:latin typeface="Consolas" panose="020B0609020204030204" pitchFamily="49" charset="0"/>
              </a:rPr>
              <a:t>list</a:t>
            </a:r>
            <a:r>
              <a:rPr lang="en-CA" dirty="0">
                <a:latin typeface="Consolas" panose="020B0609020204030204" pitchFamily="49" charset="0"/>
              </a:rPr>
              <a:t>, </a:t>
            </a:r>
            <a:r>
              <a:rPr lang="en-CA" dirty="0">
                <a:solidFill>
                  <a:srgbClr val="C00000"/>
                </a:solidFill>
                <a:latin typeface="Consolas" panose="020B0609020204030204" pitchFamily="49" charset="0"/>
              </a:rPr>
              <a:t>tuple</a:t>
            </a:r>
          </a:p>
          <a:p>
            <a:pPr marL="342900" lvl="1" indent="0">
              <a:buNone/>
            </a:pPr>
            <a:r>
              <a:rPr lang="en-CA" dirty="0"/>
              <a:t>Python Dictionary:		</a:t>
            </a:r>
            <a:r>
              <a:rPr lang="en-CA" dirty="0" err="1">
                <a:solidFill>
                  <a:srgbClr val="C00000"/>
                </a:solidFill>
                <a:latin typeface="Consolas" panose="020B0609020204030204" pitchFamily="49" charset="0"/>
              </a:rPr>
              <a:t>dict</a:t>
            </a:r>
            <a:endParaRPr lang="en-CA"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3139981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574276"/>
            <a:ext cx="7886700" cy="2425669"/>
          </a:xfrm>
        </p:spPr>
        <p:txBody>
          <a:bodyPr>
            <a:normAutofit fontScale="77500" lnSpcReduction="20000"/>
          </a:bodyPr>
          <a:lstStyle/>
          <a:p>
            <a:pPr marL="0" indent="0">
              <a:buNone/>
            </a:pPr>
            <a:r>
              <a:rPr lang="en-CA" b="1" dirty="0"/>
              <a:t>Python Number</a:t>
            </a:r>
          </a:p>
          <a:p>
            <a:r>
              <a:rPr lang="en-CA" dirty="0"/>
              <a:t>Three types of numerical data types are accepted.</a:t>
            </a:r>
          </a:p>
          <a:p>
            <a:r>
              <a:rPr lang="en-CA" b="1" dirty="0"/>
              <a:t>Integer</a:t>
            </a:r>
            <a:r>
              <a:rPr lang="en-CA" dirty="0"/>
              <a:t> is a whole number with positive and negative numbers, without decimal values.</a:t>
            </a:r>
          </a:p>
          <a:p>
            <a:r>
              <a:rPr lang="en-CA" b="1" dirty="0"/>
              <a:t>Float</a:t>
            </a:r>
            <a:r>
              <a:rPr lang="en-CA" dirty="0"/>
              <a:t> is an integer with decimal values.</a:t>
            </a:r>
          </a:p>
          <a:p>
            <a:r>
              <a:rPr lang="en-CA" b="1" dirty="0"/>
              <a:t>Complex</a:t>
            </a:r>
            <a:r>
              <a:rPr lang="en-CA" dirty="0"/>
              <a:t> is a complex number with “j” as the imaginary part.</a:t>
            </a:r>
          </a:p>
          <a:p>
            <a:r>
              <a:rPr lang="en-CA" dirty="0"/>
              <a:t>Examples of </a:t>
            </a:r>
            <a:r>
              <a:rPr lang="en-CA" dirty="0">
                <a:solidFill>
                  <a:srgbClr val="C00000"/>
                </a:solidFill>
                <a:latin typeface="Consolas" panose="020B0609020204030204" pitchFamily="49" charset="0"/>
              </a:rPr>
              <a:t>int</a:t>
            </a:r>
            <a:r>
              <a:rPr lang="en-CA" dirty="0">
                <a:latin typeface="Consolas" panose="020B0609020204030204" pitchFamily="49" charset="0"/>
              </a:rPr>
              <a:t>, </a:t>
            </a:r>
            <a:r>
              <a:rPr lang="en-CA" dirty="0">
                <a:solidFill>
                  <a:srgbClr val="C00000"/>
                </a:solidFill>
                <a:latin typeface="Consolas" panose="020B0609020204030204" pitchFamily="49" charset="0"/>
              </a:rPr>
              <a:t>float</a:t>
            </a:r>
            <a:r>
              <a:rPr lang="en-CA" dirty="0">
                <a:latin typeface="Consolas" panose="020B0609020204030204" pitchFamily="49" charset="0"/>
              </a:rPr>
              <a:t>, </a:t>
            </a:r>
            <a:r>
              <a:rPr lang="en-CA" dirty="0">
                <a:solidFill>
                  <a:srgbClr val="C00000"/>
                </a:solidFill>
                <a:latin typeface="Consolas" panose="020B0609020204030204" pitchFamily="49" charset="0"/>
              </a:rPr>
              <a:t>complex </a:t>
            </a:r>
            <a:r>
              <a:rPr lang="en-CA" dirty="0"/>
              <a:t>data types are as follows.</a:t>
            </a:r>
          </a:p>
        </p:txBody>
      </p:sp>
      <p:graphicFrame>
        <p:nvGraphicFramePr>
          <p:cNvPr id="4" name="Table 4">
            <a:extLst>
              <a:ext uri="{FF2B5EF4-FFF2-40B4-BE49-F238E27FC236}">
                <a16:creationId xmlns:a16="http://schemas.microsoft.com/office/drawing/2014/main" id="{590EE828-A013-D389-0007-6A5BBAF5AF17}"/>
              </a:ext>
            </a:extLst>
          </p:cNvPr>
          <p:cNvGraphicFramePr>
            <a:graphicFrameLocks noGrp="1"/>
          </p:cNvGraphicFramePr>
          <p:nvPr>
            <p:extLst>
              <p:ext uri="{D42A27DB-BD31-4B8C-83A1-F6EECF244321}">
                <p14:modId xmlns:p14="http://schemas.microsoft.com/office/powerpoint/2010/main" val="4194198190"/>
              </p:ext>
            </p:extLst>
          </p:nvPr>
        </p:nvGraphicFramePr>
        <p:xfrm>
          <a:off x="628650" y="4435474"/>
          <a:ext cx="3456000" cy="205740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691776068"/>
                    </a:ext>
                  </a:extLst>
                </a:gridCol>
                <a:gridCol w="1152000">
                  <a:extLst>
                    <a:ext uri="{9D8B030D-6E8A-4147-A177-3AD203B41FA5}">
                      <a16:colId xmlns:a16="http://schemas.microsoft.com/office/drawing/2014/main" val="1445121015"/>
                    </a:ext>
                  </a:extLst>
                </a:gridCol>
                <a:gridCol w="1152000">
                  <a:extLst>
                    <a:ext uri="{9D8B030D-6E8A-4147-A177-3AD203B41FA5}">
                      <a16:colId xmlns:a16="http://schemas.microsoft.com/office/drawing/2014/main" val="3725714783"/>
                    </a:ext>
                  </a:extLst>
                </a:gridCol>
              </a:tblGrid>
              <a:tr h="278130">
                <a:tc>
                  <a:txBody>
                    <a:bodyPr/>
                    <a:lstStyle/>
                    <a:p>
                      <a:r>
                        <a:rPr lang="en-CA" sz="1800" dirty="0">
                          <a:latin typeface="Consolas" panose="020B0609020204030204" pitchFamily="49" charset="0"/>
                        </a:rPr>
                        <a:t>int</a:t>
                      </a:r>
                    </a:p>
                  </a:txBody>
                  <a:tcPr marL="68580" marR="68580" marT="34290" marB="34290"/>
                </a:tc>
                <a:tc>
                  <a:txBody>
                    <a:bodyPr/>
                    <a:lstStyle/>
                    <a:p>
                      <a:r>
                        <a:rPr lang="en-CA" sz="1800" dirty="0">
                          <a:latin typeface="Consolas" panose="020B0609020204030204" pitchFamily="49" charset="0"/>
                        </a:rPr>
                        <a:t>float</a:t>
                      </a:r>
                    </a:p>
                  </a:txBody>
                  <a:tcPr marL="68580" marR="68580" marT="34290" marB="34290"/>
                </a:tc>
                <a:tc>
                  <a:txBody>
                    <a:bodyPr/>
                    <a:lstStyle/>
                    <a:p>
                      <a:r>
                        <a:rPr lang="en-CA" sz="1800" dirty="0">
                          <a:latin typeface="Consolas" panose="020B0609020204030204" pitchFamily="49" charset="0"/>
                        </a:rPr>
                        <a:t>complex</a:t>
                      </a:r>
                    </a:p>
                  </a:txBody>
                  <a:tcPr marL="68580" marR="68580" marT="34290" marB="34290"/>
                </a:tc>
                <a:extLst>
                  <a:ext uri="{0D108BD9-81ED-4DB2-BD59-A6C34878D82A}">
                    <a16:rowId xmlns:a16="http://schemas.microsoft.com/office/drawing/2014/main" val="2112167707"/>
                  </a:ext>
                </a:extLst>
              </a:tr>
              <a:tr h="278130">
                <a:tc>
                  <a:txBody>
                    <a:bodyPr/>
                    <a:lstStyle/>
                    <a:p>
                      <a:r>
                        <a:rPr lang="en-CA" sz="1800" dirty="0"/>
                        <a:t>10</a:t>
                      </a:r>
                    </a:p>
                  </a:txBody>
                  <a:tcPr marL="68580" marR="68580" marT="34290" marB="34290"/>
                </a:tc>
                <a:tc>
                  <a:txBody>
                    <a:bodyPr/>
                    <a:lstStyle/>
                    <a:p>
                      <a:r>
                        <a:rPr lang="en-CA" sz="1800" dirty="0"/>
                        <a:t>0.0</a:t>
                      </a:r>
                    </a:p>
                  </a:txBody>
                  <a:tcPr marL="68580" marR="68580" marT="34290" marB="34290"/>
                </a:tc>
                <a:tc>
                  <a:txBody>
                    <a:bodyPr/>
                    <a:lstStyle/>
                    <a:p>
                      <a:r>
                        <a:rPr lang="en-CA" sz="1800" dirty="0"/>
                        <a:t>3.14j</a:t>
                      </a:r>
                    </a:p>
                  </a:txBody>
                  <a:tcPr marL="68580" marR="68580" marT="34290" marB="34290"/>
                </a:tc>
                <a:extLst>
                  <a:ext uri="{0D108BD9-81ED-4DB2-BD59-A6C34878D82A}">
                    <a16:rowId xmlns:a16="http://schemas.microsoft.com/office/drawing/2014/main" val="728476113"/>
                  </a:ext>
                </a:extLst>
              </a:tr>
              <a:tr h="278130">
                <a:tc>
                  <a:txBody>
                    <a:bodyPr/>
                    <a:lstStyle/>
                    <a:p>
                      <a:r>
                        <a:rPr lang="en-CA" sz="1800" dirty="0"/>
                        <a:t>100</a:t>
                      </a:r>
                    </a:p>
                  </a:txBody>
                  <a:tcPr marL="68580" marR="68580" marT="34290" marB="34290"/>
                </a:tc>
                <a:tc>
                  <a:txBody>
                    <a:bodyPr/>
                    <a:lstStyle/>
                    <a:p>
                      <a:r>
                        <a:rPr lang="en-CA" sz="1800" dirty="0"/>
                        <a:t>14.80</a:t>
                      </a:r>
                    </a:p>
                  </a:txBody>
                  <a:tcPr marL="68580" marR="68580" marT="34290" marB="34290"/>
                </a:tc>
                <a:tc>
                  <a:txBody>
                    <a:bodyPr/>
                    <a:lstStyle/>
                    <a:p>
                      <a:r>
                        <a:rPr lang="en-CA" sz="1800" dirty="0"/>
                        <a:t>-.625+0j</a:t>
                      </a:r>
                    </a:p>
                  </a:txBody>
                  <a:tcPr marL="68580" marR="68580" marT="34290" marB="34290"/>
                </a:tc>
                <a:extLst>
                  <a:ext uri="{0D108BD9-81ED-4DB2-BD59-A6C34878D82A}">
                    <a16:rowId xmlns:a16="http://schemas.microsoft.com/office/drawing/2014/main" val="3482389359"/>
                  </a:ext>
                </a:extLst>
              </a:tr>
              <a:tr h="278130">
                <a:tc>
                  <a:txBody>
                    <a:bodyPr/>
                    <a:lstStyle/>
                    <a:p>
                      <a:r>
                        <a:rPr lang="en-CA" sz="1800" dirty="0"/>
                        <a:t>-789</a:t>
                      </a:r>
                    </a:p>
                  </a:txBody>
                  <a:tcPr marL="68580" marR="68580" marT="34290" marB="34290"/>
                </a:tc>
                <a:tc>
                  <a:txBody>
                    <a:bodyPr/>
                    <a:lstStyle/>
                    <a:p>
                      <a:r>
                        <a:rPr lang="en-CA" sz="1800" dirty="0"/>
                        <a:t>-21.9</a:t>
                      </a:r>
                    </a:p>
                  </a:txBody>
                  <a:tcPr marL="68580" marR="68580" marT="34290" marB="34290"/>
                </a:tc>
                <a:tc>
                  <a:txBody>
                    <a:bodyPr/>
                    <a:lstStyle/>
                    <a:p>
                      <a:r>
                        <a:rPr lang="en-CA" sz="1800" dirty="0"/>
                        <a:t>3e+26J</a:t>
                      </a:r>
                    </a:p>
                  </a:txBody>
                  <a:tcPr marL="68580" marR="68580" marT="34290" marB="34290"/>
                </a:tc>
                <a:extLst>
                  <a:ext uri="{0D108BD9-81ED-4DB2-BD59-A6C34878D82A}">
                    <a16:rowId xmlns:a16="http://schemas.microsoft.com/office/drawing/2014/main" val="2167795951"/>
                  </a:ext>
                </a:extLst>
              </a:tr>
              <a:tr h="278130">
                <a:tc>
                  <a:txBody>
                    <a:bodyPr/>
                    <a:lstStyle/>
                    <a:p>
                      <a:r>
                        <a:rPr lang="en-CA" sz="1800" dirty="0"/>
                        <a:t>80</a:t>
                      </a:r>
                    </a:p>
                  </a:txBody>
                  <a:tcPr marL="68580" marR="68580" marT="34290" marB="34290"/>
                </a:tc>
                <a:tc>
                  <a:txBody>
                    <a:bodyPr/>
                    <a:lstStyle/>
                    <a:p>
                      <a:r>
                        <a:rPr lang="en-CA" sz="1800" dirty="0"/>
                        <a:t>3.6e+5</a:t>
                      </a:r>
                    </a:p>
                  </a:txBody>
                  <a:tcPr marL="68580" marR="68580" marT="34290" marB="34290"/>
                </a:tc>
                <a:tc>
                  <a:txBody>
                    <a:bodyPr/>
                    <a:lstStyle/>
                    <a:p>
                      <a:r>
                        <a:rPr lang="en-CA" sz="1800" dirty="0"/>
                        <a:t>1+1j</a:t>
                      </a:r>
                    </a:p>
                  </a:txBody>
                  <a:tcPr marL="68580" marR="68580" marT="34290" marB="34290"/>
                </a:tc>
                <a:extLst>
                  <a:ext uri="{0D108BD9-81ED-4DB2-BD59-A6C34878D82A}">
                    <a16:rowId xmlns:a16="http://schemas.microsoft.com/office/drawing/2014/main" val="978299345"/>
                  </a:ext>
                </a:extLst>
              </a:tr>
              <a:tr h="278130">
                <a:tc>
                  <a:txBody>
                    <a:bodyPr/>
                    <a:lstStyle/>
                    <a:p>
                      <a:r>
                        <a:rPr lang="en-CA" sz="1800" dirty="0"/>
                        <a:t>-253</a:t>
                      </a:r>
                    </a:p>
                  </a:txBody>
                  <a:tcPr marL="68580" marR="68580" marT="34290" marB="34290"/>
                </a:tc>
                <a:tc>
                  <a:txBody>
                    <a:bodyPr/>
                    <a:lstStyle/>
                    <a:p>
                      <a:r>
                        <a:rPr lang="en-CA" sz="1800" dirty="0"/>
                        <a:t>-50.</a:t>
                      </a:r>
                    </a:p>
                  </a:txBody>
                  <a:tcPr marL="68580" marR="68580" marT="34290" marB="34290"/>
                </a:tc>
                <a:tc>
                  <a:txBody>
                    <a:bodyPr/>
                    <a:lstStyle/>
                    <a:p>
                      <a:r>
                        <a:rPr lang="en-CA" sz="1800" dirty="0"/>
                        <a:t>0.5*(1+1j)</a:t>
                      </a:r>
                    </a:p>
                  </a:txBody>
                  <a:tcPr marL="68580" marR="68580" marT="34290" marB="34290"/>
                </a:tc>
                <a:extLst>
                  <a:ext uri="{0D108BD9-81ED-4DB2-BD59-A6C34878D82A}">
                    <a16:rowId xmlns:a16="http://schemas.microsoft.com/office/drawing/2014/main" val="2422268260"/>
                  </a:ext>
                </a:extLst>
              </a:tr>
            </a:tbl>
          </a:graphicData>
        </a:graphic>
      </p:graphicFrame>
      <p:pic>
        <p:nvPicPr>
          <p:cNvPr id="6" name="Picture 5">
            <a:extLst>
              <a:ext uri="{FF2B5EF4-FFF2-40B4-BE49-F238E27FC236}">
                <a16:creationId xmlns:a16="http://schemas.microsoft.com/office/drawing/2014/main" id="{157B6C2A-D043-9C63-7081-AAFC3F844902}"/>
              </a:ext>
            </a:extLst>
          </p:cNvPr>
          <p:cNvPicPr>
            <a:picLocks noChangeAspect="1"/>
          </p:cNvPicPr>
          <p:nvPr/>
        </p:nvPicPr>
        <p:blipFill rotWithShape="1">
          <a:blip r:embed="rId2"/>
          <a:srcRect l="796" t="468"/>
          <a:stretch/>
        </p:blipFill>
        <p:spPr>
          <a:xfrm>
            <a:off x="5236087" y="3999945"/>
            <a:ext cx="2996159" cy="2740599"/>
          </a:xfrm>
          <a:prstGeom prst="rect">
            <a:avLst/>
          </a:prstGeom>
          <a:ln>
            <a:solidFill>
              <a:schemeClr val="tx1"/>
            </a:solidFill>
          </a:ln>
        </p:spPr>
      </p:pic>
    </p:spTree>
    <p:extLst>
      <p:ext uri="{BB962C8B-B14F-4D97-AF65-F5344CB8AC3E}">
        <p14:creationId xmlns:p14="http://schemas.microsoft.com/office/powerpoint/2010/main" val="302289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EE51-D48C-F2B7-2D04-3B4FAD25BA0B}"/>
              </a:ext>
            </a:extLst>
          </p:cNvPr>
          <p:cNvSpPr>
            <a:spLocks noGrp="1"/>
          </p:cNvSpPr>
          <p:nvPr>
            <p:ph type="title"/>
          </p:nvPr>
        </p:nvSpPr>
        <p:spPr/>
        <p:txBody>
          <a:bodyPr/>
          <a:lstStyle/>
          <a:p>
            <a:r>
              <a:rPr lang="en-CA" dirty="0"/>
              <a:t>Table of content</a:t>
            </a:r>
          </a:p>
        </p:txBody>
      </p:sp>
      <p:sp>
        <p:nvSpPr>
          <p:cNvPr id="3" name="Content Placeholder 2">
            <a:extLst>
              <a:ext uri="{FF2B5EF4-FFF2-40B4-BE49-F238E27FC236}">
                <a16:creationId xmlns:a16="http://schemas.microsoft.com/office/drawing/2014/main" id="{45D84689-5FD1-BC4D-0DDE-3CC950E3A916}"/>
              </a:ext>
            </a:extLst>
          </p:cNvPr>
          <p:cNvSpPr>
            <a:spLocks noGrp="1"/>
          </p:cNvSpPr>
          <p:nvPr>
            <p:ph idx="1"/>
          </p:nvPr>
        </p:nvSpPr>
        <p:spPr/>
        <p:txBody>
          <a:bodyPr/>
          <a:lstStyle/>
          <a:p>
            <a:pPr marL="385763" indent="-385763">
              <a:buFont typeface="+mj-lt"/>
              <a:buAutoNum type="arabicPeriod"/>
            </a:pPr>
            <a:r>
              <a:rPr lang="en-CA" dirty="0">
                <a:hlinkClick r:id="rId2" action="ppaction://hlinksldjump"/>
              </a:rPr>
              <a:t>Overview of python</a:t>
            </a:r>
            <a:endParaRPr lang="en-CA" dirty="0"/>
          </a:p>
          <a:p>
            <a:pPr marL="385763" indent="-385763">
              <a:buFont typeface="+mj-lt"/>
              <a:buAutoNum type="arabicPeriod"/>
            </a:pPr>
            <a:r>
              <a:rPr lang="en-CA" dirty="0">
                <a:hlinkClick r:id="rId3" action="ppaction://hlinksldjump"/>
              </a:rPr>
              <a:t>Introduction to python</a:t>
            </a:r>
            <a:endParaRPr lang="en-CA" dirty="0"/>
          </a:p>
          <a:p>
            <a:pPr marL="385763" indent="-385763">
              <a:buFont typeface="+mj-lt"/>
              <a:buAutoNum type="arabicPeriod"/>
            </a:pPr>
            <a:r>
              <a:rPr lang="en-CA" dirty="0">
                <a:hlinkClick r:id="rId4" action="ppaction://hlinksldjump"/>
              </a:rPr>
              <a:t>Essential Python packages for Numerical Methods</a:t>
            </a:r>
            <a:endParaRPr lang="en-CA" dirty="0"/>
          </a:p>
        </p:txBody>
      </p:sp>
    </p:spTree>
    <p:extLst>
      <p:ext uri="{BB962C8B-B14F-4D97-AF65-F5344CB8AC3E}">
        <p14:creationId xmlns:p14="http://schemas.microsoft.com/office/powerpoint/2010/main" val="4194417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a:xfrm>
            <a:off x="628650" y="54042"/>
            <a:ext cx="7886700" cy="1325563"/>
          </a:xfrm>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264139"/>
            <a:ext cx="7886700" cy="1773476"/>
          </a:xfrm>
        </p:spPr>
        <p:txBody>
          <a:bodyPr>
            <a:normAutofit/>
          </a:bodyPr>
          <a:lstStyle/>
          <a:p>
            <a:pPr marL="0" indent="0">
              <a:buNone/>
            </a:pPr>
            <a:r>
              <a:rPr lang="en-CA" b="1" dirty="0"/>
              <a:t>Python Number built-in methods</a:t>
            </a:r>
          </a:p>
        </p:txBody>
      </p:sp>
      <p:graphicFrame>
        <p:nvGraphicFramePr>
          <p:cNvPr id="7" name="Table 5">
            <a:extLst>
              <a:ext uri="{FF2B5EF4-FFF2-40B4-BE49-F238E27FC236}">
                <a16:creationId xmlns:a16="http://schemas.microsoft.com/office/drawing/2014/main" id="{E100383A-72F2-5FF1-79E0-3FDD7F3F6FA5}"/>
              </a:ext>
            </a:extLst>
          </p:cNvPr>
          <p:cNvGraphicFramePr>
            <a:graphicFrameLocks noGrp="1"/>
          </p:cNvGraphicFramePr>
          <p:nvPr>
            <p:extLst>
              <p:ext uri="{D42A27DB-BD31-4B8C-83A1-F6EECF244321}">
                <p14:modId xmlns:p14="http://schemas.microsoft.com/office/powerpoint/2010/main" val="4019623138"/>
              </p:ext>
            </p:extLst>
          </p:nvPr>
        </p:nvGraphicFramePr>
        <p:xfrm>
          <a:off x="381370" y="1921132"/>
          <a:ext cx="8381260" cy="4366260"/>
        </p:xfrm>
        <a:graphic>
          <a:graphicData uri="http://schemas.openxmlformats.org/drawingml/2006/table">
            <a:tbl>
              <a:tblPr firstRow="1" bandRow="1">
                <a:tableStyleId>{5C22544A-7EE6-4342-B048-85BDC9FD1C3A}</a:tableStyleId>
              </a:tblPr>
              <a:tblGrid>
                <a:gridCol w="1279124">
                  <a:extLst>
                    <a:ext uri="{9D8B030D-6E8A-4147-A177-3AD203B41FA5}">
                      <a16:colId xmlns:a16="http://schemas.microsoft.com/office/drawing/2014/main" val="1926583320"/>
                    </a:ext>
                  </a:extLst>
                </a:gridCol>
                <a:gridCol w="710213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78130">
                <a:tc>
                  <a:txBody>
                    <a:bodyPr/>
                    <a:lstStyle/>
                    <a:p>
                      <a:pPr algn="l" fontAlgn="t"/>
                      <a:r>
                        <a:rPr lang="en-CA" sz="1800" dirty="0">
                          <a:effectLst/>
                        </a:rPr>
                        <a:t>abs()</a:t>
                      </a:r>
                    </a:p>
                  </a:txBody>
                  <a:tcPr marR="45720"/>
                </a:tc>
                <a:tc>
                  <a:txBody>
                    <a:bodyPr/>
                    <a:lstStyle/>
                    <a:p>
                      <a:pPr algn="l" fontAlgn="t"/>
                      <a:r>
                        <a:rPr lang="en-US" sz="1800" dirty="0">
                          <a:effectLst/>
                        </a:rPr>
                        <a:t>Returns absolute value</a:t>
                      </a:r>
                    </a:p>
                  </a:txBody>
                  <a:tcPr marL="45720" marR="45720"/>
                </a:tc>
                <a:extLst>
                  <a:ext uri="{0D108BD9-81ED-4DB2-BD59-A6C34878D82A}">
                    <a16:rowId xmlns:a16="http://schemas.microsoft.com/office/drawing/2014/main" val="2483415781"/>
                  </a:ext>
                </a:extLst>
              </a:tr>
              <a:tr h="278130">
                <a:tc>
                  <a:txBody>
                    <a:bodyPr/>
                    <a:lstStyle/>
                    <a:p>
                      <a:pPr algn="l" fontAlgn="t"/>
                      <a:r>
                        <a:rPr lang="en-CA" sz="1800" dirty="0">
                          <a:effectLst/>
                        </a:rPr>
                        <a:t>complex()</a:t>
                      </a:r>
                    </a:p>
                  </a:txBody>
                  <a:tcPr marR="45720"/>
                </a:tc>
                <a:tc>
                  <a:txBody>
                    <a:bodyPr/>
                    <a:lstStyle/>
                    <a:p>
                      <a:pPr algn="l" fontAlgn="t"/>
                      <a:r>
                        <a:rPr lang="en-US" sz="1800" dirty="0">
                          <a:effectLst/>
                        </a:rPr>
                        <a:t>Converts data type into an complex number</a:t>
                      </a:r>
                    </a:p>
                  </a:txBody>
                  <a:tcPr marL="45720" marR="45720"/>
                </a:tc>
                <a:extLst>
                  <a:ext uri="{0D108BD9-81ED-4DB2-BD59-A6C34878D82A}">
                    <a16:rowId xmlns:a16="http://schemas.microsoft.com/office/drawing/2014/main" val="3327443458"/>
                  </a:ext>
                </a:extLst>
              </a:tr>
              <a:tr h="278130">
                <a:tc>
                  <a:txBody>
                    <a:bodyPr/>
                    <a:lstStyle/>
                    <a:p>
                      <a:pPr algn="l" fontAlgn="t"/>
                      <a:r>
                        <a:rPr lang="en-CA" sz="1800" dirty="0">
                          <a:effectLst/>
                        </a:rPr>
                        <a:t>float()</a:t>
                      </a:r>
                    </a:p>
                  </a:txBody>
                  <a:tcPr marR="45720"/>
                </a:tc>
                <a:tc>
                  <a:txBody>
                    <a:bodyPr/>
                    <a:lstStyle/>
                    <a:p>
                      <a:pPr algn="l" fontAlgn="t"/>
                      <a:r>
                        <a:rPr lang="en-US" sz="1800" dirty="0">
                          <a:effectLst/>
                        </a:rPr>
                        <a:t>Converts data type into a floating point number</a:t>
                      </a:r>
                    </a:p>
                  </a:txBody>
                  <a:tcPr marL="45720" marR="45720"/>
                </a:tc>
                <a:extLst>
                  <a:ext uri="{0D108BD9-81ED-4DB2-BD59-A6C34878D82A}">
                    <a16:rowId xmlns:a16="http://schemas.microsoft.com/office/drawing/2014/main" val="3230609528"/>
                  </a:ext>
                </a:extLst>
              </a:tr>
              <a:tr h="278130">
                <a:tc>
                  <a:txBody>
                    <a:bodyPr/>
                    <a:lstStyle/>
                    <a:p>
                      <a:pPr algn="l" fontAlgn="t"/>
                      <a:r>
                        <a:rPr lang="en-CA" sz="1800" dirty="0">
                          <a:effectLst/>
                        </a:rPr>
                        <a:t>int()</a:t>
                      </a:r>
                    </a:p>
                  </a:txBody>
                  <a:tcPr marR="45720"/>
                </a:tc>
                <a:tc>
                  <a:txBody>
                    <a:bodyPr/>
                    <a:lstStyle/>
                    <a:p>
                      <a:pPr algn="l" fontAlgn="t"/>
                      <a:r>
                        <a:rPr lang="en-US" sz="1800" dirty="0">
                          <a:effectLst/>
                        </a:rPr>
                        <a:t>Converts data type into an integer number</a:t>
                      </a:r>
                    </a:p>
                  </a:txBody>
                  <a:tcPr marL="45720" marR="45720"/>
                </a:tc>
                <a:extLst>
                  <a:ext uri="{0D108BD9-81ED-4DB2-BD59-A6C34878D82A}">
                    <a16:rowId xmlns:a16="http://schemas.microsoft.com/office/drawing/2014/main" val="876365414"/>
                  </a:ext>
                </a:extLst>
              </a:tr>
              <a:tr h="278130">
                <a:tc>
                  <a:txBody>
                    <a:bodyPr/>
                    <a:lstStyle/>
                    <a:p>
                      <a:pPr algn="l" fontAlgn="t"/>
                      <a:r>
                        <a:rPr lang="en-CA" sz="1800" dirty="0">
                          <a:effectLst/>
                        </a:rPr>
                        <a:t>pow(x, y)</a:t>
                      </a:r>
                    </a:p>
                  </a:txBody>
                  <a:tcPr marR="45720"/>
                </a:tc>
                <a:tc>
                  <a:txBody>
                    <a:bodyPr/>
                    <a:lstStyle/>
                    <a:p>
                      <a:pPr algn="l" fontAlgn="t"/>
                      <a:r>
                        <a:rPr lang="en-US" sz="1800" dirty="0">
                          <a:effectLst/>
                        </a:rPr>
                        <a:t>Returns x to the power of y value. Similar to x** y operation</a:t>
                      </a:r>
                    </a:p>
                  </a:txBody>
                  <a:tcPr marL="45720" marR="45720"/>
                </a:tc>
                <a:extLst>
                  <a:ext uri="{0D108BD9-81ED-4DB2-BD59-A6C34878D82A}">
                    <a16:rowId xmlns:a16="http://schemas.microsoft.com/office/drawing/2014/main" val="1645039477"/>
                  </a:ext>
                </a:extLst>
              </a:tr>
              <a:tr h="278130">
                <a:tc>
                  <a:txBody>
                    <a:bodyPr/>
                    <a:lstStyle/>
                    <a:p>
                      <a:pPr algn="l" fontAlgn="t"/>
                      <a:r>
                        <a:rPr lang="en-CA" sz="1800" dirty="0">
                          <a:effectLst/>
                        </a:rPr>
                        <a:t>pow(x, y, z)</a:t>
                      </a:r>
                    </a:p>
                  </a:txBody>
                  <a:tcPr marR="45720"/>
                </a:tc>
                <a:tc>
                  <a:txBody>
                    <a:bodyPr/>
                    <a:lstStyle/>
                    <a:p>
                      <a:pPr algn="l" fontAlgn="t"/>
                      <a:r>
                        <a:rPr lang="en-US" sz="1800" dirty="0">
                          <a:effectLst/>
                        </a:rPr>
                        <a:t>Returns (x ** y) % z value</a:t>
                      </a:r>
                    </a:p>
                  </a:txBody>
                  <a:tcPr marL="45720" marR="45720"/>
                </a:tc>
                <a:extLst>
                  <a:ext uri="{0D108BD9-81ED-4DB2-BD59-A6C34878D82A}">
                    <a16:rowId xmlns:a16="http://schemas.microsoft.com/office/drawing/2014/main" val="131637312"/>
                  </a:ext>
                </a:extLst>
              </a:tr>
              <a:tr h="278130">
                <a:tc>
                  <a:txBody>
                    <a:bodyPr/>
                    <a:lstStyle/>
                    <a:p>
                      <a:pPr algn="l" fontAlgn="t"/>
                      <a:r>
                        <a:rPr lang="en-CA" sz="1800" dirty="0">
                          <a:effectLst/>
                        </a:rPr>
                        <a:t>round(x, y)</a:t>
                      </a:r>
                    </a:p>
                  </a:txBody>
                  <a:tcPr marR="45720"/>
                </a:tc>
                <a:tc>
                  <a:txBody>
                    <a:bodyPr/>
                    <a:lstStyle/>
                    <a:p>
                      <a:pPr algn="l" fontAlgn="t"/>
                      <a:r>
                        <a:rPr lang="en-CA" sz="1800" dirty="0">
                          <a:effectLst/>
                        </a:rPr>
                        <a:t>Converts x to y decimal count(s)</a:t>
                      </a:r>
                    </a:p>
                  </a:txBody>
                  <a:tcPr marL="45720" marR="45720"/>
                </a:tc>
                <a:extLst>
                  <a:ext uri="{0D108BD9-81ED-4DB2-BD59-A6C34878D82A}">
                    <a16:rowId xmlns:a16="http://schemas.microsoft.com/office/drawing/2014/main" val="3515319333"/>
                  </a:ext>
                </a:extLst>
              </a:tr>
              <a:tr h="278130">
                <a:tc>
                  <a:txBody>
                    <a:bodyPr/>
                    <a:lstStyle/>
                    <a:p>
                      <a:pPr algn="l" fontAlgn="t"/>
                      <a:r>
                        <a:rPr lang="en-CA" sz="1800" dirty="0">
                          <a:effectLst/>
                        </a:rPr>
                        <a:t>.</a:t>
                      </a:r>
                      <a:r>
                        <a:rPr lang="en-CA" sz="1800" dirty="0" err="1">
                          <a:effectLst/>
                        </a:rPr>
                        <a:t>is_integer</a:t>
                      </a:r>
                      <a:r>
                        <a:rPr lang="en-CA" sz="1800" dirty="0">
                          <a:effectLst/>
                        </a:rPr>
                        <a:t>()</a:t>
                      </a:r>
                    </a:p>
                  </a:txBody>
                  <a:tcPr marR="45720"/>
                </a:tc>
                <a:tc>
                  <a:txBody>
                    <a:bodyPr/>
                    <a:lstStyle/>
                    <a:p>
                      <a:pPr algn="l" fontAlgn="t"/>
                      <a:r>
                        <a:rPr lang="en-CA" sz="1800" dirty="0">
                          <a:effectLst/>
                        </a:rPr>
                        <a:t>Returns True if the value is an integer</a:t>
                      </a:r>
                    </a:p>
                  </a:txBody>
                  <a:tcPr marL="45720" marR="45720"/>
                </a:tc>
                <a:extLst>
                  <a:ext uri="{0D108BD9-81ED-4DB2-BD59-A6C34878D82A}">
                    <a16:rowId xmlns:a16="http://schemas.microsoft.com/office/drawing/2014/main" val="287721721"/>
                  </a:ext>
                </a:extLst>
              </a:tr>
              <a:tr h="278130">
                <a:tc>
                  <a:txBody>
                    <a:bodyPr/>
                    <a:lstStyle/>
                    <a:p>
                      <a:pPr algn="l" fontAlgn="t"/>
                      <a:r>
                        <a:rPr lang="en-CA" sz="1800" dirty="0">
                          <a:effectLst/>
                        </a:rPr>
                        <a:t>.real</a:t>
                      </a:r>
                    </a:p>
                  </a:txBody>
                  <a:tcPr marR="45720"/>
                </a:tc>
                <a:tc>
                  <a:txBody>
                    <a:bodyPr/>
                    <a:lstStyle/>
                    <a:p>
                      <a:pPr algn="l" fontAlgn="t"/>
                      <a:r>
                        <a:rPr lang="en-CA" sz="1800" dirty="0">
                          <a:effectLst/>
                        </a:rPr>
                        <a:t>Returns real component of the imaginary number</a:t>
                      </a:r>
                    </a:p>
                  </a:txBody>
                  <a:tcPr marL="45720" marR="45720"/>
                </a:tc>
                <a:extLst>
                  <a:ext uri="{0D108BD9-81ED-4DB2-BD59-A6C34878D82A}">
                    <a16:rowId xmlns:a16="http://schemas.microsoft.com/office/drawing/2014/main" val="2745600478"/>
                  </a:ext>
                </a:extLst>
              </a:tr>
              <a:tr h="278130">
                <a:tc>
                  <a:txBody>
                    <a:bodyPr/>
                    <a:lstStyle/>
                    <a:p>
                      <a:pPr algn="l" fontAlgn="t"/>
                      <a:r>
                        <a:rPr lang="en-CA" sz="1800" dirty="0">
                          <a:effectLst/>
                        </a:rPr>
                        <a:t>.</a:t>
                      </a:r>
                      <a:r>
                        <a:rPr lang="en-CA" sz="1800" dirty="0" err="1">
                          <a:effectLst/>
                        </a:rPr>
                        <a:t>imag</a:t>
                      </a:r>
                      <a:endParaRPr lang="en-CA" sz="1800" dirty="0">
                        <a:effectLst/>
                      </a:endParaRPr>
                    </a:p>
                  </a:txBody>
                  <a:tcPr marR="4572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dirty="0">
                          <a:effectLst/>
                        </a:rPr>
                        <a:t>Returns imaginary component of the imaginary number</a:t>
                      </a:r>
                    </a:p>
                  </a:txBody>
                  <a:tcPr marL="45720" marR="45720"/>
                </a:tc>
                <a:extLst>
                  <a:ext uri="{0D108BD9-81ED-4DB2-BD59-A6C34878D82A}">
                    <a16:rowId xmlns:a16="http://schemas.microsoft.com/office/drawing/2014/main" val="1576039414"/>
                  </a:ext>
                </a:extLst>
              </a:tr>
              <a:tr h="278130">
                <a:tc>
                  <a:txBody>
                    <a:bodyPr/>
                    <a:lstStyle/>
                    <a:p>
                      <a:pPr algn="l" fontAlgn="t"/>
                      <a:r>
                        <a:rPr lang="en-CA" sz="1800" dirty="0">
                          <a:effectLst/>
                        </a:rPr>
                        <a:t>.conjugate()</a:t>
                      </a:r>
                    </a:p>
                  </a:txBody>
                  <a:tcPr marR="45720"/>
                </a:tc>
                <a:tc>
                  <a:txBody>
                    <a:bodyPr/>
                    <a:lstStyle/>
                    <a:p>
                      <a:pPr algn="l" fontAlgn="t"/>
                      <a:r>
                        <a:rPr lang="en-CA" sz="1800" dirty="0">
                          <a:effectLst/>
                        </a:rPr>
                        <a:t>Converts the sign of the imaginary component of the imaginary number</a:t>
                      </a:r>
                    </a:p>
                  </a:txBody>
                  <a:tcPr marL="45720" marR="45720"/>
                </a:tc>
                <a:extLst>
                  <a:ext uri="{0D108BD9-81ED-4DB2-BD59-A6C34878D82A}">
                    <a16:rowId xmlns:a16="http://schemas.microsoft.com/office/drawing/2014/main" val="1829330708"/>
                  </a:ext>
                </a:extLst>
              </a:tr>
            </a:tbl>
          </a:graphicData>
        </a:graphic>
      </p:graphicFrame>
    </p:spTree>
    <p:extLst>
      <p:ext uri="{BB962C8B-B14F-4D97-AF65-F5344CB8AC3E}">
        <p14:creationId xmlns:p14="http://schemas.microsoft.com/office/powerpoint/2010/main" val="2264134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517714"/>
            <a:ext cx="7886700" cy="5165890"/>
          </a:xfrm>
        </p:spPr>
        <p:txBody>
          <a:bodyPr>
            <a:normAutofit fontScale="92500"/>
          </a:bodyPr>
          <a:lstStyle/>
          <a:p>
            <a:pPr marL="0" indent="0">
              <a:buNone/>
            </a:pPr>
            <a:r>
              <a:rPr lang="en-CA" sz="3000" b="1" dirty="0"/>
              <a:t>Python String</a:t>
            </a:r>
          </a:p>
          <a:p>
            <a:r>
              <a:rPr lang="en-CA" dirty="0"/>
              <a:t>Strings in Python are identified as a set of characters represented in quotation marks.</a:t>
            </a:r>
          </a:p>
          <a:p>
            <a:r>
              <a:rPr lang="en-CA" dirty="0"/>
              <a:t> </a:t>
            </a:r>
            <a:r>
              <a:rPr lang="en-CA" dirty="0">
                <a:solidFill>
                  <a:srgbClr val="C00000"/>
                </a:solidFill>
                <a:latin typeface="Consolas" panose="020B0609020204030204" pitchFamily="49" charset="0"/>
              </a:rPr>
              <a:t>Str</a:t>
            </a:r>
            <a:r>
              <a:rPr lang="en-CA" dirty="0">
                <a:solidFill>
                  <a:srgbClr val="C00000"/>
                </a:solidFill>
              </a:rPr>
              <a:t> </a:t>
            </a:r>
            <a:r>
              <a:rPr lang="en-CA" dirty="0"/>
              <a:t>data type is used to represent a string in python.</a:t>
            </a:r>
          </a:p>
          <a:p>
            <a:r>
              <a:rPr lang="en-CA" dirty="0"/>
              <a:t>Syntax of python string is previously explained </a:t>
            </a:r>
            <a:r>
              <a:rPr lang="en-CA" dirty="0">
                <a:hlinkClick r:id="rId2" action="ppaction://hlinksldjump"/>
              </a:rPr>
              <a:t>here</a:t>
            </a:r>
            <a:r>
              <a:rPr lang="en-CA" dirty="0"/>
              <a:t>. </a:t>
            </a:r>
          </a:p>
          <a:p>
            <a:r>
              <a:rPr lang="en-CA" dirty="0"/>
              <a:t>Subsets of strings can be obtained using the slice operator ( [:] ).</a:t>
            </a:r>
          </a:p>
          <a:p>
            <a:r>
              <a:rPr lang="en-CA" dirty="0"/>
              <a:t>The syntax of the slice operator is as follows [</a:t>
            </a:r>
            <a:r>
              <a:rPr lang="en-CA" dirty="0" err="1"/>
              <a:t>start:end:step</a:t>
            </a:r>
            <a:r>
              <a:rPr lang="en-CA" dirty="0"/>
              <a:t>]</a:t>
            </a:r>
          </a:p>
          <a:p>
            <a:r>
              <a:rPr lang="en-CA" dirty="0"/>
              <a:t>Start and end are index values, whereas step is a consecutive selection of characters.</a:t>
            </a:r>
          </a:p>
        </p:txBody>
      </p:sp>
    </p:spTree>
    <p:extLst>
      <p:ext uri="{BB962C8B-B14F-4D97-AF65-F5344CB8AC3E}">
        <p14:creationId xmlns:p14="http://schemas.microsoft.com/office/powerpoint/2010/main" val="42057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String slicing operator</a:t>
            </a:r>
          </a:p>
        </p:txBody>
      </p:sp>
      <p:graphicFrame>
        <p:nvGraphicFramePr>
          <p:cNvPr id="4" name="Table 4">
            <a:extLst>
              <a:ext uri="{FF2B5EF4-FFF2-40B4-BE49-F238E27FC236}">
                <a16:creationId xmlns:a16="http://schemas.microsoft.com/office/drawing/2014/main" id="{B0A28EB8-24CA-808E-006E-56A20CB97DD9}"/>
              </a:ext>
            </a:extLst>
          </p:cNvPr>
          <p:cNvGraphicFramePr>
            <a:graphicFrameLocks noGrp="1"/>
          </p:cNvGraphicFramePr>
          <p:nvPr>
            <p:extLst>
              <p:ext uri="{D42A27DB-BD31-4B8C-83A1-F6EECF244321}">
                <p14:modId xmlns:p14="http://schemas.microsoft.com/office/powerpoint/2010/main" val="1815008838"/>
              </p:ext>
            </p:extLst>
          </p:nvPr>
        </p:nvGraphicFramePr>
        <p:xfrm>
          <a:off x="2460396" y="2632454"/>
          <a:ext cx="3494072" cy="845820"/>
        </p:xfrm>
        <a:graphic>
          <a:graphicData uri="http://schemas.openxmlformats.org/drawingml/2006/table">
            <a:tbl>
              <a:tblPr bandRow="1">
                <a:tableStyleId>{5C22544A-7EE6-4342-B048-85BDC9FD1C3A}</a:tableStyleId>
              </a:tblPr>
              <a:tblGrid>
                <a:gridCol w="1350056">
                  <a:extLst>
                    <a:ext uri="{9D8B030D-6E8A-4147-A177-3AD203B41FA5}">
                      <a16:colId xmlns:a16="http://schemas.microsoft.com/office/drawing/2014/main" val="1905995338"/>
                    </a:ext>
                  </a:extLst>
                </a:gridCol>
                <a:gridCol w="306288">
                  <a:extLst>
                    <a:ext uri="{9D8B030D-6E8A-4147-A177-3AD203B41FA5}">
                      <a16:colId xmlns:a16="http://schemas.microsoft.com/office/drawing/2014/main" val="3792070429"/>
                    </a:ext>
                  </a:extLst>
                </a:gridCol>
                <a:gridCol w="306288">
                  <a:extLst>
                    <a:ext uri="{9D8B030D-6E8A-4147-A177-3AD203B41FA5}">
                      <a16:colId xmlns:a16="http://schemas.microsoft.com/office/drawing/2014/main" val="1135039789"/>
                    </a:ext>
                  </a:extLst>
                </a:gridCol>
                <a:gridCol w="306288">
                  <a:extLst>
                    <a:ext uri="{9D8B030D-6E8A-4147-A177-3AD203B41FA5}">
                      <a16:colId xmlns:a16="http://schemas.microsoft.com/office/drawing/2014/main" val="459162162"/>
                    </a:ext>
                  </a:extLst>
                </a:gridCol>
                <a:gridCol w="306288">
                  <a:extLst>
                    <a:ext uri="{9D8B030D-6E8A-4147-A177-3AD203B41FA5}">
                      <a16:colId xmlns:a16="http://schemas.microsoft.com/office/drawing/2014/main" val="970232205"/>
                    </a:ext>
                  </a:extLst>
                </a:gridCol>
                <a:gridCol w="306288">
                  <a:extLst>
                    <a:ext uri="{9D8B030D-6E8A-4147-A177-3AD203B41FA5}">
                      <a16:colId xmlns:a16="http://schemas.microsoft.com/office/drawing/2014/main" val="829991468"/>
                    </a:ext>
                  </a:extLst>
                </a:gridCol>
                <a:gridCol w="306288">
                  <a:extLst>
                    <a:ext uri="{9D8B030D-6E8A-4147-A177-3AD203B41FA5}">
                      <a16:colId xmlns:a16="http://schemas.microsoft.com/office/drawing/2014/main" val="3407543528"/>
                    </a:ext>
                  </a:extLst>
                </a:gridCol>
                <a:gridCol w="306288">
                  <a:extLst>
                    <a:ext uri="{9D8B030D-6E8A-4147-A177-3AD203B41FA5}">
                      <a16:colId xmlns:a16="http://schemas.microsoft.com/office/drawing/2014/main" val="3011243679"/>
                    </a:ext>
                  </a:extLst>
                </a:gridCol>
              </a:tblGrid>
              <a:tr h="278130">
                <a:tc>
                  <a:txBody>
                    <a:bodyPr/>
                    <a:lstStyle/>
                    <a:p>
                      <a:pPr algn="r"/>
                      <a:r>
                        <a:rPr lang="en-CA" sz="1400" dirty="0"/>
                        <a:t>Negative Index</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6373417"/>
                  </a:ext>
                </a:extLst>
              </a:tr>
              <a:tr h="278130">
                <a:tc>
                  <a:txBody>
                    <a:bodyPr/>
                    <a:lstStyle/>
                    <a:p>
                      <a:pPr algn="r"/>
                      <a:r>
                        <a:rPr lang="en-CA" sz="1400" dirty="0"/>
                        <a:t>String</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J</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o</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h</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o</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n</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9850830"/>
                  </a:ext>
                </a:extLst>
              </a:tr>
              <a:tr h="278130">
                <a:tc>
                  <a:txBody>
                    <a:bodyPr/>
                    <a:lstStyle/>
                    <a:p>
                      <a:pPr algn="r"/>
                      <a:r>
                        <a:rPr lang="en-CA" sz="1400" dirty="0"/>
                        <a:t>Index</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4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7903147"/>
                  </a:ext>
                </a:extLst>
              </a:tr>
            </a:tbl>
          </a:graphicData>
        </a:graphic>
      </p:graphicFrame>
      <p:pic>
        <p:nvPicPr>
          <p:cNvPr id="6" name="Picture 5">
            <a:extLst>
              <a:ext uri="{FF2B5EF4-FFF2-40B4-BE49-F238E27FC236}">
                <a16:creationId xmlns:a16="http://schemas.microsoft.com/office/drawing/2014/main" id="{442B1E54-79FB-D7DB-7DC8-CB660F0DCB9D}"/>
              </a:ext>
            </a:extLst>
          </p:cNvPr>
          <p:cNvPicPr>
            <a:picLocks noChangeAspect="1"/>
          </p:cNvPicPr>
          <p:nvPr/>
        </p:nvPicPr>
        <p:blipFill rotWithShape="1">
          <a:blip r:embed="rId2"/>
          <a:srcRect l="1664" t="19157" b="41217"/>
          <a:stretch/>
        </p:blipFill>
        <p:spPr>
          <a:xfrm>
            <a:off x="2105277" y="3614221"/>
            <a:ext cx="3415889" cy="2874552"/>
          </a:xfrm>
          <a:prstGeom prst="rect">
            <a:avLst/>
          </a:prstGeom>
        </p:spPr>
      </p:pic>
      <p:pic>
        <p:nvPicPr>
          <p:cNvPr id="8" name="Picture 7">
            <a:extLst>
              <a:ext uri="{FF2B5EF4-FFF2-40B4-BE49-F238E27FC236}">
                <a16:creationId xmlns:a16="http://schemas.microsoft.com/office/drawing/2014/main" id="{1D637490-9226-B1C9-78FB-FB3C19A54221}"/>
              </a:ext>
            </a:extLst>
          </p:cNvPr>
          <p:cNvPicPr>
            <a:picLocks noChangeAspect="1"/>
          </p:cNvPicPr>
          <p:nvPr/>
        </p:nvPicPr>
        <p:blipFill rotWithShape="1">
          <a:blip r:embed="rId2"/>
          <a:srcRect l="1664" t="58532" b="4839"/>
          <a:stretch/>
        </p:blipFill>
        <p:spPr>
          <a:xfrm>
            <a:off x="4559188" y="3820664"/>
            <a:ext cx="3415889" cy="2657163"/>
          </a:xfrm>
          <a:prstGeom prst="rect">
            <a:avLst/>
          </a:prstGeom>
        </p:spPr>
      </p:pic>
    </p:spTree>
    <p:extLst>
      <p:ext uri="{BB962C8B-B14F-4D97-AF65-F5344CB8AC3E}">
        <p14:creationId xmlns:p14="http://schemas.microsoft.com/office/powerpoint/2010/main" val="2074556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String other operators</a:t>
            </a:r>
            <a:endParaRPr lang="en-CA" dirty="0"/>
          </a:p>
          <a:p>
            <a:pPr lvl="1"/>
            <a:r>
              <a:rPr lang="en-CA" dirty="0"/>
              <a:t>The plus sign (+) for string concatenation.</a:t>
            </a:r>
          </a:p>
          <a:p>
            <a:pPr lvl="1"/>
            <a:r>
              <a:rPr lang="en-CA" dirty="0"/>
              <a:t>The asterisk sign (*) for string repetition.</a:t>
            </a:r>
          </a:p>
          <a:p>
            <a:r>
              <a:rPr lang="en-CA" dirty="0"/>
              <a:t>Here are some examples.</a:t>
            </a:r>
          </a:p>
        </p:txBody>
      </p:sp>
      <p:pic>
        <p:nvPicPr>
          <p:cNvPr id="5" name="Picture 4">
            <a:extLst>
              <a:ext uri="{FF2B5EF4-FFF2-40B4-BE49-F238E27FC236}">
                <a16:creationId xmlns:a16="http://schemas.microsoft.com/office/drawing/2014/main" id="{91B10783-67BE-05CA-67B3-EB11D8680F07}"/>
              </a:ext>
            </a:extLst>
          </p:cNvPr>
          <p:cNvPicPr>
            <a:picLocks noChangeAspect="1"/>
          </p:cNvPicPr>
          <p:nvPr/>
        </p:nvPicPr>
        <p:blipFill rotWithShape="1">
          <a:blip r:embed="rId2"/>
          <a:srcRect l="997" t="1153" r="-1"/>
          <a:stretch/>
        </p:blipFill>
        <p:spPr>
          <a:xfrm>
            <a:off x="4880499" y="3139850"/>
            <a:ext cx="3198181" cy="3532633"/>
          </a:xfrm>
          <a:prstGeom prst="rect">
            <a:avLst/>
          </a:prstGeom>
          <a:ln>
            <a:solidFill>
              <a:schemeClr val="tx1"/>
            </a:solidFill>
          </a:ln>
        </p:spPr>
      </p:pic>
    </p:spTree>
    <p:extLst>
      <p:ext uri="{BB962C8B-B14F-4D97-AF65-F5344CB8AC3E}">
        <p14:creationId xmlns:p14="http://schemas.microsoft.com/office/powerpoint/2010/main" val="3351616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740782"/>
            <a:ext cx="7886700" cy="955282"/>
          </a:xfrm>
        </p:spPr>
        <p:txBody>
          <a:bodyPr>
            <a:normAutofit/>
          </a:bodyPr>
          <a:lstStyle/>
          <a:p>
            <a:pPr marL="0" indent="0">
              <a:buNone/>
            </a:pPr>
            <a:r>
              <a:rPr lang="en-CA" b="1" dirty="0"/>
              <a:t>Python String built-in methods</a:t>
            </a:r>
          </a:p>
        </p:txBody>
      </p:sp>
      <p:graphicFrame>
        <p:nvGraphicFramePr>
          <p:cNvPr id="4" name="Table 5">
            <a:extLst>
              <a:ext uri="{FF2B5EF4-FFF2-40B4-BE49-F238E27FC236}">
                <a16:creationId xmlns:a16="http://schemas.microsoft.com/office/drawing/2014/main" id="{E19DEB0D-7DB3-C49B-51AE-32AA6E64269A}"/>
              </a:ext>
            </a:extLst>
          </p:cNvPr>
          <p:cNvGraphicFramePr>
            <a:graphicFrameLocks noGrp="1"/>
          </p:cNvGraphicFramePr>
          <p:nvPr>
            <p:extLst>
              <p:ext uri="{D42A27DB-BD31-4B8C-83A1-F6EECF244321}">
                <p14:modId xmlns:p14="http://schemas.microsoft.com/office/powerpoint/2010/main" val="238930311"/>
              </p:ext>
            </p:extLst>
          </p:nvPr>
        </p:nvGraphicFramePr>
        <p:xfrm>
          <a:off x="546755" y="2291587"/>
          <a:ext cx="7978196" cy="4274820"/>
        </p:xfrm>
        <a:graphic>
          <a:graphicData uri="http://schemas.openxmlformats.org/drawingml/2006/table">
            <a:tbl>
              <a:tblPr firstRow="1" bandRow="1">
                <a:tableStyleId>{5C22544A-7EE6-4342-B048-85BDC9FD1C3A}</a:tableStyleId>
              </a:tblPr>
              <a:tblGrid>
                <a:gridCol w="1407980">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78130">
                <a:tc>
                  <a:txBody>
                    <a:bodyPr/>
                    <a:lstStyle/>
                    <a:p>
                      <a:pPr algn="l" fontAlgn="t"/>
                      <a:r>
                        <a:rPr lang="en-CA" sz="1800" dirty="0" err="1">
                          <a:effectLst/>
                        </a:rPr>
                        <a:t>len</a:t>
                      </a:r>
                      <a:r>
                        <a:rPr lang="en-CA" sz="1800" dirty="0">
                          <a:effectLst/>
                        </a:rPr>
                        <a:t>()</a:t>
                      </a:r>
                    </a:p>
                  </a:txBody>
                  <a:tcPr marR="45720"/>
                </a:tc>
                <a:tc>
                  <a:txBody>
                    <a:bodyPr/>
                    <a:lstStyle/>
                    <a:p>
                      <a:pPr algn="l" fontAlgn="t"/>
                      <a:r>
                        <a:rPr lang="en-US" sz="1800" dirty="0">
                          <a:effectLst/>
                        </a:rPr>
                        <a:t>Returns count of characters in the string</a:t>
                      </a:r>
                    </a:p>
                  </a:txBody>
                  <a:tcPr marL="45720" marR="45720"/>
                </a:tc>
                <a:extLst>
                  <a:ext uri="{0D108BD9-81ED-4DB2-BD59-A6C34878D82A}">
                    <a16:rowId xmlns:a16="http://schemas.microsoft.com/office/drawing/2014/main" val="3500284021"/>
                  </a:ext>
                </a:extLst>
              </a:tr>
              <a:tr h="278130">
                <a:tc>
                  <a:txBody>
                    <a:bodyPr/>
                    <a:lstStyle/>
                    <a:p>
                      <a:pPr algn="l" fontAlgn="t"/>
                      <a:r>
                        <a:rPr lang="en-CA" sz="1800" dirty="0">
                          <a:effectLst/>
                        </a:rPr>
                        <a:t>str()</a:t>
                      </a:r>
                    </a:p>
                  </a:txBody>
                  <a:tcPr marR="45720"/>
                </a:tc>
                <a:tc>
                  <a:txBody>
                    <a:bodyPr/>
                    <a:lstStyle/>
                    <a:p>
                      <a:pPr algn="l" fontAlgn="t"/>
                      <a:r>
                        <a:rPr lang="en-US" sz="1800" dirty="0">
                          <a:effectLst/>
                        </a:rPr>
                        <a:t>Converts data type into string</a:t>
                      </a:r>
                    </a:p>
                  </a:txBody>
                  <a:tcPr marL="45720" marR="45720"/>
                </a:tc>
                <a:extLst>
                  <a:ext uri="{0D108BD9-81ED-4DB2-BD59-A6C34878D82A}">
                    <a16:rowId xmlns:a16="http://schemas.microsoft.com/office/drawing/2014/main" val="1847630604"/>
                  </a:ext>
                </a:extLst>
              </a:tr>
              <a:tr h="278130">
                <a:tc>
                  <a:txBody>
                    <a:bodyPr/>
                    <a:lstStyle/>
                    <a:p>
                      <a:pPr algn="l" fontAlgn="t"/>
                      <a:r>
                        <a:rPr lang="en-CA" sz="1800" dirty="0">
                          <a:effectLst/>
                        </a:rPr>
                        <a:t>.capitalize()</a:t>
                      </a:r>
                    </a:p>
                  </a:txBody>
                  <a:tcPr marR="45720"/>
                </a:tc>
                <a:tc>
                  <a:txBody>
                    <a:bodyPr/>
                    <a:lstStyle/>
                    <a:p>
                      <a:pPr algn="l" fontAlgn="t"/>
                      <a:r>
                        <a:rPr lang="en-US" sz="1800" dirty="0">
                          <a:effectLst/>
                        </a:rPr>
                        <a:t>Converts the first character to upper case</a:t>
                      </a:r>
                    </a:p>
                  </a:txBody>
                  <a:tcPr marL="45720" marR="45720"/>
                </a:tc>
                <a:extLst>
                  <a:ext uri="{0D108BD9-81ED-4DB2-BD59-A6C34878D82A}">
                    <a16:rowId xmlns:a16="http://schemas.microsoft.com/office/drawing/2014/main" val="2483415781"/>
                  </a:ext>
                </a:extLst>
              </a:tr>
              <a:tr h="278130">
                <a:tc>
                  <a:txBody>
                    <a:bodyPr/>
                    <a:lstStyle/>
                    <a:p>
                      <a:pPr algn="l" fontAlgn="t"/>
                      <a:r>
                        <a:rPr lang="en-CA" sz="1800" dirty="0">
                          <a:effectLst/>
                        </a:rPr>
                        <a:t>.</a:t>
                      </a:r>
                      <a:r>
                        <a:rPr lang="en-CA" sz="1800" dirty="0" err="1">
                          <a:effectLst/>
                        </a:rPr>
                        <a:t>casefold</a:t>
                      </a:r>
                      <a:r>
                        <a:rPr lang="en-CA" sz="1800" dirty="0">
                          <a:effectLst/>
                        </a:rPr>
                        <a:t>()</a:t>
                      </a:r>
                    </a:p>
                  </a:txBody>
                  <a:tcPr marR="45720"/>
                </a:tc>
                <a:tc>
                  <a:txBody>
                    <a:bodyPr/>
                    <a:lstStyle/>
                    <a:p>
                      <a:pPr algn="l" fontAlgn="t"/>
                      <a:r>
                        <a:rPr lang="en-US" sz="1800" dirty="0">
                          <a:effectLst/>
                        </a:rPr>
                        <a:t>Converts string into lower case</a:t>
                      </a:r>
                    </a:p>
                  </a:txBody>
                  <a:tcPr marL="45720" marR="45720"/>
                </a:tc>
                <a:extLst>
                  <a:ext uri="{0D108BD9-81ED-4DB2-BD59-A6C34878D82A}">
                    <a16:rowId xmlns:a16="http://schemas.microsoft.com/office/drawing/2014/main" val="1645039477"/>
                  </a:ext>
                </a:extLst>
              </a:tr>
              <a:tr h="278130">
                <a:tc>
                  <a:txBody>
                    <a:bodyPr/>
                    <a:lstStyle/>
                    <a:p>
                      <a:pPr algn="l" fontAlgn="t"/>
                      <a:r>
                        <a:rPr lang="en-CA" sz="1800" dirty="0">
                          <a:effectLst/>
                        </a:rPr>
                        <a:t>.center()</a:t>
                      </a:r>
                    </a:p>
                  </a:txBody>
                  <a:tcPr marR="45720"/>
                </a:tc>
                <a:tc>
                  <a:txBody>
                    <a:bodyPr/>
                    <a:lstStyle/>
                    <a:p>
                      <a:pPr algn="l" fontAlgn="t"/>
                      <a:r>
                        <a:rPr lang="en-CA" sz="1800">
                          <a:effectLst/>
                        </a:rPr>
                        <a:t>Returns a centered string</a:t>
                      </a:r>
                    </a:p>
                  </a:txBody>
                  <a:tcPr marL="45720" marR="45720"/>
                </a:tc>
                <a:extLst>
                  <a:ext uri="{0D108BD9-81ED-4DB2-BD59-A6C34878D82A}">
                    <a16:rowId xmlns:a16="http://schemas.microsoft.com/office/drawing/2014/main" val="3515319333"/>
                  </a:ext>
                </a:extLst>
              </a:tr>
              <a:tr h="278130">
                <a:tc>
                  <a:txBody>
                    <a:bodyPr/>
                    <a:lstStyle/>
                    <a:p>
                      <a:pPr algn="l" fontAlgn="t"/>
                      <a:r>
                        <a:rPr lang="en-CA" sz="1800" dirty="0">
                          <a:effectLst/>
                        </a:rPr>
                        <a:t>.count()</a:t>
                      </a:r>
                    </a:p>
                  </a:txBody>
                  <a:tcPr marR="45720"/>
                </a:tc>
                <a:tc>
                  <a:txBody>
                    <a:bodyPr/>
                    <a:lstStyle/>
                    <a:p>
                      <a:pPr algn="l" fontAlgn="t"/>
                      <a:r>
                        <a:rPr lang="en-US" sz="1800" dirty="0">
                          <a:effectLst/>
                        </a:rPr>
                        <a:t>Returns the number of times a specified value occurs in a string</a:t>
                      </a:r>
                    </a:p>
                  </a:txBody>
                  <a:tcPr marL="45720" marR="45720"/>
                </a:tc>
                <a:extLst>
                  <a:ext uri="{0D108BD9-81ED-4DB2-BD59-A6C34878D82A}">
                    <a16:rowId xmlns:a16="http://schemas.microsoft.com/office/drawing/2014/main" val="3101414246"/>
                  </a:ext>
                </a:extLst>
              </a:tr>
              <a:tr h="278130">
                <a:tc>
                  <a:txBody>
                    <a:bodyPr/>
                    <a:lstStyle/>
                    <a:p>
                      <a:pPr algn="l" fontAlgn="t"/>
                      <a:r>
                        <a:rPr lang="en-CA" sz="1800" dirty="0">
                          <a:effectLst/>
                        </a:rPr>
                        <a:t>.encode()</a:t>
                      </a:r>
                    </a:p>
                  </a:txBody>
                  <a:tcPr marR="45720"/>
                </a:tc>
                <a:tc>
                  <a:txBody>
                    <a:bodyPr/>
                    <a:lstStyle/>
                    <a:p>
                      <a:pPr algn="l" fontAlgn="t"/>
                      <a:r>
                        <a:rPr lang="en-US" sz="1800">
                          <a:effectLst/>
                        </a:rPr>
                        <a:t>Returns an encoded version of the string</a:t>
                      </a:r>
                    </a:p>
                  </a:txBody>
                  <a:tcPr marL="45720" marR="45720"/>
                </a:tc>
                <a:extLst>
                  <a:ext uri="{0D108BD9-81ED-4DB2-BD59-A6C34878D82A}">
                    <a16:rowId xmlns:a16="http://schemas.microsoft.com/office/drawing/2014/main" val="868637013"/>
                  </a:ext>
                </a:extLst>
              </a:tr>
              <a:tr h="278130">
                <a:tc>
                  <a:txBody>
                    <a:bodyPr/>
                    <a:lstStyle/>
                    <a:p>
                      <a:pPr algn="l" fontAlgn="t"/>
                      <a:r>
                        <a:rPr lang="en-CA" sz="1800" dirty="0">
                          <a:effectLst/>
                        </a:rPr>
                        <a:t>.</a:t>
                      </a:r>
                      <a:r>
                        <a:rPr lang="en-CA" sz="1800" dirty="0" err="1">
                          <a:effectLst/>
                        </a:rPr>
                        <a:t>endswith</a:t>
                      </a:r>
                      <a:r>
                        <a:rPr lang="en-CA" sz="1800" dirty="0">
                          <a:effectLst/>
                        </a:rPr>
                        <a:t>()</a:t>
                      </a:r>
                    </a:p>
                  </a:txBody>
                  <a:tcPr marR="45720"/>
                </a:tc>
                <a:tc>
                  <a:txBody>
                    <a:bodyPr/>
                    <a:lstStyle/>
                    <a:p>
                      <a:pPr algn="l" fontAlgn="t"/>
                      <a:r>
                        <a:rPr lang="en-US" sz="1800">
                          <a:effectLst/>
                        </a:rPr>
                        <a:t>Returns true if the string ends with the specified value</a:t>
                      </a:r>
                    </a:p>
                  </a:txBody>
                  <a:tcPr marL="45720" marR="45720"/>
                </a:tc>
                <a:extLst>
                  <a:ext uri="{0D108BD9-81ED-4DB2-BD59-A6C34878D82A}">
                    <a16:rowId xmlns:a16="http://schemas.microsoft.com/office/drawing/2014/main" val="3631494172"/>
                  </a:ext>
                </a:extLst>
              </a:tr>
              <a:tr h="278130">
                <a:tc>
                  <a:txBody>
                    <a:bodyPr/>
                    <a:lstStyle/>
                    <a:p>
                      <a:pPr algn="l" fontAlgn="t"/>
                      <a:r>
                        <a:rPr lang="en-CA" sz="1800" dirty="0">
                          <a:effectLst/>
                        </a:rPr>
                        <a:t>.expandtabs()</a:t>
                      </a:r>
                    </a:p>
                  </a:txBody>
                  <a:tcPr marR="45720"/>
                </a:tc>
                <a:tc>
                  <a:txBody>
                    <a:bodyPr/>
                    <a:lstStyle/>
                    <a:p>
                      <a:pPr algn="l" fontAlgn="t"/>
                      <a:r>
                        <a:rPr lang="en-US" sz="1800">
                          <a:effectLst/>
                        </a:rPr>
                        <a:t>Sets the tab size of the string</a:t>
                      </a:r>
                    </a:p>
                  </a:txBody>
                  <a:tcPr marL="45720" marR="45720"/>
                </a:tc>
                <a:extLst>
                  <a:ext uri="{0D108BD9-81ED-4DB2-BD59-A6C34878D82A}">
                    <a16:rowId xmlns:a16="http://schemas.microsoft.com/office/drawing/2014/main" val="4080369880"/>
                  </a:ext>
                </a:extLst>
              </a:tr>
              <a:tr h="278130">
                <a:tc>
                  <a:txBody>
                    <a:bodyPr/>
                    <a:lstStyle/>
                    <a:p>
                      <a:pPr algn="l" fontAlgn="t"/>
                      <a:r>
                        <a:rPr lang="en-CA" sz="1800" dirty="0">
                          <a:effectLst/>
                        </a:rPr>
                        <a:t>.find()</a:t>
                      </a:r>
                    </a:p>
                  </a:txBody>
                  <a:tcPr marR="45720"/>
                </a:tc>
                <a:tc>
                  <a:txBody>
                    <a:bodyPr/>
                    <a:lstStyle/>
                    <a:p>
                      <a:pPr algn="l" fontAlgn="t"/>
                      <a:r>
                        <a:rPr lang="en-US" sz="1800" dirty="0">
                          <a:effectLst/>
                        </a:rPr>
                        <a:t>Searches the string for a specified value and returns the position of where it was found</a:t>
                      </a:r>
                    </a:p>
                  </a:txBody>
                  <a:tcPr marL="45720" marR="45720"/>
                </a:tc>
                <a:extLst>
                  <a:ext uri="{0D108BD9-81ED-4DB2-BD59-A6C34878D82A}">
                    <a16:rowId xmlns:a16="http://schemas.microsoft.com/office/drawing/2014/main" val="3894726916"/>
                  </a:ext>
                </a:extLst>
              </a:tr>
            </a:tbl>
          </a:graphicData>
        </a:graphic>
      </p:graphicFrame>
    </p:spTree>
    <p:extLst>
      <p:ext uri="{BB962C8B-B14F-4D97-AF65-F5344CB8AC3E}">
        <p14:creationId xmlns:p14="http://schemas.microsoft.com/office/powerpoint/2010/main" val="506662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String built-in methods</a:t>
            </a:r>
          </a:p>
        </p:txBody>
      </p:sp>
      <p:graphicFrame>
        <p:nvGraphicFramePr>
          <p:cNvPr id="4" name="Table 5">
            <a:extLst>
              <a:ext uri="{FF2B5EF4-FFF2-40B4-BE49-F238E27FC236}">
                <a16:creationId xmlns:a16="http://schemas.microsoft.com/office/drawing/2014/main" id="{E19DEB0D-7DB3-C49B-51AE-32AA6E64269A}"/>
              </a:ext>
            </a:extLst>
          </p:cNvPr>
          <p:cNvGraphicFramePr>
            <a:graphicFrameLocks noGrp="1"/>
          </p:cNvGraphicFramePr>
          <p:nvPr>
            <p:extLst>
              <p:ext uri="{D42A27DB-BD31-4B8C-83A1-F6EECF244321}">
                <p14:modId xmlns:p14="http://schemas.microsoft.com/office/powerpoint/2010/main" val="2503142414"/>
              </p:ext>
            </p:extLst>
          </p:nvPr>
        </p:nvGraphicFramePr>
        <p:xfrm>
          <a:off x="516914" y="2338716"/>
          <a:ext cx="8110171" cy="4274820"/>
        </p:xfrm>
        <a:graphic>
          <a:graphicData uri="http://schemas.openxmlformats.org/drawingml/2006/table">
            <a:tbl>
              <a:tblPr firstRow="1" bandRow="1">
                <a:tableStyleId>{5C22544A-7EE6-4342-B048-85BDC9FD1C3A}</a:tableStyleId>
              </a:tblPr>
              <a:tblGrid>
                <a:gridCol w="1539955">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78130">
                <a:tc>
                  <a:txBody>
                    <a:bodyPr/>
                    <a:lstStyle/>
                    <a:p>
                      <a:pPr algn="l" fontAlgn="t"/>
                      <a:r>
                        <a:rPr lang="en-CA" sz="1800" dirty="0">
                          <a:effectLst/>
                        </a:rPr>
                        <a:t>.format()</a:t>
                      </a:r>
                    </a:p>
                  </a:txBody>
                  <a:tcPr marR="45720"/>
                </a:tc>
                <a:tc>
                  <a:txBody>
                    <a:bodyPr/>
                    <a:lstStyle/>
                    <a:p>
                      <a:pPr algn="l" fontAlgn="t"/>
                      <a:r>
                        <a:rPr lang="en-US" sz="1800" dirty="0">
                          <a:effectLst/>
                        </a:rPr>
                        <a:t>Formats specified values in a string</a:t>
                      </a:r>
                    </a:p>
                  </a:txBody>
                  <a:tcPr marL="45720" marR="45720"/>
                </a:tc>
                <a:extLst>
                  <a:ext uri="{0D108BD9-81ED-4DB2-BD59-A6C34878D82A}">
                    <a16:rowId xmlns:a16="http://schemas.microsoft.com/office/drawing/2014/main" val="296975624"/>
                  </a:ext>
                </a:extLst>
              </a:tr>
              <a:tr h="278130">
                <a:tc>
                  <a:txBody>
                    <a:bodyPr/>
                    <a:lstStyle/>
                    <a:p>
                      <a:pPr algn="l" fontAlgn="t"/>
                      <a:r>
                        <a:rPr lang="en-CA" sz="1800" dirty="0">
                          <a:effectLst/>
                        </a:rPr>
                        <a:t>.</a:t>
                      </a:r>
                      <a:r>
                        <a:rPr lang="en-CA" sz="1800" dirty="0" err="1">
                          <a:effectLst/>
                        </a:rPr>
                        <a:t>format_map</a:t>
                      </a:r>
                      <a:r>
                        <a:rPr lang="en-CA" sz="1800" dirty="0">
                          <a:effectLst/>
                        </a:rPr>
                        <a:t>()</a:t>
                      </a:r>
                    </a:p>
                  </a:txBody>
                  <a:tcPr marR="45720"/>
                </a:tc>
                <a:tc>
                  <a:txBody>
                    <a:bodyPr/>
                    <a:lstStyle/>
                    <a:p>
                      <a:pPr algn="l" fontAlgn="t"/>
                      <a:r>
                        <a:rPr lang="en-US" sz="1800" dirty="0">
                          <a:effectLst/>
                        </a:rPr>
                        <a:t>Formats specified values in a string</a:t>
                      </a:r>
                    </a:p>
                  </a:txBody>
                  <a:tcPr marL="45720" marR="45720"/>
                </a:tc>
                <a:extLst>
                  <a:ext uri="{0D108BD9-81ED-4DB2-BD59-A6C34878D82A}">
                    <a16:rowId xmlns:a16="http://schemas.microsoft.com/office/drawing/2014/main" val="1353095284"/>
                  </a:ext>
                </a:extLst>
              </a:tr>
              <a:tr h="278130">
                <a:tc>
                  <a:txBody>
                    <a:bodyPr/>
                    <a:lstStyle/>
                    <a:p>
                      <a:pPr algn="l" fontAlgn="t"/>
                      <a:r>
                        <a:rPr lang="en-CA" sz="1800" dirty="0">
                          <a:effectLst/>
                        </a:rPr>
                        <a:t>.index()</a:t>
                      </a:r>
                    </a:p>
                  </a:txBody>
                  <a:tcPr marR="45720"/>
                </a:tc>
                <a:tc>
                  <a:txBody>
                    <a:bodyPr/>
                    <a:lstStyle/>
                    <a:p>
                      <a:pPr algn="l" fontAlgn="t"/>
                      <a:r>
                        <a:rPr lang="en-US" sz="1800" dirty="0">
                          <a:effectLst/>
                        </a:rPr>
                        <a:t>Searches the string for a specified value and returns the position of where it was found</a:t>
                      </a:r>
                    </a:p>
                  </a:txBody>
                  <a:tcPr marL="45720" marR="45720"/>
                </a:tc>
                <a:extLst>
                  <a:ext uri="{0D108BD9-81ED-4DB2-BD59-A6C34878D82A}">
                    <a16:rowId xmlns:a16="http://schemas.microsoft.com/office/drawing/2014/main" val="1645039477"/>
                  </a:ext>
                </a:extLst>
              </a:tr>
              <a:tr h="278130">
                <a:tc>
                  <a:txBody>
                    <a:bodyPr/>
                    <a:lstStyle/>
                    <a:p>
                      <a:pPr algn="l" fontAlgn="t"/>
                      <a:r>
                        <a:rPr lang="en-CA" sz="1800" dirty="0">
                          <a:effectLst/>
                        </a:rPr>
                        <a:t>.</a:t>
                      </a:r>
                      <a:r>
                        <a:rPr lang="en-CA" sz="1800" dirty="0" err="1">
                          <a:effectLst/>
                        </a:rPr>
                        <a:t>isalnum</a:t>
                      </a:r>
                      <a:r>
                        <a:rPr lang="en-CA" sz="1800" dirty="0">
                          <a:effectLst/>
                        </a:rPr>
                        <a:t>()</a:t>
                      </a:r>
                    </a:p>
                  </a:txBody>
                  <a:tcPr marR="45720"/>
                </a:tc>
                <a:tc>
                  <a:txBody>
                    <a:bodyPr/>
                    <a:lstStyle/>
                    <a:p>
                      <a:pPr algn="l" fontAlgn="t"/>
                      <a:r>
                        <a:rPr lang="en-US" sz="1800">
                          <a:effectLst/>
                        </a:rPr>
                        <a:t>Returns True if all characters in the string are alphanumeric</a:t>
                      </a:r>
                    </a:p>
                  </a:txBody>
                  <a:tcPr marL="45720" marR="45720"/>
                </a:tc>
                <a:extLst>
                  <a:ext uri="{0D108BD9-81ED-4DB2-BD59-A6C34878D82A}">
                    <a16:rowId xmlns:a16="http://schemas.microsoft.com/office/drawing/2014/main" val="3515319333"/>
                  </a:ext>
                </a:extLst>
              </a:tr>
              <a:tr h="278130">
                <a:tc>
                  <a:txBody>
                    <a:bodyPr/>
                    <a:lstStyle/>
                    <a:p>
                      <a:pPr algn="l" fontAlgn="t"/>
                      <a:r>
                        <a:rPr lang="en-CA" sz="1800" dirty="0">
                          <a:effectLst/>
                        </a:rPr>
                        <a:t>.</a:t>
                      </a:r>
                      <a:r>
                        <a:rPr lang="en-CA" sz="1800" dirty="0" err="1">
                          <a:effectLst/>
                        </a:rPr>
                        <a:t>isalpha</a:t>
                      </a:r>
                      <a:r>
                        <a:rPr lang="en-CA" sz="1800" dirty="0">
                          <a:effectLst/>
                        </a:rPr>
                        <a:t>()</a:t>
                      </a:r>
                    </a:p>
                  </a:txBody>
                  <a:tcPr marR="45720"/>
                </a:tc>
                <a:tc>
                  <a:txBody>
                    <a:bodyPr/>
                    <a:lstStyle/>
                    <a:p>
                      <a:pPr algn="l" fontAlgn="t"/>
                      <a:r>
                        <a:rPr lang="en-US" sz="1800">
                          <a:effectLst/>
                        </a:rPr>
                        <a:t>Returns True if all characters in the string are in the alphabet</a:t>
                      </a:r>
                    </a:p>
                  </a:txBody>
                  <a:tcPr marL="45720" marR="45720"/>
                </a:tc>
                <a:extLst>
                  <a:ext uri="{0D108BD9-81ED-4DB2-BD59-A6C34878D82A}">
                    <a16:rowId xmlns:a16="http://schemas.microsoft.com/office/drawing/2014/main" val="3101414246"/>
                  </a:ext>
                </a:extLst>
              </a:tr>
              <a:tr h="278130">
                <a:tc>
                  <a:txBody>
                    <a:bodyPr/>
                    <a:lstStyle/>
                    <a:p>
                      <a:pPr algn="l" fontAlgn="t"/>
                      <a:r>
                        <a:rPr lang="en-CA" sz="1800" dirty="0">
                          <a:effectLst/>
                        </a:rPr>
                        <a:t>.</a:t>
                      </a:r>
                      <a:r>
                        <a:rPr lang="en-CA" sz="1800" dirty="0" err="1">
                          <a:effectLst/>
                        </a:rPr>
                        <a:t>isdecimal</a:t>
                      </a:r>
                      <a:r>
                        <a:rPr lang="en-CA" sz="1800" dirty="0">
                          <a:effectLst/>
                        </a:rPr>
                        <a:t>()</a:t>
                      </a:r>
                    </a:p>
                  </a:txBody>
                  <a:tcPr marR="45720"/>
                </a:tc>
                <a:tc>
                  <a:txBody>
                    <a:bodyPr/>
                    <a:lstStyle/>
                    <a:p>
                      <a:pPr algn="l" fontAlgn="t"/>
                      <a:r>
                        <a:rPr lang="en-US" sz="1800">
                          <a:effectLst/>
                        </a:rPr>
                        <a:t>Returns True if all characters in the string are decimals</a:t>
                      </a:r>
                    </a:p>
                  </a:txBody>
                  <a:tcPr marL="45720" marR="45720"/>
                </a:tc>
                <a:extLst>
                  <a:ext uri="{0D108BD9-81ED-4DB2-BD59-A6C34878D82A}">
                    <a16:rowId xmlns:a16="http://schemas.microsoft.com/office/drawing/2014/main" val="868637013"/>
                  </a:ext>
                </a:extLst>
              </a:tr>
              <a:tr h="278130">
                <a:tc>
                  <a:txBody>
                    <a:bodyPr/>
                    <a:lstStyle/>
                    <a:p>
                      <a:pPr algn="l" fontAlgn="t"/>
                      <a:r>
                        <a:rPr lang="en-CA" sz="1800" dirty="0">
                          <a:effectLst/>
                        </a:rPr>
                        <a:t>.</a:t>
                      </a:r>
                      <a:r>
                        <a:rPr lang="en-CA" sz="1800" dirty="0" err="1">
                          <a:effectLst/>
                        </a:rPr>
                        <a:t>isdigit</a:t>
                      </a:r>
                      <a:r>
                        <a:rPr lang="en-CA" sz="1800" dirty="0">
                          <a:effectLst/>
                        </a:rPr>
                        <a:t>()</a:t>
                      </a:r>
                    </a:p>
                  </a:txBody>
                  <a:tcPr marR="45720"/>
                </a:tc>
                <a:tc>
                  <a:txBody>
                    <a:bodyPr/>
                    <a:lstStyle/>
                    <a:p>
                      <a:pPr algn="l" fontAlgn="t"/>
                      <a:r>
                        <a:rPr lang="en-US" sz="1800" dirty="0">
                          <a:effectLst/>
                        </a:rPr>
                        <a:t>Returns True if all characters in the string are digits</a:t>
                      </a:r>
                    </a:p>
                  </a:txBody>
                  <a:tcPr marL="45720" marR="45720"/>
                </a:tc>
                <a:extLst>
                  <a:ext uri="{0D108BD9-81ED-4DB2-BD59-A6C34878D82A}">
                    <a16:rowId xmlns:a16="http://schemas.microsoft.com/office/drawing/2014/main" val="3631494172"/>
                  </a:ext>
                </a:extLst>
              </a:tr>
              <a:tr h="278130">
                <a:tc>
                  <a:txBody>
                    <a:bodyPr/>
                    <a:lstStyle/>
                    <a:p>
                      <a:pPr algn="l" fontAlgn="t"/>
                      <a:r>
                        <a:rPr lang="en-CA" sz="1800" dirty="0">
                          <a:effectLst/>
                        </a:rPr>
                        <a:t>.</a:t>
                      </a:r>
                      <a:r>
                        <a:rPr lang="en-CA" sz="1800" dirty="0" err="1">
                          <a:effectLst/>
                        </a:rPr>
                        <a:t>isidentifier</a:t>
                      </a:r>
                      <a:r>
                        <a:rPr lang="en-CA" sz="1800" dirty="0">
                          <a:effectLst/>
                        </a:rPr>
                        <a:t>()</a:t>
                      </a:r>
                    </a:p>
                  </a:txBody>
                  <a:tcPr marR="45720"/>
                </a:tc>
                <a:tc>
                  <a:txBody>
                    <a:bodyPr/>
                    <a:lstStyle/>
                    <a:p>
                      <a:pPr algn="l" fontAlgn="t"/>
                      <a:r>
                        <a:rPr lang="en-US" sz="1800">
                          <a:effectLst/>
                        </a:rPr>
                        <a:t>Returns True if the string is an identifier</a:t>
                      </a:r>
                    </a:p>
                  </a:txBody>
                  <a:tcPr marL="45720" marR="45720"/>
                </a:tc>
                <a:extLst>
                  <a:ext uri="{0D108BD9-81ED-4DB2-BD59-A6C34878D82A}">
                    <a16:rowId xmlns:a16="http://schemas.microsoft.com/office/drawing/2014/main" val="4080369880"/>
                  </a:ext>
                </a:extLst>
              </a:tr>
              <a:tr h="278130">
                <a:tc>
                  <a:txBody>
                    <a:bodyPr/>
                    <a:lstStyle/>
                    <a:p>
                      <a:pPr algn="l" fontAlgn="t"/>
                      <a:r>
                        <a:rPr lang="en-CA" sz="1800" dirty="0">
                          <a:effectLst/>
                        </a:rPr>
                        <a:t>.</a:t>
                      </a:r>
                      <a:r>
                        <a:rPr lang="en-CA" sz="1800" dirty="0" err="1">
                          <a:effectLst/>
                        </a:rPr>
                        <a:t>islower</a:t>
                      </a:r>
                      <a:r>
                        <a:rPr lang="en-CA" sz="1800" dirty="0">
                          <a:effectLst/>
                        </a:rPr>
                        <a:t>()</a:t>
                      </a:r>
                    </a:p>
                  </a:txBody>
                  <a:tcPr marR="45720"/>
                </a:tc>
                <a:tc>
                  <a:txBody>
                    <a:bodyPr/>
                    <a:lstStyle/>
                    <a:p>
                      <a:pPr algn="l" fontAlgn="t"/>
                      <a:r>
                        <a:rPr lang="en-US" sz="1800">
                          <a:effectLst/>
                        </a:rPr>
                        <a:t>Returns True if all characters in the string are lower case</a:t>
                      </a:r>
                    </a:p>
                  </a:txBody>
                  <a:tcPr marL="45720" marR="45720"/>
                </a:tc>
                <a:extLst>
                  <a:ext uri="{0D108BD9-81ED-4DB2-BD59-A6C34878D82A}">
                    <a16:rowId xmlns:a16="http://schemas.microsoft.com/office/drawing/2014/main" val="3894726916"/>
                  </a:ext>
                </a:extLst>
              </a:tr>
              <a:tr h="278130">
                <a:tc>
                  <a:txBody>
                    <a:bodyPr/>
                    <a:lstStyle/>
                    <a:p>
                      <a:pPr algn="l" fontAlgn="t"/>
                      <a:r>
                        <a:rPr lang="en-CA" sz="1800" dirty="0">
                          <a:effectLst/>
                        </a:rPr>
                        <a:t>.</a:t>
                      </a:r>
                      <a:r>
                        <a:rPr lang="en-CA" sz="1800" dirty="0" err="1">
                          <a:effectLst/>
                        </a:rPr>
                        <a:t>isnumeric</a:t>
                      </a:r>
                      <a:r>
                        <a:rPr lang="en-CA" sz="1800" dirty="0">
                          <a:effectLst/>
                        </a:rPr>
                        <a:t>()</a:t>
                      </a:r>
                    </a:p>
                  </a:txBody>
                  <a:tcPr marR="45720"/>
                </a:tc>
                <a:tc>
                  <a:txBody>
                    <a:bodyPr/>
                    <a:lstStyle/>
                    <a:p>
                      <a:pPr algn="l" fontAlgn="t"/>
                      <a:r>
                        <a:rPr lang="en-US" sz="1800" dirty="0">
                          <a:effectLst/>
                        </a:rPr>
                        <a:t>Returns True if all characters in the string are numeric</a:t>
                      </a:r>
                    </a:p>
                  </a:txBody>
                  <a:tcPr marL="45720" marR="45720"/>
                </a:tc>
                <a:extLst>
                  <a:ext uri="{0D108BD9-81ED-4DB2-BD59-A6C34878D82A}">
                    <a16:rowId xmlns:a16="http://schemas.microsoft.com/office/drawing/2014/main" val="3967238517"/>
                  </a:ext>
                </a:extLst>
              </a:tr>
            </a:tbl>
          </a:graphicData>
        </a:graphic>
      </p:graphicFrame>
    </p:spTree>
    <p:extLst>
      <p:ext uri="{BB962C8B-B14F-4D97-AF65-F5344CB8AC3E}">
        <p14:creationId xmlns:p14="http://schemas.microsoft.com/office/powerpoint/2010/main" val="3279526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String built-in methods</a:t>
            </a:r>
          </a:p>
        </p:txBody>
      </p:sp>
      <p:graphicFrame>
        <p:nvGraphicFramePr>
          <p:cNvPr id="4" name="Table 5">
            <a:extLst>
              <a:ext uri="{FF2B5EF4-FFF2-40B4-BE49-F238E27FC236}">
                <a16:creationId xmlns:a16="http://schemas.microsoft.com/office/drawing/2014/main" id="{E19DEB0D-7DB3-C49B-51AE-32AA6E64269A}"/>
              </a:ext>
            </a:extLst>
          </p:cNvPr>
          <p:cNvGraphicFramePr>
            <a:graphicFrameLocks noGrp="1"/>
          </p:cNvGraphicFramePr>
          <p:nvPr>
            <p:extLst>
              <p:ext uri="{D42A27DB-BD31-4B8C-83A1-F6EECF244321}">
                <p14:modId xmlns:p14="http://schemas.microsoft.com/office/powerpoint/2010/main" val="457775705"/>
              </p:ext>
            </p:extLst>
          </p:nvPr>
        </p:nvGraphicFramePr>
        <p:xfrm>
          <a:off x="568762" y="2593240"/>
          <a:ext cx="8006476" cy="4000500"/>
        </p:xfrm>
        <a:graphic>
          <a:graphicData uri="http://schemas.openxmlformats.org/drawingml/2006/table">
            <a:tbl>
              <a:tblPr firstRow="1" bandRow="1">
                <a:tableStyleId>{5C22544A-7EE6-4342-B048-85BDC9FD1C3A}</a:tableStyleId>
              </a:tblPr>
              <a:tblGrid>
                <a:gridCol w="1436260">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78130">
                <a:tc>
                  <a:txBody>
                    <a:bodyPr/>
                    <a:lstStyle/>
                    <a:p>
                      <a:pPr algn="l" fontAlgn="t"/>
                      <a:r>
                        <a:rPr lang="en-CA" sz="1800" dirty="0">
                          <a:effectLst/>
                        </a:rPr>
                        <a:t>.</a:t>
                      </a:r>
                      <a:r>
                        <a:rPr lang="en-CA" sz="1800" dirty="0" err="1">
                          <a:effectLst/>
                        </a:rPr>
                        <a:t>isprintable</a:t>
                      </a:r>
                      <a:r>
                        <a:rPr lang="en-CA" sz="1800" dirty="0">
                          <a:effectLst/>
                        </a:rPr>
                        <a:t>()</a:t>
                      </a:r>
                    </a:p>
                  </a:txBody>
                  <a:tcPr marR="45720"/>
                </a:tc>
                <a:tc>
                  <a:txBody>
                    <a:bodyPr/>
                    <a:lstStyle/>
                    <a:p>
                      <a:pPr algn="l" fontAlgn="t"/>
                      <a:r>
                        <a:rPr lang="en-US" sz="1800" dirty="0">
                          <a:effectLst/>
                        </a:rPr>
                        <a:t>Returns True if all characters in the string are printable</a:t>
                      </a:r>
                    </a:p>
                  </a:txBody>
                  <a:tcPr marL="45720" marR="45720"/>
                </a:tc>
                <a:extLst>
                  <a:ext uri="{0D108BD9-81ED-4DB2-BD59-A6C34878D82A}">
                    <a16:rowId xmlns:a16="http://schemas.microsoft.com/office/drawing/2014/main" val="3587214347"/>
                  </a:ext>
                </a:extLst>
              </a:tr>
              <a:tr h="278130">
                <a:tc>
                  <a:txBody>
                    <a:bodyPr/>
                    <a:lstStyle/>
                    <a:p>
                      <a:pPr algn="l" fontAlgn="t"/>
                      <a:r>
                        <a:rPr lang="en-CA" sz="1800" dirty="0">
                          <a:effectLst/>
                        </a:rPr>
                        <a:t>.isspace()</a:t>
                      </a:r>
                    </a:p>
                  </a:txBody>
                  <a:tcPr marR="45720"/>
                </a:tc>
                <a:tc>
                  <a:txBody>
                    <a:bodyPr/>
                    <a:lstStyle/>
                    <a:p>
                      <a:pPr algn="l" fontAlgn="t"/>
                      <a:r>
                        <a:rPr lang="en-US" sz="1800" dirty="0">
                          <a:effectLst/>
                        </a:rPr>
                        <a:t>Returns True if all characters in the string are whitespaces</a:t>
                      </a:r>
                    </a:p>
                  </a:txBody>
                  <a:tcPr marL="45720" marR="45720"/>
                </a:tc>
                <a:extLst>
                  <a:ext uri="{0D108BD9-81ED-4DB2-BD59-A6C34878D82A}">
                    <a16:rowId xmlns:a16="http://schemas.microsoft.com/office/drawing/2014/main" val="2133069889"/>
                  </a:ext>
                </a:extLst>
              </a:tr>
              <a:tr h="278130">
                <a:tc>
                  <a:txBody>
                    <a:bodyPr/>
                    <a:lstStyle/>
                    <a:p>
                      <a:pPr algn="l" fontAlgn="t"/>
                      <a:r>
                        <a:rPr lang="en-CA" sz="1800" dirty="0">
                          <a:effectLst/>
                        </a:rPr>
                        <a:t>.</a:t>
                      </a:r>
                      <a:r>
                        <a:rPr lang="en-CA" sz="1800" dirty="0" err="1">
                          <a:effectLst/>
                        </a:rPr>
                        <a:t>istitle</a:t>
                      </a:r>
                      <a:r>
                        <a:rPr lang="en-CA" sz="1800" dirty="0">
                          <a:effectLst/>
                        </a:rPr>
                        <a:t>()</a:t>
                      </a:r>
                    </a:p>
                  </a:txBody>
                  <a:tcPr marR="45720"/>
                </a:tc>
                <a:tc>
                  <a:txBody>
                    <a:bodyPr/>
                    <a:lstStyle/>
                    <a:p>
                      <a:pPr algn="l" fontAlgn="t"/>
                      <a:r>
                        <a:rPr lang="en-US" sz="1800" dirty="0">
                          <a:effectLst/>
                        </a:rPr>
                        <a:t>Returns True if the string follows the rules of a title</a:t>
                      </a:r>
                    </a:p>
                  </a:txBody>
                  <a:tcPr marL="45720" marR="45720"/>
                </a:tc>
                <a:extLst>
                  <a:ext uri="{0D108BD9-81ED-4DB2-BD59-A6C34878D82A}">
                    <a16:rowId xmlns:a16="http://schemas.microsoft.com/office/drawing/2014/main" val="1645039477"/>
                  </a:ext>
                </a:extLst>
              </a:tr>
              <a:tr h="278130">
                <a:tc>
                  <a:txBody>
                    <a:bodyPr/>
                    <a:lstStyle/>
                    <a:p>
                      <a:pPr algn="l" fontAlgn="t"/>
                      <a:r>
                        <a:rPr lang="en-CA" sz="1800" dirty="0">
                          <a:effectLst/>
                        </a:rPr>
                        <a:t>.</a:t>
                      </a:r>
                      <a:r>
                        <a:rPr lang="en-CA" sz="1800" dirty="0" err="1">
                          <a:effectLst/>
                        </a:rPr>
                        <a:t>isupper</a:t>
                      </a:r>
                      <a:r>
                        <a:rPr lang="en-CA" sz="1800" dirty="0">
                          <a:effectLst/>
                        </a:rPr>
                        <a:t>()</a:t>
                      </a:r>
                    </a:p>
                  </a:txBody>
                  <a:tcPr marR="45720"/>
                </a:tc>
                <a:tc>
                  <a:txBody>
                    <a:bodyPr/>
                    <a:lstStyle/>
                    <a:p>
                      <a:pPr algn="l" fontAlgn="t"/>
                      <a:r>
                        <a:rPr lang="en-US" sz="1800">
                          <a:effectLst/>
                        </a:rPr>
                        <a:t>Returns True if all characters in the string are upper case</a:t>
                      </a:r>
                    </a:p>
                  </a:txBody>
                  <a:tcPr marL="45720" marR="45720"/>
                </a:tc>
                <a:extLst>
                  <a:ext uri="{0D108BD9-81ED-4DB2-BD59-A6C34878D82A}">
                    <a16:rowId xmlns:a16="http://schemas.microsoft.com/office/drawing/2014/main" val="3515319333"/>
                  </a:ext>
                </a:extLst>
              </a:tr>
              <a:tr h="278130">
                <a:tc>
                  <a:txBody>
                    <a:bodyPr/>
                    <a:lstStyle/>
                    <a:p>
                      <a:pPr algn="l" fontAlgn="t"/>
                      <a:r>
                        <a:rPr lang="en-CA" sz="1800" dirty="0">
                          <a:effectLst/>
                        </a:rPr>
                        <a:t>.join()</a:t>
                      </a:r>
                    </a:p>
                  </a:txBody>
                  <a:tcPr marR="45720"/>
                </a:tc>
                <a:tc>
                  <a:txBody>
                    <a:bodyPr/>
                    <a:lstStyle/>
                    <a:p>
                      <a:pPr algn="l" fontAlgn="t"/>
                      <a:r>
                        <a:rPr lang="en-US" sz="1800">
                          <a:effectLst/>
                        </a:rPr>
                        <a:t>Joins the elements of an iterable to the end of the string</a:t>
                      </a:r>
                    </a:p>
                  </a:txBody>
                  <a:tcPr marL="45720" marR="45720"/>
                </a:tc>
                <a:extLst>
                  <a:ext uri="{0D108BD9-81ED-4DB2-BD59-A6C34878D82A}">
                    <a16:rowId xmlns:a16="http://schemas.microsoft.com/office/drawing/2014/main" val="3101414246"/>
                  </a:ext>
                </a:extLst>
              </a:tr>
              <a:tr h="278130">
                <a:tc>
                  <a:txBody>
                    <a:bodyPr/>
                    <a:lstStyle/>
                    <a:p>
                      <a:pPr algn="l" fontAlgn="t"/>
                      <a:r>
                        <a:rPr lang="en-CA" sz="1800" dirty="0">
                          <a:effectLst/>
                        </a:rPr>
                        <a:t>.</a:t>
                      </a:r>
                      <a:r>
                        <a:rPr lang="en-CA" sz="1800" dirty="0" err="1">
                          <a:effectLst/>
                        </a:rPr>
                        <a:t>ljust</a:t>
                      </a:r>
                      <a:r>
                        <a:rPr lang="en-CA" sz="1800" dirty="0">
                          <a:effectLst/>
                        </a:rPr>
                        <a:t>()</a:t>
                      </a:r>
                    </a:p>
                  </a:txBody>
                  <a:tcPr marR="45720"/>
                </a:tc>
                <a:tc>
                  <a:txBody>
                    <a:bodyPr/>
                    <a:lstStyle/>
                    <a:p>
                      <a:pPr algn="l" fontAlgn="t"/>
                      <a:r>
                        <a:rPr lang="en-US" sz="1800" dirty="0">
                          <a:effectLst/>
                        </a:rPr>
                        <a:t>Returns a left justified version of the string</a:t>
                      </a:r>
                    </a:p>
                  </a:txBody>
                  <a:tcPr marL="45720" marR="45720"/>
                </a:tc>
                <a:extLst>
                  <a:ext uri="{0D108BD9-81ED-4DB2-BD59-A6C34878D82A}">
                    <a16:rowId xmlns:a16="http://schemas.microsoft.com/office/drawing/2014/main" val="868637013"/>
                  </a:ext>
                </a:extLst>
              </a:tr>
              <a:tr h="278130">
                <a:tc>
                  <a:txBody>
                    <a:bodyPr/>
                    <a:lstStyle/>
                    <a:p>
                      <a:pPr algn="l" fontAlgn="t"/>
                      <a:r>
                        <a:rPr lang="en-CA" sz="1800" dirty="0">
                          <a:effectLst/>
                        </a:rPr>
                        <a:t>.lower()</a:t>
                      </a:r>
                    </a:p>
                  </a:txBody>
                  <a:tcPr marR="45720"/>
                </a:tc>
                <a:tc>
                  <a:txBody>
                    <a:bodyPr/>
                    <a:lstStyle/>
                    <a:p>
                      <a:pPr algn="l" fontAlgn="t"/>
                      <a:r>
                        <a:rPr lang="en-US" sz="1800">
                          <a:effectLst/>
                        </a:rPr>
                        <a:t>Converts a string into lower case</a:t>
                      </a:r>
                    </a:p>
                  </a:txBody>
                  <a:tcPr marL="45720" marR="45720"/>
                </a:tc>
                <a:extLst>
                  <a:ext uri="{0D108BD9-81ED-4DB2-BD59-A6C34878D82A}">
                    <a16:rowId xmlns:a16="http://schemas.microsoft.com/office/drawing/2014/main" val="3631494172"/>
                  </a:ext>
                </a:extLst>
              </a:tr>
              <a:tr h="278130">
                <a:tc>
                  <a:txBody>
                    <a:bodyPr/>
                    <a:lstStyle/>
                    <a:p>
                      <a:pPr algn="l" fontAlgn="t"/>
                      <a:r>
                        <a:rPr lang="en-CA" sz="1800" dirty="0">
                          <a:effectLst/>
                        </a:rPr>
                        <a:t>.</a:t>
                      </a:r>
                      <a:r>
                        <a:rPr lang="en-CA" sz="1800" dirty="0" err="1">
                          <a:effectLst/>
                        </a:rPr>
                        <a:t>lstrip</a:t>
                      </a:r>
                      <a:r>
                        <a:rPr lang="en-CA" sz="1800" dirty="0">
                          <a:effectLst/>
                        </a:rPr>
                        <a:t>()</a:t>
                      </a:r>
                    </a:p>
                  </a:txBody>
                  <a:tcPr marR="45720"/>
                </a:tc>
                <a:tc>
                  <a:txBody>
                    <a:bodyPr/>
                    <a:lstStyle/>
                    <a:p>
                      <a:pPr algn="l" fontAlgn="t"/>
                      <a:r>
                        <a:rPr lang="en-US" sz="1800" dirty="0">
                          <a:effectLst/>
                        </a:rPr>
                        <a:t>Returns a left trim version of the string</a:t>
                      </a:r>
                    </a:p>
                  </a:txBody>
                  <a:tcPr marL="45720" marR="45720"/>
                </a:tc>
                <a:extLst>
                  <a:ext uri="{0D108BD9-81ED-4DB2-BD59-A6C34878D82A}">
                    <a16:rowId xmlns:a16="http://schemas.microsoft.com/office/drawing/2014/main" val="4080369880"/>
                  </a:ext>
                </a:extLst>
              </a:tr>
              <a:tr h="278130">
                <a:tc>
                  <a:txBody>
                    <a:bodyPr/>
                    <a:lstStyle/>
                    <a:p>
                      <a:pPr algn="l" fontAlgn="t"/>
                      <a:r>
                        <a:rPr lang="en-CA" sz="1800" dirty="0">
                          <a:effectLst/>
                        </a:rPr>
                        <a:t>.</a:t>
                      </a:r>
                      <a:r>
                        <a:rPr lang="en-CA" sz="1800" dirty="0" err="1">
                          <a:effectLst/>
                        </a:rPr>
                        <a:t>maketrans</a:t>
                      </a:r>
                      <a:r>
                        <a:rPr lang="en-CA" sz="1800" dirty="0">
                          <a:effectLst/>
                        </a:rPr>
                        <a:t>()</a:t>
                      </a:r>
                    </a:p>
                  </a:txBody>
                  <a:tcPr marR="45720"/>
                </a:tc>
                <a:tc>
                  <a:txBody>
                    <a:bodyPr/>
                    <a:lstStyle/>
                    <a:p>
                      <a:pPr algn="l" fontAlgn="t"/>
                      <a:r>
                        <a:rPr lang="en-US" sz="1800" dirty="0">
                          <a:effectLst/>
                        </a:rPr>
                        <a:t>Returns a translation table to be used in translations</a:t>
                      </a:r>
                    </a:p>
                  </a:txBody>
                  <a:tcPr marL="45720" marR="45720"/>
                </a:tc>
                <a:extLst>
                  <a:ext uri="{0D108BD9-81ED-4DB2-BD59-A6C34878D82A}">
                    <a16:rowId xmlns:a16="http://schemas.microsoft.com/office/drawing/2014/main" val="3894726916"/>
                  </a:ext>
                </a:extLst>
              </a:tr>
              <a:tr h="278130">
                <a:tc>
                  <a:txBody>
                    <a:bodyPr/>
                    <a:lstStyle/>
                    <a:p>
                      <a:pPr algn="l" fontAlgn="t"/>
                      <a:r>
                        <a:rPr lang="en-CA" sz="1800" dirty="0">
                          <a:effectLst/>
                        </a:rPr>
                        <a:t>.partition()</a:t>
                      </a:r>
                    </a:p>
                  </a:txBody>
                  <a:tcPr marR="45720"/>
                </a:tc>
                <a:tc>
                  <a:txBody>
                    <a:bodyPr/>
                    <a:lstStyle/>
                    <a:p>
                      <a:pPr algn="l" fontAlgn="t"/>
                      <a:r>
                        <a:rPr lang="en-US" sz="1800" dirty="0">
                          <a:effectLst/>
                        </a:rPr>
                        <a:t>Returns a tuple where the string is parted into three parts</a:t>
                      </a:r>
                    </a:p>
                  </a:txBody>
                  <a:tcPr marL="45720" marR="45720"/>
                </a:tc>
                <a:extLst>
                  <a:ext uri="{0D108BD9-81ED-4DB2-BD59-A6C34878D82A}">
                    <a16:rowId xmlns:a16="http://schemas.microsoft.com/office/drawing/2014/main" val="3967238517"/>
                  </a:ext>
                </a:extLst>
              </a:tr>
            </a:tbl>
          </a:graphicData>
        </a:graphic>
      </p:graphicFrame>
    </p:spTree>
    <p:extLst>
      <p:ext uri="{BB962C8B-B14F-4D97-AF65-F5344CB8AC3E}">
        <p14:creationId xmlns:p14="http://schemas.microsoft.com/office/powerpoint/2010/main" val="3313711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a:xfrm>
            <a:off x="628650" y="44617"/>
            <a:ext cx="7886700" cy="954627"/>
          </a:xfrm>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231737"/>
            <a:ext cx="7886700" cy="795027"/>
          </a:xfrm>
        </p:spPr>
        <p:txBody>
          <a:bodyPr>
            <a:normAutofit/>
          </a:bodyPr>
          <a:lstStyle/>
          <a:p>
            <a:pPr marL="0" indent="0">
              <a:buNone/>
            </a:pPr>
            <a:r>
              <a:rPr lang="en-CA" b="1" dirty="0"/>
              <a:t>Python String built-in methods</a:t>
            </a:r>
          </a:p>
        </p:txBody>
      </p:sp>
      <p:graphicFrame>
        <p:nvGraphicFramePr>
          <p:cNvPr id="4" name="Table 5">
            <a:extLst>
              <a:ext uri="{FF2B5EF4-FFF2-40B4-BE49-F238E27FC236}">
                <a16:creationId xmlns:a16="http://schemas.microsoft.com/office/drawing/2014/main" id="{E19DEB0D-7DB3-C49B-51AE-32AA6E64269A}"/>
              </a:ext>
            </a:extLst>
          </p:cNvPr>
          <p:cNvGraphicFramePr>
            <a:graphicFrameLocks noGrp="1"/>
          </p:cNvGraphicFramePr>
          <p:nvPr>
            <p:extLst>
              <p:ext uri="{D42A27DB-BD31-4B8C-83A1-F6EECF244321}">
                <p14:modId xmlns:p14="http://schemas.microsoft.com/office/powerpoint/2010/main" val="3837095083"/>
              </p:ext>
            </p:extLst>
          </p:nvPr>
        </p:nvGraphicFramePr>
        <p:xfrm>
          <a:off x="647330" y="1839094"/>
          <a:ext cx="7849340" cy="4823460"/>
        </p:xfrm>
        <a:graphic>
          <a:graphicData uri="http://schemas.openxmlformats.org/drawingml/2006/table">
            <a:tbl>
              <a:tblPr firstRow="1" bandRow="1">
                <a:tableStyleId>{5C22544A-7EE6-4342-B048-85BDC9FD1C3A}</a:tableStyleId>
              </a:tblPr>
              <a:tblGrid>
                <a:gridCol w="1279124">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78130">
                <a:tc>
                  <a:txBody>
                    <a:bodyPr/>
                    <a:lstStyle/>
                    <a:p>
                      <a:pPr algn="l" fontAlgn="t"/>
                      <a:r>
                        <a:rPr lang="en-CA" sz="1800" dirty="0">
                          <a:effectLst/>
                        </a:rPr>
                        <a:t>.replace()</a:t>
                      </a:r>
                    </a:p>
                  </a:txBody>
                  <a:tcPr marR="45720"/>
                </a:tc>
                <a:tc>
                  <a:txBody>
                    <a:bodyPr/>
                    <a:lstStyle/>
                    <a:p>
                      <a:pPr algn="l" fontAlgn="t"/>
                      <a:r>
                        <a:rPr lang="en-US" sz="1800" dirty="0">
                          <a:effectLst/>
                        </a:rPr>
                        <a:t>Returns a string where a specified value is replaced with a specified value</a:t>
                      </a:r>
                    </a:p>
                  </a:txBody>
                  <a:tcPr marL="45720" marR="45720"/>
                </a:tc>
                <a:extLst>
                  <a:ext uri="{0D108BD9-81ED-4DB2-BD59-A6C34878D82A}">
                    <a16:rowId xmlns:a16="http://schemas.microsoft.com/office/drawing/2014/main" val="829707932"/>
                  </a:ext>
                </a:extLst>
              </a:tr>
              <a:tr h="278130">
                <a:tc>
                  <a:txBody>
                    <a:bodyPr/>
                    <a:lstStyle/>
                    <a:p>
                      <a:pPr algn="l" fontAlgn="t"/>
                      <a:r>
                        <a:rPr lang="en-CA" sz="1800" dirty="0">
                          <a:effectLst/>
                        </a:rPr>
                        <a:t>.rfind()</a:t>
                      </a:r>
                    </a:p>
                  </a:txBody>
                  <a:tcPr marR="45720"/>
                </a:tc>
                <a:tc>
                  <a:txBody>
                    <a:bodyPr/>
                    <a:lstStyle/>
                    <a:p>
                      <a:pPr algn="l" fontAlgn="t"/>
                      <a:r>
                        <a:rPr lang="en-US" sz="1800" dirty="0">
                          <a:effectLst/>
                        </a:rPr>
                        <a:t>Searches the string for a specified value and returns the last position of where it was found</a:t>
                      </a:r>
                    </a:p>
                  </a:txBody>
                  <a:tcPr marL="45720" marR="45720"/>
                </a:tc>
                <a:extLst>
                  <a:ext uri="{0D108BD9-81ED-4DB2-BD59-A6C34878D82A}">
                    <a16:rowId xmlns:a16="http://schemas.microsoft.com/office/drawing/2014/main" val="1158079795"/>
                  </a:ext>
                </a:extLst>
              </a:tr>
              <a:tr h="278130">
                <a:tc>
                  <a:txBody>
                    <a:bodyPr/>
                    <a:lstStyle/>
                    <a:p>
                      <a:pPr algn="l" fontAlgn="t"/>
                      <a:r>
                        <a:rPr lang="en-CA" sz="1800" dirty="0">
                          <a:effectLst/>
                        </a:rPr>
                        <a:t>.</a:t>
                      </a:r>
                      <a:r>
                        <a:rPr lang="en-CA" sz="1800" dirty="0" err="1">
                          <a:effectLst/>
                        </a:rPr>
                        <a:t>rindex</a:t>
                      </a:r>
                      <a:r>
                        <a:rPr lang="en-CA" sz="1800" dirty="0">
                          <a:effectLst/>
                        </a:rPr>
                        <a:t>()</a:t>
                      </a:r>
                    </a:p>
                  </a:txBody>
                  <a:tcPr marR="45720"/>
                </a:tc>
                <a:tc>
                  <a:txBody>
                    <a:bodyPr/>
                    <a:lstStyle/>
                    <a:p>
                      <a:pPr algn="l" fontAlgn="t"/>
                      <a:r>
                        <a:rPr lang="en-US" sz="1800" dirty="0">
                          <a:effectLst/>
                        </a:rPr>
                        <a:t>Searches the string for a specified value and returns the last position of where it was found</a:t>
                      </a:r>
                    </a:p>
                  </a:txBody>
                  <a:tcPr marL="45720" marR="45720"/>
                </a:tc>
                <a:extLst>
                  <a:ext uri="{0D108BD9-81ED-4DB2-BD59-A6C34878D82A}">
                    <a16:rowId xmlns:a16="http://schemas.microsoft.com/office/drawing/2014/main" val="1645039477"/>
                  </a:ext>
                </a:extLst>
              </a:tr>
              <a:tr h="278130">
                <a:tc>
                  <a:txBody>
                    <a:bodyPr/>
                    <a:lstStyle/>
                    <a:p>
                      <a:pPr algn="l" fontAlgn="t"/>
                      <a:r>
                        <a:rPr lang="en-CA" sz="1800" dirty="0">
                          <a:effectLst/>
                        </a:rPr>
                        <a:t>.</a:t>
                      </a:r>
                      <a:r>
                        <a:rPr lang="en-CA" sz="1800" dirty="0" err="1">
                          <a:effectLst/>
                        </a:rPr>
                        <a:t>rjust</a:t>
                      </a:r>
                      <a:r>
                        <a:rPr lang="en-CA" sz="1800" dirty="0">
                          <a:effectLst/>
                        </a:rPr>
                        <a:t>()</a:t>
                      </a:r>
                    </a:p>
                  </a:txBody>
                  <a:tcPr marR="45720"/>
                </a:tc>
                <a:tc>
                  <a:txBody>
                    <a:bodyPr/>
                    <a:lstStyle/>
                    <a:p>
                      <a:pPr algn="l" fontAlgn="t"/>
                      <a:r>
                        <a:rPr lang="en-US" sz="1800" dirty="0">
                          <a:effectLst/>
                        </a:rPr>
                        <a:t>Returns a right justified version of the string</a:t>
                      </a:r>
                    </a:p>
                  </a:txBody>
                  <a:tcPr marL="45720" marR="45720"/>
                </a:tc>
                <a:extLst>
                  <a:ext uri="{0D108BD9-81ED-4DB2-BD59-A6C34878D82A}">
                    <a16:rowId xmlns:a16="http://schemas.microsoft.com/office/drawing/2014/main" val="3515319333"/>
                  </a:ext>
                </a:extLst>
              </a:tr>
              <a:tr h="278130">
                <a:tc>
                  <a:txBody>
                    <a:bodyPr/>
                    <a:lstStyle/>
                    <a:p>
                      <a:pPr algn="l" fontAlgn="t"/>
                      <a:r>
                        <a:rPr lang="en-CA" sz="1800" dirty="0">
                          <a:effectLst/>
                        </a:rPr>
                        <a:t>.</a:t>
                      </a:r>
                      <a:r>
                        <a:rPr lang="en-CA" sz="1800" dirty="0" err="1">
                          <a:effectLst/>
                        </a:rPr>
                        <a:t>rpartition</a:t>
                      </a:r>
                      <a:r>
                        <a:rPr lang="en-CA" sz="1800" dirty="0">
                          <a:effectLst/>
                        </a:rPr>
                        <a:t>()</a:t>
                      </a:r>
                    </a:p>
                  </a:txBody>
                  <a:tcPr marR="45720"/>
                </a:tc>
                <a:tc>
                  <a:txBody>
                    <a:bodyPr/>
                    <a:lstStyle/>
                    <a:p>
                      <a:pPr algn="l" fontAlgn="t"/>
                      <a:r>
                        <a:rPr lang="en-US" sz="1800">
                          <a:effectLst/>
                        </a:rPr>
                        <a:t>Returns a tuple where the string is parted into three parts</a:t>
                      </a:r>
                    </a:p>
                  </a:txBody>
                  <a:tcPr marL="45720" marR="45720"/>
                </a:tc>
                <a:extLst>
                  <a:ext uri="{0D108BD9-81ED-4DB2-BD59-A6C34878D82A}">
                    <a16:rowId xmlns:a16="http://schemas.microsoft.com/office/drawing/2014/main" val="3101414246"/>
                  </a:ext>
                </a:extLst>
              </a:tr>
              <a:tr h="278130">
                <a:tc>
                  <a:txBody>
                    <a:bodyPr/>
                    <a:lstStyle/>
                    <a:p>
                      <a:pPr algn="l" fontAlgn="t"/>
                      <a:r>
                        <a:rPr lang="en-CA" sz="1800" dirty="0">
                          <a:effectLst/>
                        </a:rPr>
                        <a:t>.</a:t>
                      </a:r>
                      <a:r>
                        <a:rPr lang="en-CA" sz="1800" dirty="0" err="1">
                          <a:effectLst/>
                        </a:rPr>
                        <a:t>rsplit</a:t>
                      </a:r>
                      <a:r>
                        <a:rPr lang="en-CA" sz="1800" dirty="0">
                          <a:effectLst/>
                        </a:rPr>
                        <a:t>()</a:t>
                      </a:r>
                    </a:p>
                  </a:txBody>
                  <a:tcPr marR="45720"/>
                </a:tc>
                <a:tc>
                  <a:txBody>
                    <a:bodyPr/>
                    <a:lstStyle/>
                    <a:p>
                      <a:pPr algn="l" fontAlgn="t"/>
                      <a:r>
                        <a:rPr lang="en-US" sz="1800">
                          <a:effectLst/>
                        </a:rPr>
                        <a:t>Splits the string at the specified separator, and returns a list</a:t>
                      </a:r>
                    </a:p>
                  </a:txBody>
                  <a:tcPr marL="45720" marR="45720"/>
                </a:tc>
                <a:extLst>
                  <a:ext uri="{0D108BD9-81ED-4DB2-BD59-A6C34878D82A}">
                    <a16:rowId xmlns:a16="http://schemas.microsoft.com/office/drawing/2014/main" val="868637013"/>
                  </a:ext>
                </a:extLst>
              </a:tr>
              <a:tr h="278130">
                <a:tc>
                  <a:txBody>
                    <a:bodyPr/>
                    <a:lstStyle/>
                    <a:p>
                      <a:pPr algn="l" fontAlgn="t"/>
                      <a:r>
                        <a:rPr lang="en-CA" sz="1800" dirty="0">
                          <a:effectLst/>
                        </a:rPr>
                        <a:t>.</a:t>
                      </a:r>
                      <a:r>
                        <a:rPr lang="en-CA" sz="1800" dirty="0" err="1">
                          <a:effectLst/>
                        </a:rPr>
                        <a:t>rstrip</a:t>
                      </a:r>
                      <a:r>
                        <a:rPr lang="en-CA" sz="1800" dirty="0">
                          <a:effectLst/>
                        </a:rPr>
                        <a:t>()</a:t>
                      </a:r>
                    </a:p>
                  </a:txBody>
                  <a:tcPr marR="45720"/>
                </a:tc>
                <a:tc>
                  <a:txBody>
                    <a:bodyPr/>
                    <a:lstStyle/>
                    <a:p>
                      <a:pPr algn="l" fontAlgn="t"/>
                      <a:r>
                        <a:rPr lang="en-US" sz="1800">
                          <a:effectLst/>
                        </a:rPr>
                        <a:t>Returns a right trim version of the string</a:t>
                      </a:r>
                    </a:p>
                  </a:txBody>
                  <a:tcPr marL="45720" marR="45720"/>
                </a:tc>
                <a:extLst>
                  <a:ext uri="{0D108BD9-81ED-4DB2-BD59-A6C34878D82A}">
                    <a16:rowId xmlns:a16="http://schemas.microsoft.com/office/drawing/2014/main" val="3631494172"/>
                  </a:ext>
                </a:extLst>
              </a:tr>
              <a:tr h="278130">
                <a:tc>
                  <a:txBody>
                    <a:bodyPr/>
                    <a:lstStyle/>
                    <a:p>
                      <a:pPr algn="l" fontAlgn="t"/>
                      <a:r>
                        <a:rPr lang="en-CA" sz="1800" dirty="0">
                          <a:effectLst/>
                        </a:rPr>
                        <a:t>.split()</a:t>
                      </a:r>
                    </a:p>
                  </a:txBody>
                  <a:tcPr marR="45720"/>
                </a:tc>
                <a:tc>
                  <a:txBody>
                    <a:bodyPr/>
                    <a:lstStyle/>
                    <a:p>
                      <a:pPr algn="l" fontAlgn="t"/>
                      <a:r>
                        <a:rPr lang="en-US" sz="1800">
                          <a:effectLst/>
                        </a:rPr>
                        <a:t>Splits the string at the specified separator, and returns a list</a:t>
                      </a:r>
                    </a:p>
                  </a:txBody>
                  <a:tcPr marL="45720" marR="45720"/>
                </a:tc>
                <a:extLst>
                  <a:ext uri="{0D108BD9-81ED-4DB2-BD59-A6C34878D82A}">
                    <a16:rowId xmlns:a16="http://schemas.microsoft.com/office/drawing/2014/main" val="4080369880"/>
                  </a:ext>
                </a:extLst>
              </a:tr>
              <a:tr h="278130">
                <a:tc>
                  <a:txBody>
                    <a:bodyPr/>
                    <a:lstStyle/>
                    <a:p>
                      <a:pPr algn="l" fontAlgn="t"/>
                      <a:r>
                        <a:rPr lang="en-CA" sz="1800" dirty="0">
                          <a:effectLst/>
                        </a:rPr>
                        <a:t>.</a:t>
                      </a:r>
                      <a:r>
                        <a:rPr lang="en-CA" sz="1800" dirty="0" err="1">
                          <a:effectLst/>
                        </a:rPr>
                        <a:t>splitlines</a:t>
                      </a:r>
                      <a:r>
                        <a:rPr lang="en-CA" sz="1800" dirty="0">
                          <a:effectLst/>
                        </a:rPr>
                        <a:t>()</a:t>
                      </a:r>
                    </a:p>
                  </a:txBody>
                  <a:tcPr marR="45720"/>
                </a:tc>
                <a:tc>
                  <a:txBody>
                    <a:bodyPr/>
                    <a:lstStyle/>
                    <a:p>
                      <a:pPr algn="l" fontAlgn="t"/>
                      <a:r>
                        <a:rPr lang="en-US" sz="1800">
                          <a:effectLst/>
                        </a:rPr>
                        <a:t>Splits the string at line breaks and returns a list</a:t>
                      </a:r>
                    </a:p>
                  </a:txBody>
                  <a:tcPr marL="45720" marR="45720"/>
                </a:tc>
                <a:extLst>
                  <a:ext uri="{0D108BD9-81ED-4DB2-BD59-A6C34878D82A}">
                    <a16:rowId xmlns:a16="http://schemas.microsoft.com/office/drawing/2014/main" val="3894726916"/>
                  </a:ext>
                </a:extLst>
              </a:tr>
              <a:tr h="278130">
                <a:tc>
                  <a:txBody>
                    <a:bodyPr/>
                    <a:lstStyle/>
                    <a:p>
                      <a:pPr algn="l" fontAlgn="t"/>
                      <a:r>
                        <a:rPr lang="en-CA" sz="1800" dirty="0">
                          <a:effectLst/>
                        </a:rPr>
                        <a:t>.</a:t>
                      </a:r>
                      <a:r>
                        <a:rPr lang="en-CA" sz="1800" dirty="0" err="1">
                          <a:effectLst/>
                        </a:rPr>
                        <a:t>startswith</a:t>
                      </a:r>
                      <a:r>
                        <a:rPr lang="en-CA" sz="1800" dirty="0">
                          <a:effectLst/>
                        </a:rPr>
                        <a:t>()</a:t>
                      </a:r>
                    </a:p>
                  </a:txBody>
                  <a:tcPr marR="45720"/>
                </a:tc>
                <a:tc>
                  <a:txBody>
                    <a:bodyPr/>
                    <a:lstStyle/>
                    <a:p>
                      <a:pPr algn="l" fontAlgn="t"/>
                      <a:r>
                        <a:rPr lang="en-US" sz="1800" dirty="0">
                          <a:effectLst/>
                        </a:rPr>
                        <a:t>Returns true if the string starts with the specified value</a:t>
                      </a:r>
                    </a:p>
                  </a:txBody>
                  <a:tcPr marL="45720" marR="45720"/>
                </a:tc>
                <a:extLst>
                  <a:ext uri="{0D108BD9-81ED-4DB2-BD59-A6C34878D82A}">
                    <a16:rowId xmlns:a16="http://schemas.microsoft.com/office/drawing/2014/main" val="3967238517"/>
                  </a:ext>
                </a:extLst>
              </a:tr>
            </a:tbl>
          </a:graphicData>
        </a:graphic>
      </p:graphicFrame>
    </p:spTree>
    <p:extLst>
      <p:ext uri="{BB962C8B-B14F-4D97-AF65-F5344CB8AC3E}">
        <p14:creationId xmlns:p14="http://schemas.microsoft.com/office/powerpoint/2010/main" val="3546602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String built-in methods</a:t>
            </a:r>
          </a:p>
        </p:txBody>
      </p:sp>
      <p:graphicFrame>
        <p:nvGraphicFramePr>
          <p:cNvPr id="4" name="Table 5">
            <a:extLst>
              <a:ext uri="{FF2B5EF4-FFF2-40B4-BE49-F238E27FC236}">
                <a16:creationId xmlns:a16="http://schemas.microsoft.com/office/drawing/2014/main" id="{E19DEB0D-7DB3-C49B-51AE-32AA6E64269A}"/>
              </a:ext>
            </a:extLst>
          </p:cNvPr>
          <p:cNvGraphicFramePr>
            <a:graphicFrameLocks noGrp="1"/>
          </p:cNvGraphicFramePr>
          <p:nvPr>
            <p:extLst>
              <p:ext uri="{D42A27DB-BD31-4B8C-83A1-F6EECF244321}">
                <p14:modId xmlns:p14="http://schemas.microsoft.com/office/powerpoint/2010/main" val="2859759889"/>
              </p:ext>
            </p:extLst>
          </p:nvPr>
        </p:nvGraphicFramePr>
        <p:xfrm>
          <a:off x="647330" y="2546106"/>
          <a:ext cx="7849340" cy="2537460"/>
        </p:xfrm>
        <a:graphic>
          <a:graphicData uri="http://schemas.openxmlformats.org/drawingml/2006/table">
            <a:tbl>
              <a:tblPr firstRow="1" bandRow="1">
                <a:tableStyleId>{5C22544A-7EE6-4342-B048-85BDC9FD1C3A}</a:tableStyleId>
              </a:tblPr>
              <a:tblGrid>
                <a:gridCol w="1279124">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78130">
                <a:tc>
                  <a:txBody>
                    <a:bodyPr/>
                    <a:lstStyle/>
                    <a:p>
                      <a:pPr algn="l" fontAlgn="t"/>
                      <a:r>
                        <a:rPr lang="en-CA" sz="1800" dirty="0">
                          <a:effectLst/>
                        </a:rPr>
                        <a:t>.strip()</a:t>
                      </a:r>
                    </a:p>
                  </a:txBody>
                  <a:tcPr marR="45720"/>
                </a:tc>
                <a:tc>
                  <a:txBody>
                    <a:bodyPr/>
                    <a:lstStyle/>
                    <a:p>
                      <a:pPr algn="l" fontAlgn="t"/>
                      <a:r>
                        <a:rPr lang="en-US" sz="1800" dirty="0">
                          <a:effectLst/>
                        </a:rPr>
                        <a:t>Returns a trimmed version of the string</a:t>
                      </a:r>
                    </a:p>
                  </a:txBody>
                  <a:tcPr marL="45720" marR="45720"/>
                </a:tc>
                <a:extLst>
                  <a:ext uri="{0D108BD9-81ED-4DB2-BD59-A6C34878D82A}">
                    <a16:rowId xmlns:a16="http://schemas.microsoft.com/office/drawing/2014/main" val="3733595264"/>
                  </a:ext>
                </a:extLst>
              </a:tr>
              <a:tr h="278130">
                <a:tc>
                  <a:txBody>
                    <a:bodyPr/>
                    <a:lstStyle/>
                    <a:p>
                      <a:pPr algn="l" fontAlgn="t"/>
                      <a:r>
                        <a:rPr lang="en-CA" sz="1800" dirty="0">
                          <a:effectLst/>
                        </a:rPr>
                        <a:t>.</a:t>
                      </a:r>
                      <a:r>
                        <a:rPr lang="en-CA" sz="1800" dirty="0" err="1">
                          <a:effectLst/>
                        </a:rPr>
                        <a:t>swapcase</a:t>
                      </a:r>
                      <a:r>
                        <a:rPr lang="en-CA" sz="1800" dirty="0">
                          <a:effectLst/>
                        </a:rPr>
                        <a:t>()</a:t>
                      </a:r>
                    </a:p>
                  </a:txBody>
                  <a:tcPr marR="45720"/>
                </a:tc>
                <a:tc>
                  <a:txBody>
                    <a:bodyPr/>
                    <a:lstStyle/>
                    <a:p>
                      <a:pPr algn="l" fontAlgn="t"/>
                      <a:r>
                        <a:rPr lang="en-US" sz="1800" dirty="0">
                          <a:effectLst/>
                        </a:rPr>
                        <a:t>Swaps cases, lower case becomes upper case and vice versa</a:t>
                      </a:r>
                    </a:p>
                  </a:txBody>
                  <a:tcPr marL="45720" marR="45720"/>
                </a:tc>
                <a:extLst>
                  <a:ext uri="{0D108BD9-81ED-4DB2-BD59-A6C34878D82A}">
                    <a16:rowId xmlns:a16="http://schemas.microsoft.com/office/drawing/2014/main" val="3664519100"/>
                  </a:ext>
                </a:extLst>
              </a:tr>
              <a:tr h="278130">
                <a:tc>
                  <a:txBody>
                    <a:bodyPr/>
                    <a:lstStyle/>
                    <a:p>
                      <a:pPr algn="l" fontAlgn="t"/>
                      <a:r>
                        <a:rPr lang="en-CA" sz="1800" dirty="0">
                          <a:effectLst/>
                        </a:rPr>
                        <a:t>.title()</a:t>
                      </a:r>
                    </a:p>
                  </a:txBody>
                  <a:tcPr marR="45720"/>
                </a:tc>
                <a:tc>
                  <a:txBody>
                    <a:bodyPr/>
                    <a:lstStyle/>
                    <a:p>
                      <a:pPr algn="l" fontAlgn="t"/>
                      <a:r>
                        <a:rPr lang="en-US" sz="1800" dirty="0">
                          <a:effectLst/>
                        </a:rPr>
                        <a:t>Converts the first character of each word to upper case</a:t>
                      </a:r>
                    </a:p>
                  </a:txBody>
                  <a:tcPr marL="45720" marR="45720"/>
                </a:tc>
                <a:extLst>
                  <a:ext uri="{0D108BD9-81ED-4DB2-BD59-A6C34878D82A}">
                    <a16:rowId xmlns:a16="http://schemas.microsoft.com/office/drawing/2014/main" val="1645039477"/>
                  </a:ext>
                </a:extLst>
              </a:tr>
              <a:tr h="278130">
                <a:tc>
                  <a:txBody>
                    <a:bodyPr/>
                    <a:lstStyle/>
                    <a:p>
                      <a:pPr algn="l" fontAlgn="t"/>
                      <a:r>
                        <a:rPr lang="en-CA" sz="1800" dirty="0">
                          <a:effectLst/>
                        </a:rPr>
                        <a:t>.translate()</a:t>
                      </a:r>
                    </a:p>
                  </a:txBody>
                  <a:tcPr marR="45720"/>
                </a:tc>
                <a:tc>
                  <a:txBody>
                    <a:bodyPr/>
                    <a:lstStyle/>
                    <a:p>
                      <a:pPr algn="l" fontAlgn="t"/>
                      <a:r>
                        <a:rPr lang="en-CA" sz="1800" dirty="0">
                          <a:effectLst/>
                        </a:rPr>
                        <a:t>Returns a translated string</a:t>
                      </a:r>
                    </a:p>
                  </a:txBody>
                  <a:tcPr marL="45720" marR="45720"/>
                </a:tc>
                <a:extLst>
                  <a:ext uri="{0D108BD9-81ED-4DB2-BD59-A6C34878D82A}">
                    <a16:rowId xmlns:a16="http://schemas.microsoft.com/office/drawing/2014/main" val="3515319333"/>
                  </a:ext>
                </a:extLst>
              </a:tr>
              <a:tr h="278130">
                <a:tc>
                  <a:txBody>
                    <a:bodyPr/>
                    <a:lstStyle/>
                    <a:p>
                      <a:pPr algn="l" fontAlgn="t"/>
                      <a:r>
                        <a:rPr lang="en-CA" sz="1800" dirty="0">
                          <a:effectLst/>
                        </a:rPr>
                        <a:t>.upper()</a:t>
                      </a:r>
                    </a:p>
                  </a:txBody>
                  <a:tcPr marR="45720"/>
                </a:tc>
                <a:tc>
                  <a:txBody>
                    <a:bodyPr/>
                    <a:lstStyle/>
                    <a:p>
                      <a:pPr algn="l" fontAlgn="t"/>
                      <a:r>
                        <a:rPr lang="en-US" sz="1800">
                          <a:effectLst/>
                        </a:rPr>
                        <a:t>Converts a string into upper case</a:t>
                      </a:r>
                    </a:p>
                  </a:txBody>
                  <a:tcPr marL="45720" marR="45720"/>
                </a:tc>
                <a:extLst>
                  <a:ext uri="{0D108BD9-81ED-4DB2-BD59-A6C34878D82A}">
                    <a16:rowId xmlns:a16="http://schemas.microsoft.com/office/drawing/2014/main" val="3101414246"/>
                  </a:ext>
                </a:extLst>
              </a:tr>
              <a:tr h="278130">
                <a:tc>
                  <a:txBody>
                    <a:bodyPr/>
                    <a:lstStyle/>
                    <a:p>
                      <a:pPr algn="l" fontAlgn="t"/>
                      <a:r>
                        <a:rPr lang="en-CA" sz="1800" dirty="0">
                          <a:effectLst/>
                        </a:rPr>
                        <a:t>.</a:t>
                      </a:r>
                      <a:r>
                        <a:rPr lang="en-CA" sz="1800" dirty="0" err="1">
                          <a:effectLst/>
                        </a:rPr>
                        <a:t>zfill</a:t>
                      </a:r>
                      <a:r>
                        <a:rPr lang="en-CA" sz="1800" dirty="0">
                          <a:effectLst/>
                        </a:rPr>
                        <a:t>()</a:t>
                      </a:r>
                    </a:p>
                  </a:txBody>
                  <a:tcPr marR="45720"/>
                </a:tc>
                <a:tc>
                  <a:txBody>
                    <a:bodyPr/>
                    <a:lstStyle/>
                    <a:p>
                      <a:pPr algn="l" fontAlgn="t"/>
                      <a:r>
                        <a:rPr lang="en-US" sz="1800" dirty="0">
                          <a:effectLst/>
                        </a:rPr>
                        <a:t>Fills the string with a specified number of 0 values at the beginning</a:t>
                      </a:r>
                    </a:p>
                  </a:txBody>
                  <a:tcPr marL="45720" marR="45720"/>
                </a:tc>
                <a:extLst>
                  <a:ext uri="{0D108BD9-81ED-4DB2-BD59-A6C34878D82A}">
                    <a16:rowId xmlns:a16="http://schemas.microsoft.com/office/drawing/2014/main" val="868637013"/>
                  </a:ext>
                </a:extLst>
              </a:tr>
            </a:tbl>
          </a:graphicData>
        </a:graphic>
      </p:graphicFrame>
    </p:spTree>
    <p:extLst>
      <p:ext uri="{BB962C8B-B14F-4D97-AF65-F5344CB8AC3E}">
        <p14:creationId xmlns:p14="http://schemas.microsoft.com/office/powerpoint/2010/main" val="536055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List</a:t>
            </a:r>
          </a:p>
          <a:p>
            <a:r>
              <a:rPr lang="en-CA" dirty="0"/>
              <a:t>List is a most versatile datatype, which can be created as a list of comma-separated values (items) between square brackets ( [] )</a:t>
            </a:r>
          </a:p>
          <a:p>
            <a:r>
              <a:rPr lang="en-CA" dirty="0"/>
              <a:t> </a:t>
            </a:r>
            <a:r>
              <a:rPr lang="en-CA" dirty="0">
                <a:solidFill>
                  <a:srgbClr val="C00000"/>
                </a:solidFill>
                <a:latin typeface="Consolas" panose="020B0609020204030204" pitchFamily="49" charset="0"/>
              </a:rPr>
              <a:t>list</a:t>
            </a:r>
            <a:r>
              <a:rPr lang="en-CA" dirty="0">
                <a:solidFill>
                  <a:srgbClr val="C00000"/>
                </a:solidFill>
              </a:rPr>
              <a:t> </a:t>
            </a:r>
            <a:r>
              <a:rPr lang="en-CA" dirty="0"/>
              <a:t>data type is used to represent list in python</a:t>
            </a:r>
          </a:p>
          <a:p>
            <a:r>
              <a:rPr lang="en-CA" dirty="0"/>
              <a:t>List accepts items of any data type </a:t>
            </a:r>
          </a:p>
          <a:p>
            <a:r>
              <a:rPr lang="en-CA" dirty="0"/>
              <a:t>List items are ordered, changeable, and allow duplicate values</a:t>
            </a:r>
          </a:p>
        </p:txBody>
      </p:sp>
    </p:spTree>
    <p:extLst>
      <p:ext uri="{BB962C8B-B14F-4D97-AF65-F5344CB8AC3E}">
        <p14:creationId xmlns:p14="http://schemas.microsoft.com/office/powerpoint/2010/main" val="384715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C542-4D15-0B97-5779-5748A70831F0}"/>
              </a:ext>
            </a:extLst>
          </p:cNvPr>
          <p:cNvSpPr>
            <a:spLocks noGrp="1"/>
          </p:cNvSpPr>
          <p:nvPr>
            <p:ph type="title"/>
          </p:nvPr>
        </p:nvSpPr>
        <p:spPr/>
        <p:txBody>
          <a:bodyPr/>
          <a:lstStyle/>
          <a:p>
            <a:r>
              <a:rPr lang="en-CA" dirty="0"/>
              <a:t>1.1 What is Python?</a:t>
            </a:r>
          </a:p>
        </p:txBody>
      </p:sp>
      <p:sp>
        <p:nvSpPr>
          <p:cNvPr id="3" name="Content Placeholder 2">
            <a:extLst>
              <a:ext uri="{FF2B5EF4-FFF2-40B4-BE49-F238E27FC236}">
                <a16:creationId xmlns:a16="http://schemas.microsoft.com/office/drawing/2014/main" id="{E698213B-CDFF-A06B-9864-D99265375B9E}"/>
              </a:ext>
            </a:extLst>
          </p:cNvPr>
          <p:cNvSpPr>
            <a:spLocks noGrp="1"/>
          </p:cNvSpPr>
          <p:nvPr>
            <p:ph idx="1"/>
          </p:nvPr>
        </p:nvSpPr>
        <p:spPr/>
        <p:txBody>
          <a:bodyPr/>
          <a:lstStyle/>
          <a:p>
            <a:pPr marL="0" indent="0">
              <a:buNone/>
            </a:pPr>
            <a:r>
              <a:rPr lang="en-CA" dirty="0"/>
              <a:t>Python is a very popular general-purpose interpreted, interactive, object-oriented, and high-level programming language. Python is a dynamically-typed and garbage-collected programming language. It was created by Guide van Rossum during 1985-1990. Python source code is also available under GNU General Public License (GPL).</a:t>
            </a:r>
          </a:p>
        </p:txBody>
      </p:sp>
    </p:spTree>
    <p:extLst>
      <p:ext uri="{BB962C8B-B14F-4D97-AF65-F5344CB8AC3E}">
        <p14:creationId xmlns:p14="http://schemas.microsoft.com/office/powerpoint/2010/main" val="184666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825625"/>
            <a:ext cx="7886700" cy="669000"/>
          </a:xfrm>
        </p:spPr>
        <p:txBody>
          <a:bodyPr>
            <a:normAutofit/>
          </a:bodyPr>
          <a:lstStyle/>
          <a:p>
            <a:pPr marL="0" indent="0">
              <a:buNone/>
            </a:pPr>
            <a:r>
              <a:rPr lang="en-CA" b="1" dirty="0"/>
              <a:t>Examples of python List</a:t>
            </a:r>
          </a:p>
        </p:txBody>
      </p:sp>
      <p:pic>
        <p:nvPicPr>
          <p:cNvPr id="5" name="Picture 4">
            <a:extLst>
              <a:ext uri="{FF2B5EF4-FFF2-40B4-BE49-F238E27FC236}">
                <a16:creationId xmlns:a16="http://schemas.microsoft.com/office/drawing/2014/main" id="{310B5C84-66FE-7078-F76B-BC8A5CC3D5C3}"/>
              </a:ext>
            </a:extLst>
          </p:cNvPr>
          <p:cNvPicPr>
            <a:picLocks noChangeAspect="1"/>
          </p:cNvPicPr>
          <p:nvPr/>
        </p:nvPicPr>
        <p:blipFill rotWithShape="1">
          <a:blip r:embed="rId2"/>
          <a:srcRect l="1434"/>
          <a:stretch/>
        </p:blipFill>
        <p:spPr>
          <a:xfrm>
            <a:off x="5024760" y="2387294"/>
            <a:ext cx="3660901" cy="3334542"/>
          </a:xfrm>
          <a:prstGeom prst="rect">
            <a:avLst/>
          </a:prstGeom>
          <a:ln>
            <a:solidFill>
              <a:schemeClr val="tx1"/>
            </a:solidFill>
          </a:ln>
        </p:spPr>
      </p:pic>
      <p:pic>
        <p:nvPicPr>
          <p:cNvPr id="7" name="Picture 6">
            <a:extLst>
              <a:ext uri="{FF2B5EF4-FFF2-40B4-BE49-F238E27FC236}">
                <a16:creationId xmlns:a16="http://schemas.microsoft.com/office/drawing/2014/main" id="{F00CF9EB-96CF-B275-AC23-059E15E46150}"/>
              </a:ext>
            </a:extLst>
          </p:cNvPr>
          <p:cNvPicPr>
            <a:picLocks noChangeAspect="1"/>
          </p:cNvPicPr>
          <p:nvPr/>
        </p:nvPicPr>
        <p:blipFill>
          <a:blip r:embed="rId3"/>
          <a:stretch>
            <a:fillRect/>
          </a:stretch>
        </p:blipFill>
        <p:spPr>
          <a:xfrm>
            <a:off x="636751" y="2387294"/>
            <a:ext cx="4217698" cy="1939948"/>
          </a:xfrm>
          <a:prstGeom prst="rect">
            <a:avLst/>
          </a:prstGeom>
          <a:ln>
            <a:solidFill>
              <a:schemeClr val="tx1"/>
            </a:solidFill>
          </a:ln>
        </p:spPr>
      </p:pic>
    </p:spTree>
    <p:extLst>
      <p:ext uri="{BB962C8B-B14F-4D97-AF65-F5344CB8AC3E}">
        <p14:creationId xmlns:p14="http://schemas.microsoft.com/office/powerpoint/2010/main" val="2864012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a:xfrm>
            <a:off x="628650" y="131975"/>
            <a:ext cx="7886700" cy="955398"/>
          </a:xfrm>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476831"/>
            <a:ext cx="7886700" cy="720481"/>
          </a:xfrm>
        </p:spPr>
        <p:txBody>
          <a:bodyPr>
            <a:normAutofit/>
          </a:bodyPr>
          <a:lstStyle/>
          <a:p>
            <a:pPr marL="0" indent="0">
              <a:buNone/>
            </a:pPr>
            <a:r>
              <a:rPr lang="en-CA" b="1" dirty="0"/>
              <a:t>Python List built-in methods</a:t>
            </a:r>
          </a:p>
          <a:p>
            <a:endParaRPr lang="en-CA" dirty="0"/>
          </a:p>
        </p:txBody>
      </p:sp>
      <p:graphicFrame>
        <p:nvGraphicFramePr>
          <p:cNvPr id="5" name="Table 5">
            <a:extLst>
              <a:ext uri="{FF2B5EF4-FFF2-40B4-BE49-F238E27FC236}">
                <a16:creationId xmlns:a16="http://schemas.microsoft.com/office/drawing/2014/main" id="{BE1F9005-06CB-3109-8679-2A70CE7E14C1}"/>
              </a:ext>
            </a:extLst>
          </p:cNvPr>
          <p:cNvGraphicFramePr>
            <a:graphicFrameLocks noGrp="1"/>
          </p:cNvGraphicFramePr>
          <p:nvPr>
            <p:extLst>
              <p:ext uri="{D42A27DB-BD31-4B8C-83A1-F6EECF244321}">
                <p14:modId xmlns:p14="http://schemas.microsoft.com/office/powerpoint/2010/main" val="2718433905"/>
              </p:ext>
            </p:extLst>
          </p:nvPr>
        </p:nvGraphicFramePr>
        <p:xfrm>
          <a:off x="345037" y="2197312"/>
          <a:ext cx="8453925" cy="4000500"/>
        </p:xfrm>
        <a:graphic>
          <a:graphicData uri="http://schemas.openxmlformats.org/drawingml/2006/table">
            <a:tbl>
              <a:tblPr firstRow="1" bandRow="1">
                <a:tableStyleId>{5C22544A-7EE6-4342-B048-85BDC9FD1C3A}</a:tableStyleId>
              </a:tblPr>
              <a:tblGrid>
                <a:gridCol w="1690784">
                  <a:extLst>
                    <a:ext uri="{9D8B030D-6E8A-4147-A177-3AD203B41FA5}">
                      <a16:colId xmlns:a16="http://schemas.microsoft.com/office/drawing/2014/main" val="1926583320"/>
                    </a:ext>
                  </a:extLst>
                </a:gridCol>
                <a:gridCol w="6763141">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97180">
                <a:tc>
                  <a:txBody>
                    <a:bodyPr/>
                    <a:lstStyle/>
                    <a:p>
                      <a:pPr algn="l" fontAlgn="t"/>
                      <a:r>
                        <a:rPr lang="en-CA" sz="1800" kern="1200" dirty="0" err="1">
                          <a:solidFill>
                            <a:schemeClr val="dk1"/>
                          </a:solidFill>
                          <a:effectLst/>
                          <a:latin typeface="+mn-lt"/>
                          <a:ea typeface="+mn-ea"/>
                          <a:cs typeface="+mn-cs"/>
                        </a:rPr>
                        <a:t>cmp</a:t>
                      </a:r>
                      <a:r>
                        <a:rPr lang="en-CA" sz="1800" kern="1200" dirty="0">
                          <a:solidFill>
                            <a:schemeClr val="dk1"/>
                          </a:solidFill>
                          <a:effectLst/>
                          <a:latin typeface="+mn-lt"/>
                          <a:ea typeface="+mn-ea"/>
                          <a:cs typeface="+mn-cs"/>
                        </a:rPr>
                        <a:t>(list1, list2)</a:t>
                      </a:r>
                    </a:p>
                  </a:txBody>
                  <a:tcPr marR="45720"/>
                </a:tc>
                <a:tc>
                  <a:txBody>
                    <a:bodyPr/>
                    <a:lstStyle/>
                    <a:p>
                      <a:pPr algn="l" fontAlgn="t"/>
                      <a:r>
                        <a:rPr lang="en-US" sz="1800" dirty="0">
                          <a:effectLst/>
                        </a:rPr>
                        <a:t>Compares elements of both lists</a:t>
                      </a:r>
                    </a:p>
                  </a:txBody>
                  <a:tcPr marL="45720" marR="45720"/>
                </a:tc>
                <a:extLst>
                  <a:ext uri="{0D108BD9-81ED-4DB2-BD59-A6C34878D82A}">
                    <a16:rowId xmlns:a16="http://schemas.microsoft.com/office/drawing/2014/main" val="1548337440"/>
                  </a:ext>
                </a:extLst>
              </a:tr>
              <a:tr h="297180">
                <a:tc>
                  <a:txBody>
                    <a:bodyPr/>
                    <a:lstStyle/>
                    <a:p>
                      <a:pPr algn="l" fontAlgn="t"/>
                      <a:r>
                        <a:rPr lang="en-CA" sz="1800" kern="1200" dirty="0" err="1">
                          <a:solidFill>
                            <a:schemeClr val="dk1"/>
                          </a:solidFill>
                          <a:effectLst/>
                          <a:latin typeface="+mn-lt"/>
                          <a:ea typeface="+mn-ea"/>
                          <a:cs typeface="+mn-cs"/>
                        </a:rPr>
                        <a:t>len</a:t>
                      </a:r>
                      <a:r>
                        <a:rPr lang="en-CA" sz="1800" kern="1200" dirty="0">
                          <a:solidFill>
                            <a:schemeClr val="dk1"/>
                          </a:solidFill>
                          <a:effectLst/>
                          <a:latin typeface="+mn-lt"/>
                          <a:ea typeface="+mn-ea"/>
                          <a:cs typeface="+mn-cs"/>
                        </a:rPr>
                        <a:t>()</a:t>
                      </a:r>
                    </a:p>
                  </a:txBody>
                  <a:tcPr marR="45720"/>
                </a:tc>
                <a:tc>
                  <a:txBody>
                    <a:bodyPr/>
                    <a:lstStyle/>
                    <a:p>
                      <a:pPr algn="l" fontAlgn="t"/>
                      <a:r>
                        <a:rPr lang="en-US" sz="1800" dirty="0">
                          <a:effectLst/>
                        </a:rPr>
                        <a:t>Returns count of elements in list</a:t>
                      </a:r>
                    </a:p>
                  </a:txBody>
                  <a:tcPr marL="45720" marR="45720"/>
                </a:tc>
                <a:extLst>
                  <a:ext uri="{0D108BD9-81ED-4DB2-BD59-A6C34878D82A}">
                    <a16:rowId xmlns:a16="http://schemas.microsoft.com/office/drawing/2014/main" val="3447635168"/>
                  </a:ext>
                </a:extLst>
              </a:tr>
              <a:tr h="297180">
                <a:tc>
                  <a:txBody>
                    <a:bodyPr/>
                    <a:lstStyle/>
                    <a:p>
                      <a:pPr algn="l" fontAlgn="t"/>
                      <a:r>
                        <a:rPr lang="en-CA" sz="1800" kern="1200" dirty="0">
                          <a:solidFill>
                            <a:schemeClr val="dk1"/>
                          </a:solidFill>
                          <a:effectLst/>
                          <a:latin typeface="+mn-lt"/>
                          <a:ea typeface="+mn-ea"/>
                          <a:cs typeface="+mn-cs"/>
                        </a:rPr>
                        <a:t>list()</a:t>
                      </a:r>
                    </a:p>
                  </a:txBody>
                  <a:tcPr marR="45720"/>
                </a:tc>
                <a:tc>
                  <a:txBody>
                    <a:bodyPr/>
                    <a:lstStyle/>
                    <a:p>
                      <a:pPr algn="l" fontAlgn="t"/>
                      <a:r>
                        <a:rPr lang="en-US" sz="1800" dirty="0">
                          <a:effectLst/>
                        </a:rPr>
                        <a:t>Converts data type into list</a:t>
                      </a:r>
                    </a:p>
                  </a:txBody>
                  <a:tcPr marL="45720" marR="45720"/>
                </a:tc>
                <a:extLst>
                  <a:ext uri="{0D108BD9-81ED-4DB2-BD59-A6C34878D82A}">
                    <a16:rowId xmlns:a16="http://schemas.microsoft.com/office/drawing/2014/main" val="310703509"/>
                  </a:ext>
                </a:extLst>
              </a:tr>
              <a:tr h="297180">
                <a:tc>
                  <a:txBody>
                    <a:bodyPr/>
                    <a:lstStyle/>
                    <a:p>
                      <a:pPr algn="l" fontAlgn="t"/>
                      <a:r>
                        <a:rPr lang="en-CA" sz="1800" kern="1200" dirty="0">
                          <a:solidFill>
                            <a:schemeClr val="dk1"/>
                          </a:solidFill>
                          <a:effectLst/>
                          <a:latin typeface="+mn-lt"/>
                          <a:ea typeface="+mn-ea"/>
                          <a:cs typeface="+mn-cs"/>
                        </a:rPr>
                        <a:t>max()</a:t>
                      </a:r>
                    </a:p>
                  </a:txBody>
                  <a:tcPr marR="45720"/>
                </a:tc>
                <a:tc>
                  <a:txBody>
                    <a:bodyPr/>
                    <a:lstStyle/>
                    <a:p>
                      <a:pPr algn="l" fontAlgn="t"/>
                      <a:r>
                        <a:rPr lang="en-US" sz="1800" dirty="0">
                          <a:effectLst/>
                        </a:rPr>
                        <a:t>Returns item from the list with maximum value</a:t>
                      </a:r>
                    </a:p>
                  </a:txBody>
                  <a:tcPr marL="45720" marR="45720"/>
                </a:tc>
                <a:extLst>
                  <a:ext uri="{0D108BD9-81ED-4DB2-BD59-A6C34878D82A}">
                    <a16:rowId xmlns:a16="http://schemas.microsoft.com/office/drawing/2014/main" val="1427866002"/>
                  </a:ext>
                </a:extLst>
              </a:tr>
              <a:tr h="297180">
                <a:tc>
                  <a:txBody>
                    <a:bodyPr/>
                    <a:lstStyle/>
                    <a:p>
                      <a:pPr algn="l" fontAlgn="t"/>
                      <a:r>
                        <a:rPr lang="en-CA" sz="1800" kern="1200" dirty="0">
                          <a:solidFill>
                            <a:schemeClr val="dk1"/>
                          </a:solidFill>
                          <a:effectLst/>
                          <a:latin typeface="+mn-lt"/>
                          <a:ea typeface="+mn-ea"/>
                          <a:cs typeface="+mn-cs"/>
                        </a:rPr>
                        <a:t>min()</a:t>
                      </a:r>
                    </a:p>
                  </a:txBody>
                  <a:tcPr marR="4572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dirty="0">
                          <a:effectLst/>
                        </a:rPr>
                        <a:t>Returns item from the list with minimum value</a:t>
                      </a:r>
                    </a:p>
                  </a:txBody>
                  <a:tcPr marL="45720" marR="45720"/>
                </a:tc>
                <a:extLst>
                  <a:ext uri="{0D108BD9-81ED-4DB2-BD59-A6C34878D82A}">
                    <a16:rowId xmlns:a16="http://schemas.microsoft.com/office/drawing/2014/main" val="3052531010"/>
                  </a:ext>
                </a:extLst>
              </a:tr>
              <a:tr h="297180">
                <a:tc>
                  <a:txBody>
                    <a:bodyPr/>
                    <a:lstStyle/>
                    <a:p>
                      <a:pPr algn="l" fontAlgn="t"/>
                      <a:r>
                        <a:rPr lang="en-CA" sz="1800" kern="1200" dirty="0">
                          <a:solidFill>
                            <a:schemeClr val="dk1"/>
                          </a:solidFill>
                          <a:effectLst/>
                          <a:latin typeface="+mn-lt"/>
                          <a:ea typeface="+mn-ea"/>
                          <a:cs typeface="+mn-cs"/>
                        </a:rPr>
                        <a:t>.append()</a:t>
                      </a:r>
                    </a:p>
                  </a:txBody>
                  <a:tcPr marR="45720"/>
                </a:tc>
                <a:tc>
                  <a:txBody>
                    <a:bodyPr/>
                    <a:lstStyle/>
                    <a:p>
                      <a:pPr algn="l" fontAlgn="t"/>
                      <a:r>
                        <a:rPr lang="en-US" sz="1800" dirty="0">
                          <a:effectLst/>
                        </a:rPr>
                        <a:t>Adds an element at the end of the list</a:t>
                      </a:r>
                    </a:p>
                  </a:txBody>
                  <a:tcPr marL="45720" marR="45720"/>
                </a:tc>
                <a:extLst>
                  <a:ext uri="{0D108BD9-81ED-4DB2-BD59-A6C34878D82A}">
                    <a16:rowId xmlns:a16="http://schemas.microsoft.com/office/drawing/2014/main" val="1645039477"/>
                  </a:ext>
                </a:extLst>
              </a:tr>
              <a:tr h="297180">
                <a:tc>
                  <a:txBody>
                    <a:bodyPr/>
                    <a:lstStyle/>
                    <a:p>
                      <a:pPr algn="l" fontAlgn="t"/>
                      <a:r>
                        <a:rPr lang="en-CA" sz="1800" kern="1200" dirty="0">
                          <a:solidFill>
                            <a:schemeClr val="dk1"/>
                          </a:solidFill>
                          <a:effectLst/>
                          <a:latin typeface="+mn-lt"/>
                          <a:ea typeface="+mn-ea"/>
                          <a:cs typeface="+mn-cs"/>
                        </a:rPr>
                        <a:t>.clear()</a:t>
                      </a:r>
                    </a:p>
                  </a:txBody>
                  <a:tcPr marR="45720"/>
                </a:tc>
                <a:tc>
                  <a:txBody>
                    <a:bodyPr/>
                    <a:lstStyle/>
                    <a:p>
                      <a:pPr algn="l" fontAlgn="t"/>
                      <a:r>
                        <a:rPr lang="en-US" sz="1800">
                          <a:effectLst/>
                        </a:rPr>
                        <a:t>Removes all the elements from the list</a:t>
                      </a:r>
                    </a:p>
                  </a:txBody>
                  <a:tcPr marL="45720" marR="45720"/>
                </a:tc>
                <a:extLst>
                  <a:ext uri="{0D108BD9-81ED-4DB2-BD59-A6C34878D82A}">
                    <a16:rowId xmlns:a16="http://schemas.microsoft.com/office/drawing/2014/main" val="3515319333"/>
                  </a:ext>
                </a:extLst>
              </a:tr>
              <a:tr h="278130">
                <a:tc>
                  <a:txBody>
                    <a:bodyPr/>
                    <a:lstStyle/>
                    <a:p>
                      <a:pPr algn="l" fontAlgn="t"/>
                      <a:r>
                        <a:rPr lang="en-CA" sz="1800" dirty="0">
                          <a:effectLst/>
                        </a:rPr>
                        <a:t>.copy()</a:t>
                      </a:r>
                    </a:p>
                  </a:txBody>
                  <a:tcPr marR="45720"/>
                </a:tc>
                <a:tc>
                  <a:txBody>
                    <a:bodyPr/>
                    <a:lstStyle/>
                    <a:p>
                      <a:pPr algn="l" fontAlgn="t"/>
                      <a:r>
                        <a:rPr lang="en-US" sz="1800">
                          <a:effectLst/>
                        </a:rPr>
                        <a:t>Returns a copy of the list</a:t>
                      </a:r>
                    </a:p>
                  </a:txBody>
                  <a:tcPr marL="45720" marR="45720"/>
                </a:tc>
                <a:extLst>
                  <a:ext uri="{0D108BD9-81ED-4DB2-BD59-A6C34878D82A}">
                    <a16:rowId xmlns:a16="http://schemas.microsoft.com/office/drawing/2014/main" val="3101414246"/>
                  </a:ext>
                </a:extLst>
              </a:tr>
              <a:tr h="278130">
                <a:tc>
                  <a:txBody>
                    <a:bodyPr/>
                    <a:lstStyle/>
                    <a:p>
                      <a:pPr algn="l" fontAlgn="t"/>
                      <a:r>
                        <a:rPr lang="en-CA" sz="1800" dirty="0">
                          <a:effectLst/>
                        </a:rPr>
                        <a:t>.count()</a:t>
                      </a:r>
                    </a:p>
                  </a:txBody>
                  <a:tcPr marR="45720"/>
                </a:tc>
                <a:tc>
                  <a:txBody>
                    <a:bodyPr/>
                    <a:lstStyle/>
                    <a:p>
                      <a:pPr algn="l" fontAlgn="t"/>
                      <a:r>
                        <a:rPr lang="en-US" sz="1800" dirty="0">
                          <a:effectLst/>
                        </a:rPr>
                        <a:t>Returns the number of elements with the specified value</a:t>
                      </a:r>
                    </a:p>
                  </a:txBody>
                  <a:tcPr marL="45720" marR="45720"/>
                </a:tc>
                <a:extLst>
                  <a:ext uri="{0D108BD9-81ED-4DB2-BD59-A6C34878D82A}">
                    <a16:rowId xmlns:a16="http://schemas.microsoft.com/office/drawing/2014/main" val="868637013"/>
                  </a:ext>
                </a:extLst>
              </a:tr>
              <a:tr h="278130">
                <a:tc>
                  <a:txBody>
                    <a:bodyPr/>
                    <a:lstStyle/>
                    <a:p>
                      <a:pPr algn="l" fontAlgn="t"/>
                      <a:r>
                        <a:rPr lang="en-CA" sz="1800" dirty="0">
                          <a:effectLst/>
                        </a:rPr>
                        <a:t>.extend()</a:t>
                      </a:r>
                    </a:p>
                  </a:txBody>
                  <a:tcPr marR="45720"/>
                </a:tc>
                <a:tc>
                  <a:txBody>
                    <a:bodyPr/>
                    <a:lstStyle/>
                    <a:p>
                      <a:pPr algn="l" fontAlgn="t"/>
                      <a:r>
                        <a:rPr lang="en-US" sz="1800" dirty="0">
                          <a:effectLst/>
                        </a:rPr>
                        <a:t>Add the elements of a list (or any </a:t>
                      </a:r>
                      <a:r>
                        <a:rPr lang="en-US" sz="1800" dirty="0" err="1">
                          <a:effectLst/>
                        </a:rPr>
                        <a:t>iterable</a:t>
                      </a:r>
                      <a:r>
                        <a:rPr lang="en-US" sz="1800" dirty="0">
                          <a:effectLst/>
                        </a:rPr>
                        <a:t>), to the end of the current list</a:t>
                      </a:r>
                    </a:p>
                  </a:txBody>
                  <a:tcPr marL="45720" marR="45720"/>
                </a:tc>
                <a:extLst>
                  <a:ext uri="{0D108BD9-81ED-4DB2-BD59-A6C34878D82A}">
                    <a16:rowId xmlns:a16="http://schemas.microsoft.com/office/drawing/2014/main" val="2360354960"/>
                  </a:ext>
                </a:extLst>
              </a:tr>
            </a:tbl>
          </a:graphicData>
        </a:graphic>
      </p:graphicFrame>
    </p:spTree>
    <p:extLst>
      <p:ext uri="{BB962C8B-B14F-4D97-AF65-F5344CB8AC3E}">
        <p14:creationId xmlns:p14="http://schemas.microsoft.com/office/powerpoint/2010/main" val="3922875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1825625"/>
            <a:ext cx="7886700" cy="720481"/>
          </a:xfrm>
        </p:spPr>
        <p:txBody>
          <a:bodyPr>
            <a:normAutofit/>
          </a:bodyPr>
          <a:lstStyle/>
          <a:p>
            <a:pPr marL="0" indent="0">
              <a:buNone/>
            </a:pPr>
            <a:r>
              <a:rPr lang="en-CA" b="1" dirty="0"/>
              <a:t>Python List built-in methods</a:t>
            </a:r>
          </a:p>
          <a:p>
            <a:endParaRPr lang="en-CA" dirty="0"/>
          </a:p>
        </p:txBody>
      </p:sp>
      <p:graphicFrame>
        <p:nvGraphicFramePr>
          <p:cNvPr id="5" name="Table 5">
            <a:extLst>
              <a:ext uri="{FF2B5EF4-FFF2-40B4-BE49-F238E27FC236}">
                <a16:creationId xmlns:a16="http://schemas.microsoft.com/office/drawing/2014/main" id="{BE1F9005-06CB-3109-8679-2A70CE7E14C1}"/>
              </a:ext>
            </a:extLst>
          </p:cNvPr>
          <p:cNvGraphicFramePr>
            <a:graphicFrameLocks noGrp="1"/>
          </p:cNvGraphicFramePr>
          <p:nvPr>
            <p:extLst>
              <p:ext uri="{D42A27DB-BD31-4B8C-83A1-F6EECF244321}">
                <p14:modId xmlns:p14="http://schemas.microsoft.com/office/powerpoint/2010/main" val="750303180"/>
              </p:ext>
            </p:extLst>
          </p:nvPr>
        </p:nvGraphicFramePr>
        <p:xfrm>
          <a:off x="647330" y="2546106"/>
          <a:ext cx="7849340" cy="2537460"/>
        </p:xfrm>
        <a:graphic>
          <a:graphicData uri="http://schemas.openxmlformats.org/drawingml/2006/table">
            <a:tbl>
              <a:tblPr firstRow="1" bandRow="1">
                <a:tableStyleId>{5C22544A-7EE6-4342-B048-85BDC9FD1C3A}</a:tableStyleId>
              </a:tblPr>
              <a:tblGrid>
                <a:gridCol w="1279124">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78130">
                <a:tc>
                  <a:txBody>
                    <a:bodyPr/>
                    <a:lstStyle/>
                    <a:p>
                      <a:pPr algn="l" fontAlgn="t"/>
                      <a:r>
                        <a:rPr lang="en-CA" sz="1800" dirty="0">
                          <a:effectLst/>
                        </a:rPr>
                        <a:t>.index()</a:t>
                      </a:r>
                    </a:p>
                  </a:txBody>
                  <a:tcPr marR="45720"/>
                </a:tc>
                <a:tc>
                  <a:txBody>
                    <a:bodyPr/>
                    <a:lstStyle/>
                    <a:p>
                      <a:pPr algn="l" fontAlgn="t"/>
                      <a:r>
                        <a:rPr lang="en-US" sz="1800">
                          <a:effectLst/>
                        </a:rPr>
                        <a:t>Returns the index of the first element with the specified value</a:t>
                      </a:r>
                    </a:p>
                  </a:txBody>
                  <a:tcPr marL="45720" marR="45720"/>
                </a:tc>
                <a:extLst>
                  <a:ext uri="{0D108BD9-81ED-4DB2-BD59-A6C34878D82A}">
                    <a16:rowId xmlns:a16="http://schemas.microsoft.com/office/drawing/2014/main" val="2448034931"/>
                  </a:ext>
                </a:extLst>
              </a:tr>
              <a:tr h="278130">
                <a:tc>
                  <a:txBody>
                    <a:bodyPr/>
                    <a:lstStyle/>
                    <a:p>
                      <a:pPr algn="l" fontAlgn="t"/>
                      <a:r>
                        <a:rPr lang="en-CA" sz="1800" dirty="0">
                          <a:effectLst/>
                        </a:rPr>
                        <a:t>.insert()</a:t>
                      </a:r>
                    </a:p>
                  </a:txBody>
                  <a:tcPr marR="45720"/>
                </a:tc>
                <a:tc>
                  <a:txBody>
                    <a:bodyPr/>
                    <a:lstStyle/>
                    <a:p>
                      <a:pPr algn="l" fontAlgn="t"/>
                      <a:r>
                        <a:rPr lang="en-US" sz="1800" dirty="0">
                          <a:effectLst/>
                        </a:rPr>
                        <a:t>Adds an element at the specified position</a:t>
                      </a:r>
                    </a:p>
                  </a:txBody>
                  <a:tcPr marL="45720" marR="45720"/>
                </a:tc>
                <a:extLst>
                  <a:ext uri="{0D108BD9-81ED-4DB2-BD59-A6C34878D82A}">
                    <a16:rowId xmlns:a16="http://schemas.microsoft.com/office/drawing/2014/main" val="2967467130"/>
                  </a:ext>
                </a:extLst>
              </a:tr>
              <a:tr h="278130">
                <a:tc>
                  <a:txBody>
                    <a:bodyPr/>
                    <a:lstStyle/>
                    <a:p>
                      <a:pPr algn="l" fontAlgn="t"/>
                      <a:r>
                        <a:rPr lang="en-CA" sz="1800" dirty="0">
                          <a:effectLst/>
                        </a:rPr>
                        <a:t>.pop()</a:t>
                      </a:r>
                    </a:p>
                  </a:txBody>
                  <a:tcPr marR="45720"/>
                </a:tc>
                <a:tc>
                  <a:txBody>
                    <a:bodyPr/>
                    <a:lstStyle/>
                    <a:p>
                      <a:pPr algn="l" fontAlgn="t"/>
                      <a:r>
                        <a:rPr lang="en-US" sz="1800" dirty="0">
                          <a:effectLst/>
                        </a:rPr>
                        <a:t>Removes the element at the specified position</a:t>
                      </a:r>
                    </a:p>
                  </a:txBody>
                  <a:tcPr marL="45720" marR="45720"/>
                </a:tc>
                <a:extLst>
                  <a:ext uri="{0D108BD9-81ED-4DB2-BD59-A6C34878D82A}">
                    <a16:rowId xmlns:a16="http://schemas.microsoft.com/office/drawing/2014/main" val="124976970"/>
                  </a:ext>
                </a:extLst>
              </a:tr>
              <a:tr h="278130">
                <a:tc>
                  <a:txBody>
                    <a:bodyPr/>
                    <a:lstStyle/>
                    <a:p>
                      <a:pPr algn="l" fontAlgn="t"/>
                      <a:r>
                        <a:rPr lang="en-CA" sz="1800" dirty="0">
                          <a:effectLst/>
                        </a:rPr>
                        <a:t>.remove()</a:t>
                      </a:r>
                    </a:p>
                  </a:txBody>
                  <a:tcPr marR="45720"/>
                </a:tc>
                <a:tc>
                  <a:txBody>
                    <a:bodyPr/>
                    <a:lstStyle/>
                    <a:p>
                      <a:pPr algn="l" fontAlgn="t"/>
                      <a:r>
                        <a:rPr lang="en-US" sz="1800">
                          <a:effectLst/>
                        </a:rPr>
                        <a:t>Removes the item with the specified value</a:t>
                      </a:r>
                    </a:p>
                  </a:txBody>
                  <a:tcPr marL="45720" marR="45720"/>
                </a:tc>
                <a:extLst>
                  <a:ext uri="{0D108BD9-81ED-4DB2-BD59-A6C34878D82A}">
                    <a16:rowId xmlns:a16="http://schemas.microsoft.com/office/drawing/2014/main" val="1671823744"/>
                  </a:ext>
                </a:extLst>
              </a:tr>
              <a:tr h="278130">
                <a:tc>
                  <a:txBody>
                    <a:bodyPr/>
                    <a:lstStyle/>
                    <a:p>
                      <a:pPr algn="l" fontAlgn="t"/>
                      <a:r>
                        <a:rPr lang="en-CA" sz="1800" dirty="0">
                          <a:effectLst/>
                        </a:rPr>
                        <a:t>.reverse()</a:t>
                      </a:r>
                    </a:p>
                  </a:txBody>
                  <a:tcPr marR="45720"/>
                </a:tc>
                <a:tc>
                  <a:txBody>
                    <a:bodyPr/>
                    <a:lstStyle/>
                    <a:p>
                      <a:pPr algn="l" fontAlgn="t"/>
                      <a:r>
                        <a:rPr lang="en-US" sz="1800">
                          <a:effectLst/>
                        </a:rPr>
                        <a:t>Reverses the order of the list</a:t>
                      </a:r>
                    </a:p>
                  </a:txBody>
                  <a:tcPr marL="45720" marR="45720"/>
                </a:tc>
                <a:extLst>
                  <a:ext uri="{0D108BD9-81ED-4DB2-BD59-A6C34878D82A}">
                    <a16:rowId xmlns:a16="http://schemas.microsoft.com/office/drawing/2014/main" val="1800274817"/>
                  </a:ext>
                </a:extLst>
              </a:tr>
              <a:tr h="278130">
                <a:tc>
                  <a:txBody>
                    <a:bodyPr/>
                    <a:lstStyle/>
                    <a:p>
                      <a:pPr algn="l" fontAlgn="t"/>
                      <a:r>
                        <a:rPr lang="en-CA" sz="1800" dirty="0">
                          <a:effectLst/>
                        </a:rPr>
                        <a:t>.sort()</a:t>
                      </a:r>
                    </a:p>
                  </a:txBody>
                  <a:tcPr marR="45720"/>
                </a:tc>
                <a:tc>
                  <a:txBody>
                    <a:bodyPr/>
                    <a:lstStyle/>
                    <a:p>
                      <a:pPr algn="l" fontAlgn="t"/>
                      <a:r>
                        <a:rPr lang="en-CA" sz="1800" dirty="0">
                          <a:effectLst/>
                        </a:rPr>
                        <a:t>Sorts the list</a:t>
                      </a:r>
                    </a:p>
                  </a:txBody>
                  <a:tcPr marL="45720" marR="45720"/>
                </a:tc>
                <a:extLst>
                  <a:ext uri="{0D108BD9-81ED-4DB2-BD59-A6C34878D82A}">
                    <a16:rowId xmlns:a16="http://schemas.microsoft.com/office/drawing/2014/main" val="3338670085"/>
                  </a:ext>
                </a:extLst>
              </a:tr>
            </a:tbl>
          </a:graphicData>
        </a:graphic>
      </p:graphicFrame>
    </p:spTree>
    <p:extLst>
      <p:ext uri="{BB962C8B-B14F-4D97-AF65-F5344CB8AC3E}">
        <p14:creationId xmlns:p14="http://schemas.microsoft.com/office/powerpoint/2010/main" val="2744806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Tuple</a:t>
            </a:r>
          </a:p>
          <a:p>
            <a:r>
              <a:rPr lang="en-CA" dirty="0"/>
              <a:t>Tuple can be created as a list of comma-separated values (items) between round brackets ()</a:t>
            </a:r>
          </a:p>
          <a:p>
            <a:r>
              <a:rPr lang="en-CA" dirty="0"/>
              <a:t> </a:t>
            </a:r>
            <a:r>
              <a:rPr lang="en-CA" dirty="0">
                <a:solidFill>
                  <a:srgbClr val="C00000"/>
                </a:solidFill>
                <a:latin typeface="Consolas" panose="020B0609020204030204" pitchFamily="49" charset="0"/>
              </a:rPr>
              <a:t>tuple</a:t>
            </a:r>
            <a:r>
              <a:rPr lang="en-CA" dirty="0"/>
              <a:t> data type is used to represent tuple in python</a:t>
            </a:r>
          </a:p>
          <a:p>
            <a:r>
              <a:rPr lang="en-CA" dirty="0"/>
              <a:t>Tuple accepts items of any data type </a:t>
            </a:r>
          </a:p>
          <a:p>
            <a:r>
              <a:rPr lang="en-CA" dirty="0"/>
              <a:t>Tuple items are ordered and unchangeable</a:t>
            </a:r>
          </a:p>
        </p:txBody>
      </p:sp>
    </p:spTree>
    <p:extLst>
      <p:ext uri="{BB962C8B-B14F-4D97-AF65-F5344CB8AC3E}">
        <p14:creationId xmlns:p14="http://schemas.microsoft.com/office/powerpoint/2010/main" val="495905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Tuple build-in methods</a:t>
            </a:r>
          </a:p>
          <a:p>
            <a:endParaRPr lang="en-CA" dirty="0"/>
          </a:p>
        </p:txBody>
      </p:sp>
      <p:graphicFrame>
        <p:nvGraphicFramePr>
          <p:cNvPr id="5" name="Table 5">
            <a:extLst>
              <a:ext uri="{FF2B5EF4-FFF2-40B4-BE49-F238E27FC236}">
                <a16:creationId xmlns:a16="http://schemas.microsoft.com/office/drawing/2014/main" id="{025A1E7F-D3AB-9110-918B-99BCBF9B50F3}"/>
              </a:ext>
            </a:extLst>
          </p:cNvPr>
          <p:cNvGraphicFramePr>
            <a:graphicFrameLocks noGrp="1"/>
          </p:cNvGraphicFramePr>
          <p:nvPr>
            <p:extLst>
              <p:ext uri="{D42A27DB-BD31-4B8C-83A1-F6EECF244321}">
                <p14:modId xmlns:p14="http://schemas.microsoft.com/office/powerpoint/2010/main" val="238951161"/>
              </p:ext>
            </p:extLst>
          </p:nvPr>
        </p:nvGraphicFramePr>
        <p:xfrm>
          <a:off x="647330" y="2546106"/>
          <a:ext cx="7849340" cy="1714500"/>
        </p:xfrm>
        <a:graphic>
          <a:graphicData uri="http://schemas.openxmlformats.org/drawingml/2006/table">
            <a:tbl>
              <a:tblPr firstRow="1" bandRow="1">
                <a:tableStyleId>{5C22544A-7EE6-4342-B048-85BDC9FD1C3A}</a:tableStyleId>
              </a:tblPr>
              <a:tblGrid>
                <a:gridCol w="1279124">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97180">
                <a:tc>
                  <a:txBody>
                    <a:bodyPr/>
                    <a:lstStyle/>
                    <a:p>
                      <a:pPr algn="l" fontAlgn="t"/>
                      <a:r>
                        <a:rPr lang="en-CA" sz="1800" kern="1200" dirty="0">
                          <a:solidFill>
                            <a:schemeClr val="dk1"/>
                          </a:solidFill>
                          <a:effectLst/>
                          <a:latin typeface="+mn-lt"/>
                          <a:ea typeface="+mn-ea"/>
                          <a:cs typeface="+mn-cs"/>
                        </a:rPr>
                        <a:t>tuple()</a:t>
                      </a:r>
                    </a:p>
                  </a:txBody>
                  <a:tcPr marR="45720"/>
                </a:tc>
                <a:tc>
                  <a:txBody>
                    <a:bodyPr/>
                    <a:lstStyle/>
                    <a:p>
                      <a:pPr algn="l" fontAlgn="t"/>
                      <a:r>
                        <a:rPr lang="en-US" sz="1800" dirty="0">
                          <a:effectLst/>
                        </a:rPr>
                        <a:t>Converts data type to tuple</a:t>
                      </a:r>
                    </a:p>
                  </a:txBody>
                  <a:tcPr marL="45720" marR="45720"/>
                </a:tc>
                <a:extLst>
                  <a:ext uri="{0D108BD9-81ED-4DB2-BD59-A6C34878D82A}">
                    <a16:rowId xmlns:a16="http://schemas.microsoft.com/office/drawing/2014/main" val="607931350"/>
                  </a:ext>
                </a:extLst>
              </a:tr>
              <a:tr h="297180">
                <a:tc>
                  <a:txBody>
                    <a:bodyPr/>
                    <a:lstStyle/>
                    <a:p>
                      <a:pPr algn="l" fontAlgn="t"/>
                      <a:r>
                        <a:rPr lang="en-CA" sz="1800" kern="1200" dirty="0">
                          <a:solidFill>
                            <a:schemeClr val="dk1"/>
                          </a:solidFill>
                          <a:effectLst/>
                          <a:latin typeface="+mn-lt"/>
                          <a:ea typeface="+mn-ea"/>
                          <a:cs typeface="+mn-cs"/>
                        </a:rPr>
                        <a:t>.count()</a:t>
                      </a:r>
                    </a:p>
                  </a:txBody>
                  <a:tcPr marR="45720"/>
                </a:tc>
                <a:tc>
                  <a:txBody>
                    <a:bodyPr/>
                    <a:lstStyle/>
                    <a:p>
                      <a:pPr algn="l" fontAlgn="t"/>
                      <a:r>
                        <a:rPr lang="en-US" sz="1800" b="0" i="0" kern="1200" dirty="0">
                          <a:solidFill>
                            <a:schemeClr val="dk1"/>
                          </a:solidFill>
                          <a:effectLst/>
                          <a:latin typeface="+mn-lt"/>
                          <a:ea typeface="+mn-ea"/>
                          <a:cs typeface="+mn-cs"/>
                        </a:rPr>
                        <a:t>Returns the number of times a specified value occurs in a tuple</a:t>
                      </a:r>
                      <a:endParaRPr lang="en-US" sz="1800" dirty="0">
                        <a:effectLst/>
                      </a:endParaRPr>
                    </a:p>
                  </a:txBody>
                  <a:tcPr marL="45720" marR="45720"/>
                </a:tc>
                <a:extLst>
                  <a:ext uri="{0D108BD9-81ED-4DB2-BD59-A6C34878D82A}">
                    <a16:rowId xmlns:a16="http://schemas.microsoft.com/office/drawing/2014/main" val="1645039477"/>
                  </a:ext>
                </a:extLst>
              </a:tr>
              <a:tr h="297180">
                <a:tc>
                  <a:txBody>
                    <a:bodyPr/>
                    <a:lstStyle/>
                    <a:p>
                      <a:pPr algn="l" fontAlgn="t"/>
                      <a:r>
                        <a:rPr lang="en-CA" sz="1800" kern="1200" dirty="0">
                          <a:solidFill>
                            <a:schemeClr val="dk1"/>
                          </a:solidFill>
                          <a:effectLst/>
                          <a:latin typeface="+mn-lt"/>
                          <a:ea typeface="+mn-ea"/>
                          <a:cs typeface="+mn-cs"/>
                        </a:rPr>
                        <a:t>.index()</a:t>
                      </a:r>
                    </a:p>
                  </a:txBody>
                  <a:tcPr marR="45720"/>
                </a:tc>
                <a:tc>
                  <a:txBody>
                    <a:bodyPr/>
                    <a:lstStyle/>
                    <a:p>
                      <a:pPr algn="l" fontAlgn="t"/>
                      <a:r>
                        <a:rPr lang="en-US" sz="1800" b="0" i="0" kern="1200" dirty="0">
                          <a:solidFill>
                            <a:schemeClr val="dk1"/>
                          </a:solidFill>
                          <a:effectLst/>
                          <a:latin typeface="+mn-lt"/>
                          <a:ea typeface="+mn-ea"/>
                          <a:cs typeface="+mn-cs"/>
                        </a:rPr>
                        <a:t>Searches the tuple for a specified value and returns the position of where it was found</a:t>
                      </a:r>
                      <a:endParaRPr lang="en-US" sz="1800" dirty="0">
                        <a:effectLst/>
                      </a:endParaRPr>
                    </a:p>
                  </a:txBody>
                  <a:tcPr marL="45720" marR="45720"/>
                </a:tc>
                <a:extLst>
                  <a:ext uri="{0D108BD9-81ED-4DB2-BD59-A6C34878D82A}">
                    <a16:rowId xmlns:a16="http://schemas.microsoft.com/office/drawing/2014/main" val="3515319333"/>
                  </a:ext>
                </a:extLst>
              </a:tr>
            </a:tbl>
          </a:graphicData>
        </a:graphic>
      </p:graphicFrame>
    </p:spTree>
    <p:extLst>
      <p:ext uri="{BB962C8B-B14F-4D97-AF65-F5344CB8AC3E}">
        <p14:creationId xmlns:p14="http://schemas.microsoft.com/office/powerpoint/2010/main" val="2007662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Dictionary</a:t>
            </a:r>
          </a:p>
          <a:p>
            <a:r>
              <a:rPr lang="en-CA" dirty="0"/>
              <a:t>Dictionary can be created as a pair of key: value between round brackets ( {} )</a:t>
            </a:r>
          </a:p>
          <a:p>
            <a:r>
              <a:rPr lang="en-CA" dirty="0"/>
              <a:t> </a:t>
            </a:r>
            <a:r>
              <a:rPr lang="en-CA" dirty="0" err="1">
                <a:solidFill>
                  <a:srgbClr val="C00000"/>
                </a:solidFill>
                <a:latin typeface="Consolas" panose="020B0609020204030204" pitchFamily="49" charset="0"/>
              </a:rPr>
              <a:t>dict</a:t>
            </a:r>
            <a:r>
              <a:rPr lang="en-CA" dirty="0"/>
              <a:t> data type is used to represent dictionary in python</a:t>
            </a:r>
          </a:p>
          <a:p>
            <a:r>
              <a:rPr lang="en-CA" dirty="0"/>
              <a:t>Dictionary accepts items of any data type </a:t>
            </a:r>
          </a:p>
          <a:p>
            <a:r>
              <a:rPr lang="en-CA" dirty="0"/>
              <a:t>Dictionary items are ordered, changeable, and do not allow duplicates</a:t>
            </a:r>
          </a:p>
          <a:p>
            <a:r>
              <a:rPr lang="en-CA" dirty="0"/>
              <a:t>examples</a:t>
            </a:r>
          </a:p>
        </p:txBody>
      </p:sp>
    </p:spTree>
    <p:extLst>
      <p:ext uri="{BB962C8B-B14F-4D97-AF65-F5344CB8AC3E}">
        <p14:creationId xmlns:p14="http://schemas.microsoft.com/office/powerpoint/2010/main" val="2049513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Dictionary built-in methods</a:t>
            </a:r>
            <a:endParaRPr lang="en-CA" dirty="0"/>
          </a:p>
        </p:txBody>
      </p:sp>
      <p:graphicFrame>
        <p:nvGraphicFramePr>
          <p:cNvPr id="5" name="Table 5">
            <a:extLst>
              <a:ext uri="{FF2B5EF4-FFF2-40B4-BE49-F238E27FC236}">
                <a16:creationId xmlns:a16="http://schemas.microsoft.com/office/drawing/2014/main" id="{65471105-2DA2-2997-4BA6-099EE80531FB}"/>
              </a:ext>
            </a:extLst>
          </p:cNvPr>
          <p:cNvGraphicFramePr>
            <a:graphicFrameLocks noGrp="1"/>
          </p:cNvGraphicFramePr>
          <p:nvPr>
            <p:extLst>
              <p:ext uri="{D42A27DB-BD31-4B8C-83A1-F6EECF244321}">
                <p14:modId xmlns:p14="http://schemas.microsoft.com/office/powerpoint/2010/main" val="1283269193"/>
              </p:ext>
            </p:extLst>
          </p:nvPr>
        </p:nvGraphicFramePr>
        <p:xfrm>
          <a:off x="647330" y="2546106"/>
          <a:ext cx="7849340" cy="3634740"/>
        </p:xfrm>
        <a:graphic>
          <a:graphicData uri="http://schemas.openxmlformats.org/drawingml/2006/table">
            <a:tbl>
              <a:tblPr firstRow="1" bandRow="1">
                <a:tableStyleId>{5C22544A-7EE6-4342-B048-85BDC9FD1C3A}</a:tableStyleId>
              </a:tblPr>
              <a:tblGrid>
                <a:gridCol w="1279124">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78130">
                <a:tc>
                  <a:txBody>
                    <a:bodyPr/>
                    <a:lstStyle/>
                    <a:p>
                      <a:pPr algn="l" fontAlgn="t"/>
                      <a:r>
                        <a:rPr lang="en-CA" sz="1800" dirty="0" err="1">
                          <a:effectLst/>
                        </a:rPr>
                        <a:t>dict</a:t>
                      </a:r>
                      <a:r>
                        <a:rPr lang="en-CA" sz="1800" dirty="0">
                          <a:effectLst/>
                        </a:rPr>
                        <a:t>()</a:t>
                      </a:r>
                    </a:p>
                  </a:txBody>
                  <a:tcPr marR="45720"/>
                </a:tc>
                <a:tc>
                  <a:txBody>
                    <a:bodyPr/>
                    <a:lstStyle/>
                    <a:p>
                      <a:pPr algn="l" fontAlgn="t"/>
                      <a:r>
                        <a:rPr lang="en-US" sz="1800" dirty="0">
                          <a:effectLst/>
                        </a:rPr>
                        <a:t>Converts data type into dictionary</a:t>
                      </a:r>
                    </a:p>
                  </a:txBody>
                  <a:tcPr marL="45720" marR="45720"/>
                </a:tc>
                <a:extLst>
                  <a:ext uri="{0D108BD9-81ED-4DB2-BD59-A6C34878D82A}">
                    <a16:rowId xmlns:a16="http://schemas.microsoft.com/office/drawing/2014/main" val="1488449932"/>
                  </a:ext>
                </a:extLst>
              </a:tr>
              <a:tr h="278130">
                <a:tc>
                  <a:txBody>
                    <a:bodyPr/>
                    <a:lstStyle/>
                    <a:p>
                      <a:pPr algn="l" fontAlgn="t"/>
                      <a:r>
                        <a:rPr lang="en-CA" sz="1800" dirty="0">
                          <a:effectLst/>
                        </a:rPr>
                        <a:t>.clear()</a:t>
                      </a:r>
                    </a:p>
                  </a:txBody>
                  <a:tcPr marR="45720"/>
                </a:tc>
                <a:tc>
                  <a:txBody>
                    <a:bodyPr/>
                    <a:lstStyle/>
                    <a:p>
                      <a:pPr algn="l" fontAlgn="t"/>
                      <a:r>
                        <a:rPr lang="en-US" sz="1800">
                          <a:effectLst/>
                        </a:rPr>
                        <a:t>Removes all the elements from the dictionary</a:t>
                      </a:r>
                    </a:p>
                  </a:txBody>
                  <a:tcPr marL="45720" marR="45720"/>
                </a:tc>
                <a:extLst>
                  <a:ext uri="{0D108BD9-81ED-4DB2-BD59-A6C34878D82A}">
                    <a16:rowId xmlns:a16="http://schemas.microsoft.com/office/drawing/2014/main" val="1645039477"/>
                  </a:ext>
                </a:extLst>
              </a:tr>
              <a:tr h="278130">
                <a:tc>
                  <a:txBody>
                    <a:bodyPr/>
                    <a:lstStyle/>
                    <a:p>
                      <a:pPr algn="l" fontAlgn="t"/>
                      <a:r>
                        <a:rPr lang="en-CA" sz="1800" dirty="0">
                          <a:effectLst/>
                        </a:rPr>
                        <a:t>.copy()</a:t>
                      </a:r>
                    </a:p>
                  </a:txBody>
                  <a:tcPr marR="45720"/>
                </a:tc>
                <a:tc>
                  <a:txBody>
                    <a:bodyPr/>
                    <a:lstStyle/>
                    <a:p>
                      <a:pPr algn="l" fontAlgn="t"/>
                      <a:r>
                        <a:rPr lang="en-US" sz="1800">
                          <a:effectLst/>
                        </a:rPr>
                        <a:t>Returns a copy of the dictionary</a:t>
                      </a:r>
                    </a:p>
                  </a:txBody>
                  <a:tcPr marL="45720" marR="45720"/>
                </a:tc>
                <a:extLst>
                  <a:ext uri="{0D108BD9-81ED-4DB2-BD59-A6C34878D82A}">
                    <a16:rowId xmlns:a16="http://schemas.microsoft.com/office/drawing/2014/main" val="3515319333"/>
                  </a:ext>
                </a:extLst>
              </a:tr>
              <a:tr h="278130">
                <a:tc>
                  <a:txBody>
                    <a:bodyPr/>
                    <a:lstStyle/>
                    <a:p>
                      <a:pPr algn="l" fontAlgn="t"/>
                      <a:r>
                        <a:rPr lang="en-CA" sz="1800" dirty="0">
                          <a:effectLst/>
                        </a:rPr>
                        <a:t>.</a:t>
                      </a:r>
                      <a:r>
                        <a:rPr lang="en-CA" sz="1800" dirty="0" err="1">
                          <a:effectLst/>
                        </a:rPr>
                        <a:t>fromkeys</a:t>
                      </a:r>
                      <a:r>
                        <a:rPr lang="en-CA" sz="1800" dirty="0">
                          <a:effectLst/>
                        </a:rPr>
                        <a:t>()</a:t>
                      </a:r>
                    </a:p>
                  </a:txBody>
                  <a:tcPr marR="45720"/>
                </a:tc>
                <a:tc>
                  <a:txBody>
                    <a:bodyPr/>
                    <a:lstStyle/>
                    <a:p>
                      <a:pPr algn="l" fontAlgn="t"/>
                      <a:r>
                        <a:rPr lang="en-US" sz="1800" dirty="0">
                          <a:effectLst/>
                        </a:rPr>
                        <a:t>Returns a dictionary with the specified keys and value</a:t>
                      </a:r>
                    </a:p>
                  </a:txBody>
                  <a:tcPr marL="45720" marR="45720"/>
                </a:tc>
                <a:extLst>
                  <a:ext uri="{0D108BD9-81ED-4DB2-BD59-A6C34878D82A}">
                    <a16:rowId xmlns:a16="http://schemas.microsoft.com/office/drawing/2014/main" val="773732899"/>
                  </a:ext>
                </a:extLst>
              </a:tr>
              <a:tr h="278130">
                <a:tc>
                  <a:txBody>
                    <a:bodyPr/>
                    <a:lstStyle/>
                    <a:p>
                      <a:pPr algn="l" fontAlgn="t"/>
                      <a:r>
                        <a:rPr lang="en-CA" sz="1800" dirty="0">
                          <a:effectLst/>
                        </a:rPr>
                        <a:t>.get()</a:t>
                      </a:r>
                    </a:p>
                  </a:txBody>
                  <a:tcPr marR="45720"/>
                </a:tc>
                <a:tc>
                  <a:txBody>
                    <a:bodyPr/>
                    <a:lstStyle/>
                    <a:p>
                      <a:pPr algn="l" fontAlgn="t"/>
                      <a:r>
                        <a:rPr lang="en-US" sz="1800">
                          <a:effectLst/>
                        </a:rPr>
                        <a:t>Returns the value of the specified key</a:t>
                      </a:r>
                    </a:p>
                  </a:txBody>
                  <a:tcPr marL="45720" marR="45720"/>
                </a:tc>
                <a:extLst>
                  <a:ext uri="{0D108BD9-81ED-4DB2-BD59-A6C34878D82A}">
                    <a16:rowId xmlns:a16="http://schemas.microsoft.com/office/drawing/2014/main" val="2500966064"/>
                  </a:ext>
                </a:extLst>
              </a:tr>
              <a:tr h="278130">
                <a:tc>
                  <a:txBody>
                    <a:bodyPr/>
                    <a:lstStyle/>
                    <a:p>
                      <a:pPr algn="l" fontAlgn="t"/>
                      <a:r>
                        <a:rPr lang="en-CA" sz="1800" dirty="0">
                          <a:effectLst/>
                        </a:rPr>
                        <a:t>.items()</a:t>
                      </a:r>
                    </a:p>
                  </a:txBody>
                  <a:tcPr marR="45720"/>
                </a:tc>
                <a:tc>
                  <a:txBody>
                    <a:bodyPr/>
                    <a:lstStyle/>
                    <a:p>
                      <a:pPr algn="l" fontAlgn="t"/>
                      <a:r>
                        <a:rPr lang="en-US" sz="1800">
                          <a:effectLst/>
                        </a:rPr>
                        <a:t>Returns a list containing a tuple for each key value pair</a:t>
                      </a:r>
                    </a:p>
                  </a:txBody>
                  <a:tcPr marL="45720" marR="45720"/>
                </a:tc>
                <a:extLst>
                  <a:ext uri="{0D108BD9-81ED-4DB2-BD59-A6C34878D82A}">
                    <a16:rowId xmlns:a16="http://schemas.microsoft.com/office/drawing/2014/main" val="3074483771"/>
                  </a:ext>
                </a:extLst>
              </a:tr>
              <a:tr h="278130">
                <a:tc>
                  <a:txBody>
                    <a:bodyPr/>
                    <a:lstStyle/>
                    <a:p>
                      <a:pPr algn="l" fontAlgn="t"/>
                      <a:r>
                        <a:rPr lang="en-CA" sz="1800" dirty="0">
                          <a:effectLst/>
                        </a:rPr>
                        <a:t>.keys()</a:t>
                      </a:r>
                    </a:p>
                  </a:txBody>
                  <a:tcPr marR="45720"/>
                </a:tc>
                <a:tc>
                  <a:txBody>
                    <a:bodyPr/>
                    <a:lstStyle/>
                    <a:p>
                      <a:pPr algn="l" fontAlgn="t"/>
                      <a:r>
                        <a:rPr lang="en-US" sz="1800" dirty="0">
                          <a:effectLst/>
                        </a:rPr>
                        <a:t>Returns a list containing the dictionary's keys</a:t>
                      </a:r>
                    </a:p>
                  </a:txBody>
                  <a:tcPr marL="45720" marR="45720"/>
                </a:tc>
                <a:extLst>
                  <a:ext uri="{0D108BD9-81ED-4DB2-BD59-A6C34878D82A}">
                    <a16:rowId xmlns:a16="http://schemas.microsoft.com/office/drawing/2014/main" val="514637300"/>
                  </a:ext>
                </a:extLst>
              </a:tr>
              <a:tr h="278130">
                <a:tc>
                  <a:txBody>
                    <a:bodyPr/>
                    <a:lstStyle/>
                    <a:p>
                      <a:pPr algn="l" fontAlgn="t"/>
                      <a:r>
                        <a:rPr lang="en-CA" sz="1800" dirty="0">
                          <a:effectLst/>
                        </a:rPr>
                        <a:t>.pop()</a:t>
                      </a:r>
                    </a:p>
                  </a:txBody>
                  <a:tcPr marR="45720"/>
                </a:tc>
                <a:tc>
                  <a:txBody>
                    <a:bodyPr/>
                    <a:lstStyle/>
                    <a:p>
                      <a:pPr algn="l" fontAlgn="t"/>
                      <a:r>
                        <a:rPr lang="en-US" sz="1800">
                          <a:effectLst/>
                        </a:rPr>
                        <a:t>Removes the element with the specified key</a:t>
                      </a:r>
                    </a:p>
                  </a:txBody>
                  <a:tcPr marL="45720" marR="45720"/>
                </a:tc>
                <a:extLst>
                  <a:ext uri="{0D108BD9-81ED-4DB2-BD59-A6C34878D82A}">
                    <a16:rowId xmlns:a16="http://schemas.microsoft.com/office/drawing/2014/main" val="2097831655"/>
                  </a:ext>
                </a:extLst>
              </a:tr>
              <a:tr h="278130">
                <a:tc>
                  <a:txBody>
                    <a:bodyPr/>
                    <a:lstStyle/>
                    <a:p>
                      <a:pPr algn="l" fontAlgn="t"/>
                      <a:r>
                        <a:rPr lang="en-CA" sz="1800" dirty="0">
                          <a:effectLst/>
                        </a:rPr>
                        <a:t>.</a:t>
                      </a:r>
                      <a:r>
                        <a:rPr lang="en-CA" sz="1800" dirty="0" err="1">
                          <a:effectLst/>
                        </a:rPr>
                        <a:t>popitem</a:t>
                      </a:r>
                      <a:r>
                        <a:rPr lang="en-CA" sz="1800" dirty="0">
                          <a:effectLst/>
                        </a:rPr>
                        <a:t>()</a:t>
                      </a:r>
                    </a:p>
                  </a:txBody>
                  <a:tcPr marR="45720"/>
                </a:tc>
                <a:tc>
                  <a:txBody>
                    <a:bodyPr/>
                    <a:lstStyle/>
                    <a:p>
                      <a:pPr algn="l" fontAlgn="t"/>
                      <a:r>
                        <a:rPr lang="en-US" sz="1800" dirty="0">
                          <a:effectLst/>
                        </a:rPr>
                        <a:t>Removes the last inserted key-value pair</a:t>
                      </a:r>
                    </a:p>
                  </a:txBody>
                  <a:tcPr marL="45720" marR="45720"/>
                </a:tc>
                <a:extLst>
                  <a:ext uri="{0D108BD9-81ED-4DB2-BD59-A6C34878D82A}">
                    <a16:rowId xmlns:a16="http://schemas.microsoft.com/office/drawing/2014/main" val="916123643"/>
                  </a:ext>
                </a:extLst>
              </a:tr>
            </a:tbl>
          </a:graphicData>
        </a:graphic>
      </p:graphicFrame>
    </p:spTree>
    <p:extLst>
      <p:ext uri="{BB962C8B-B14F-4D97-AF65-F5344CB8AC3E}">
        <p14:creationId xmlns:p14="http://schemas.microsoft.com/office/powerpoint/2010/main" val="1364818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2.6 Variable Types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Python Dictionary built-in methods</a:t>
            </a:r>
            <a:endParaRPr lang="en-CA" dirty="0"/>
          </a:p>
        </p:txBody>
      </p:sp>
      <p:graphicFrame>
        <p:nvGraphicFramePr>
          <p:cNvPr id="5" name="Table 5">
            <a:extLst>
              <a:ext uri="{FF2B5EF4-FFF2-40B4-BE49-F238E27FC236}">
                <a16:creationId xmlns:a16="http://schemas.microsoft.com/office/drawing/2014/main" id="{65471105-2DA2-2997-4BA6-099EE80531FB}"/>
              </a:ext>
            </a:extLst>
          </p:cNvPr>
          <p:cNvGraphicFramePr>
            <a:graphicFrameLocks noGrp="1"/>
          </p:cNvGraphicFramePr>
          <p:nvPr>
            <p:extLst>
              <p:ext uri="{D42A27DB-BD31-4B8C-83A1-F6EECF244321}">
                <p14:modId xmlns:p14="http://schemas.microsoft.com/office/powerpoint/2010/main" val="2562677689"/>
              </p:ext>
            </p:extLst>
          </p:nvPr>
        </p:nvGraphicFramePr>
        <p:xfrm>
          <a:off x="647330" y="2546106"/>
          <a:ext cx="7849340" cy="1714500"/>
        </p:xfrm>
        <a:graphic>
          <a:graphicData uri="http://schemas.openxmlformats.org/drawingml/2006/table">
            <a:tbl>
              <a:tblPr firstRow="1" bandRow="1">
                <a:tableStyleId>{5C22544A-7EE6-4342-B048-85BDC9FD1C3A}</a:tableStyleId>
              </a:tblPr>
              <a:tblGrid>
                <a:gridCol w="1279124">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78130">
                <a:tc>
                  <a:txBody>
                    <a:bodyPr/>
                    <a:lstStyle/>
                    <a:p>
                      <a:pPr algn="l" fontAlgn="t"/>
                      <a:r>
                        <a:rPr lang="en-CA" sz="1800" dirty="0">
                          <a:effectLst/>
                        </a:rPr>
                        <a:t>.</a:t>
                      </a:r>
                      <a:r>
                        <a:rPr lang="en-CA" sz="1800" dirty="0" err="1">
                          <a:effectLst/>
                        </a:rPr>
                        <a:t>setdefault</a:t>
                      </a:r>
                      <a:r>
                        <a:rPr lang="en-CA" sz="1800" dirty="0">
                          <a:effectLst/>
                        </a:rPr>
                        <a:t>()</a:t>
                      </a:r>
                    </a:p>
                  </a:txBody>
                  <a:tcPr marR="45720"/>
                </a:tc>
                <a:tc>
                  <a:txBody>
                    <a:bodyPr/>
                    <a:lstStyle/>
                    <a:p>
                      <a:pPr algn="l" fontAlgn="t"/>
                      <a:r>
                        <a:rPr lang="en-US" sz="1800" dirty="0">
                          <a:effectLst/>
                        </a:rPr>
                        <a:t>Returns the value of the specified key. If the key does not exist, insert the key with the specified value</a:t>
                      </a:r>
                    </a:p>
                  </a:txBody>
                  <a:tcPr marL="45720" marR="45720"/>
                </a:tc>
                <a:extLst>
                  <a:ext uri="{0D108BD9-81ED-4DB2-BD59-A6C34878D82A}">
                    <a16:rowId xmlns:a16="http://schemas.microsoft.com/office/drawing/2014/main" val="538603389"/>
                  </a:ext>
                </a:extLst>
              </a:tr>
              <a:tr h="278130">
                <a:tc>
                  <a:txBody>
                    <a:bodyPr/>
                    <a:lstStyle/>
                    <a:p>
                      <a:pPr algn="l" fontAlgn="t"/>
                      <a:r>
                        <a:rPr lang="en-CA" sz="1800" dirty="0">
                          <a:effectLst/>
                        </a:rPr>
                        <a:t>.update()</a:t>
                      </a:r>
                    </a:p>
                  </a:txBody>
                  <a:tcPr marR="45720"/>
                </a:tc>
                <a:tc>
                  <a:txBody>
                    <a:bodyPr/>
                    <a:lstStyle/>
                    <a:p>
                      <a:pPr algn="l" fontAlgn="t"/>
                      <a:r>
                        <a:rPr lang="en-US" sz="1800" dirty="0">
                          <a:effectLst/>
                        </a:rPr>
                        <a:t>Updates the dictionary with the specified key-value pairs</a:t>
                      </a:r>
                    </a:p>
                  </a:txBody>
                  <a:tcPr marL="45720" marR="45720"/>
                </a:tc>
                <a:extLst>
                  <a:ext uri="{0D108BD9-81ED-4DB2-BD59-A6C34878D82A}">
                    <a16:rowId xmlns:a16="http://schemas.microsoft.com/office/drawing/2014/main" val="425822100"/>
                  </a:ext>
                </a:extLst>
              </a:tr>
              <a:tr h="278130">
                <a:tc>
                  <a:txBody>
                    <a:bodyPr/>
                    <a:lstStyle/>
                    <a:p>
                      <a:pPr algn="l" fontAlgn="t"/>
                      <a:r>
                        <a:rPr lang="en-CA" sz="1800" dirty="0">
                          <a:effectLst/>
                        </a:rPr>
                        <a:t>.values()</a:t>
                      </a:r>
                    </a:p>
                  </a:txBody>
                  <a:tcPr marR="45720"/>
                </a:tc>
                <a:tc>
                  <a:txBody>
                    <a:bodyPr/>
                    <a:lstStyle/>
                    <a:p>
                      <a:pPr algn="l" fontAlgn="t"/>
                      <a:r>
                        <a:rPr lang="en-US" sz="1800" dirty="0">
                          <a:effectLst/>
                        </a:rPr>
                        <a:t>Returns a list of all the values in the dictionary</a:t>
                      </a:r>
                    </a:p>
                  </a:txBody>
                  <a:tcPr marL="45720" marR="45720"/>
                </a:tc>
                <a:extLst>
                  <a:ext uri="{0D108BD9-81ED-4DB2-BD59-A6C34878D82A}">
                    <a16:rowId xmlns:a16="http://schemas.microsoft.com/office/drawing/2014/main" val="1901882316"/>
                  </a:ext>
                </a:extLst>
              </a:tr>
            </a:tbl>
          </a:graphicData>
        </a:graphic>
      </p:graphicFrame>
    </p:spTree>
    <p:extLst>
      <p:ext uri="{BB962C8B-B14F-4D97-AF65-F5344CB8AC3E}">
        <p14:creationId xmlns:p14="http://schemas.microsoft.com/office/powerpoint/2010/main" val="793554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a:xfrm>
            <a:off x="628650" y="489413"/>
            <a:ext cx="7886700" cy="877748"/>
          </a:xfrm>
        </p:spPr>
        <p:txBody>
          <a:bodyPr/>
          <a:lstStyle/>
          <a:p>
            <a:r>
              <a:rPr lang="en-CA" dirty="0"/>
              <a:t>2.7 List of built-in Methods</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177553" y="1713391"/>
            <a:ext cx="8700117" cy="4935984"/>
          </a:xfrm>
        </p:spPr>
        <p:txBody>
          <a:bodyPr numCol="5">
            <a:normAutofit/>
          </a:bodyPr>
          <a:lstStyle/>
          <a:p>
            <a:pPr marL="0" indent="0" algn="ctr">
              <a:buNone/>
            </a:pPr>
            <a:r>
              <a:rPr lang="en-CA" sz="1600" dirty="0">
                <a:latin typeface="Consolas" panose="020B0609020204030204" pitchFamily="49" charset="0"/>
              </a:rPr>
              <a:t>abs()</a:t>
            </a:r>
          </a:p>
          <a:p>
            <a:pPr marL="0" indent="0" algn="ctr">
              <a:buNone/>
            </a:pPr>
            <a:r>
              <a:rPr lang="en-CA" sz="1600" dirty="0">
                <a:latin typeface="Consolas" panose="020B0609020204030204" pitchFamily="49" charset="0"/>
              </a:rPr>
              <a:t>all()</a:t>
            </a:r>
          </a:p>
          <a:p>
            <a:pPr marL="0" indent="0" algn="ctr">
              <a:buNone/>
            </a:pPr>
            <a:r>
              <a:rPr lang="en-CA" sz="1600" dirty="0">
                <a:latin typeface="Consolas" panose="020B0609020204030204" pitchFamily="49" charset="0"/>
              </a:rPr>
              <a:t>any()</a:t>
            </a:r>
          </a:p>
          <a:p>
            <a:pPr marL="0" indent="0" algn="ctr">
              <a:buNone/>
            </a:pPr>
            <a:r>
              <a:rPr lang="en-CA" sz="1600" dirty="0">
                <a:latin typeface="Consolas" panose="020B0609020204030204" pitchFamily="49" charset="0"/>
              </a:rPr>
              <a:t>ascii()</a:t>
            </a:r>
          </a:p>
          <a:p>
            <a:pPr marL="0" indent="0" algn="ctr">
              <a:buNone/>
            </a:pPr>
            <a:r>
              <a:rPr lang="en-CA" sz="1600" dirty="0">
                <a:latin typeface="Consolas" panose="020B0609020204030204" pitchFamily="49" charset="0"/>
              </a:rPr>
              <a:t>bin()</a:t>
            </a:r>
          </a:p>
          <a:p>
            <a:pPr marL="0" indent="0" algn="ctr">
              <a:buNone/>
            </a:pPr>
            <a:r>
              <a:rPr lang="en-CA" sz="1600" dirty="0">
                <a:latin typeface="Consolas" panose="020B0609020204030204" pitchFamily="49" charset="0"/>
              </a:rPr>
              <a:t>bool()</a:t>
            </a:r>
          </a:p>
          <a:p>
            <a:pPr marL="0" indent="0" algn="ctr">
              <a:buNone/>
            </a:pPr>
            <a:r>
              <a:rPr lang="en-CA" sz="1600" dirty="0" err="1">
                <a:latin typeface="Consolas" panose="020B0609020204030204" pitchFamily="49" charset="0"/>
              </a:rPr>
              <a:t>bytearray</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bytes()</a:t>
            </a:r>
          </a:p>
          <a:p>
            <a:pPr marL="0" indent="0" algn="ctr">
              <a:buNone/>
            </a:pPr>
            <a:r>
              <a:rPr lang="en-CA" sz="1600" dirty="0">
                <a:latin typeface="Consolas" panose="020B0609020204030204" pitchFamily="49" charset="0"/>
              </a:rPr>
              <a:t>callable()</a:t>
            </a:r>
          </a:p>
          <a:p>
            <a:pPr marL="0" indent="0" algn="ctr">
              <a:buNone/>
            </a:pPr>
            <a:r>
              <a:rPr lang="en-CA" sz="1600" dirty="0">
                <a:latin typeface="Consolas" panose="020B0609020204030204" pitchFamily="49" charset="0"/>
              </a:rPr>
              <a:t>chr()</a:t>
            </a:r>
          </a:p>
          <a:p>
            <a:pPr marL="0" indent="0" algn="ctr">
              <a:buNone/>
            </a:pPr>
            <a:r>
              <a:rPr lang="en-CA" sz="1600" dirty="0" err="1">
                <a:latin typeface="Consolas" panose="020B0609020204030204" pitchFamily="49" charset="0"/>
              </a:rPr>
              <a:t>classmethod</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compile()</a:t>
            </a:r>
          </a:p>
          <a:p>
            <a:pPr marL="0" indent="0" algn="ctr">
              <a:buNone/>
            </a:pPr>
            <a:r>
              <a:rPr lang="en-CA" sz="1600" dirty="0">
                <a:latin typeface="Consolas" panose="020B0609020204030204" pitchFamily="49" charset="0"/>
              </a:rPr>
              <a:t>complex()</a:t>
            </a:r>
          </a:p>
          <a:p>
            <a:pPr marL="0" indent="0" algn="ctr">
              <a:buNone/>
            </a:pPr>
            <a:r>
              <a:rPr lang="en-CA" sz="1600" dirty="0" err="1">
                <a:latin typeface="Consolas" panose="020B0609020204030204" pitchFamily="49" charset="0"/>
              </a:rPr>
              <a:t>delattr</a:t>
            </a:r>
            <a:r>
              <a:rPr lang="en-CA" sz="1600" dirty="0">
                <a:latin typeface="Consolas" panose="020B0609020204030204" pitchFamily="49" charset="0"/>
              </a:rPr>
              <a:t>()</a:t>
            </a:r>
          </a:p>
          <a:p>
            <a:pPr marL="0" indent="0" algn="ctr">
              <a:buNone/>
            </a:pPr>
            <a:r>
              <a:rPr lang="en-CA" sz="1600" dirty="0" err="1">
                <a:latin typeface="Consolas" panose="020B0609020204030204" pitchFamily="49" charset="0"/>
              </a:rPr>
              <a:t>dict</a:t>
            </a:r>
            <a:r>
              <a:rPr lang="en-CA" sz="1600" dirty="0">
                <a:latin typeface="Consolas" panose="020B0609020204030204" pitchFamily="49" charset="0"/>
              </a:rPr>
              <a:t>()</a:t>
            </a:r>
          </a:p>
          <a:p>
            <a:pPr marL="0" indent="0" algn="ctr">
              <a:buNone/>
            </a:pPr>
            <a:r>
              <a:rPr lang="en-CA" sz="1600" dirty="0" err="1">
                <a:latin typeface="Consolas" panose="020B0609020204030204" pitchFamily="49" charset="0"/>
              </a:rPr>
              <a:t>dir</a:t>
            </a:r>
            <a:r>
              <a:rPr lang="en-CA" sz="1600" dirty="0">
                <a:latin typeface="Consolas" panose="020B0609020204030204" pitchFamily="49" charset="0"/>
              </a:rPr>
              <a:t>()</a:t>
            </a:r>
          </a:p>
          <a:p>
            <a:pPr marL="0" indent="0" algn="ctr">
              <a:buNone/>
            </a:pPr>
            <a:r>
              <a:rPr lang="en-CA" sz="1600" dirty="0" err="1">
                <a:latin typeface="Consolas" panose="020B0609020204030204" pitchFamily="49" charset="0"/>
              </a:rPr>
              <a:t>divmod</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enumerate()</a:t>
            </a:r>
          </a:p>
          <a:p>
            <a:pPr marL="0" indent="0" algn="ctr">
              <a:buNone/>
            </a:pPr>
            <a:r>
              <a:rPr lang="en-CA" sz="1600" dirty="0">
                <a:latin typeface="Consolas" panose="020B0609020204030204" pitchFamily="49" charset="0"/>
              </a:rPr>
              <a:t>eval()</a:t>
            </a:r>
          </a:p>
          <a:p>
            <a:pPr marL="0" indent="0" algn="ctr">
              <a:buNone/>
            </a:pPr>
            <a:r>
              <a:rPr lang="en-CA" sz="1600" dirty="0">
                <a:latin typeface="Consolas" panose="020B0609020204030204" pitchFamily="49" charset="0"/>
              </a:rPr>
              <a:t>exec()</a:t>
            </a:r>
          </a:p>
          <a:p>
            <a:pPr marL="0" indent="0" algn="ctr">
              <a:buNone/>
            </a:pPr>
            <a:r>
              <a:rPr lang="en-CA" sz="1600" dirty="0">
                <a:latin typeface="Consolas" panose="020B0609020204030204" pitchFamily="49" charset="0"/>
              </a:rPr>
              <a:t>filter()</a:t>
            </a:r>
          </a:p>
          <a:p>
            <a:pPr marL="0" indent="0" algn="ctr">
              <a:buNone/>
            </a:pPr>
            <a:r>
              <a:rPr lang="en-CA" sz="1600" dirty="0">
                <a:latin typeface="Consolas" panose="020B0609020204030204" pitchFamily="49" charset="0"/>
              </a:rPr>
              <a:t>float()</a:t>
            </a:r>
          </a:p>
          <a:p>
            <a:pPr marL="0" indent="0" algn="ctr">
              <a:buNone/>
            </a:pPr>
            <a:r>
              <a:rPr lang="en-CA" sz="1600" dirty="0">
                <a:latin typeface="Consolas" panose="020B0609020204030204" pitchFamily="49" charset="0"/>
              </a:rPr>
              <a:t>format()</a:t>
            </a:r>
          </a:p>
          <a:p>
            <a:pPr marL="0" indent="0" algn="ctr">
              <a:buNone/>
            </a:pPr>
            <a:r>
              <a:rPr lang="en-CA" sz="1600" dirty="0" err="1">
                <a:latin typeface="Consolas" panose="020B0609020204030204" pitchFamily="49" charset="0"/>
              </a:rPr>
              <a:t>frozenset</a:t>
            </a:r>
            <a:r>
              <a:rPr lang="en-CA" sz="1600" dirty="0">
                <a:latin typeface="Consolas" panose="020B0609020204030204" pitchFamily="49" charset="0"/>
              </a:rPr>
              <a:t>()</a:t>
            </a:r>
          </a:p>
          <a:p>
            <a:pPr marL="0" indent="0" algn="ctr">
              <a:buNone/>
            </a:pPr>
            <a:r>
              <a:rPr lang="en-CA" sz="1600" dirty="0" err="1">
                <a:latin typeface="Consolas" panose="020B0609020204030204" pitchFamily="49" charset="0"/>
              </a:rPr>
              <a:t>getattr</a:t>
            </a:r>
            <a:r>
              <a:rPr lang="en-CA" sz="1600" dirty="0">
                <a:latin typeface="Consolas" panose="020B0609020204030204" pitchFamily="49" charset="0"/>
              </a:rPr>
              <a:t>()</a:t>
            </a:r>
          </a:p>
          <a:p>
            <a:pPr marL="0" indent="0" algn="ctr">
              <a:buNone/>
            </a:pPr>
            <a:r>
              <a:rPr lang="en-CA" sz="1600" dirty="0" err="1">
                <a:latin typeface="Consolas" panose="020B0609020204030204" pitchFamily="49" charset="0"/>
              </a:rPr>
              <a:t>globals</a:t>
            </a:r>
            <a:r>
              <a:rPr lang="en-CA" sz="1600" dirty="0">
                <a:latin typeface="Consolas" panose="020B0609020204030204" pitchFamily="49" charset="0"/>
              </a:rPr>
              <a:t>()</a:t>
            </a:r>
          </a:p>
          <a:p>
            <a:pPr marL="0" indent="0" algn="ctr">
              <a:buNone/>
            </a:pPr>
            <a:r>
              <a:rPr lang="en-CA" sz="1600" dirty="0" err="1">
                <a:latin typeface="Consolas" panose="020B0609020204030204" pitchFamily="49" charset="0"/>
              </a:rPr>
              <a:t>hasattr</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hash()</a:t>
            </a:r>
          </a:p>
          <a:p>
            <a:pPr marL="0" indent="0" algn="ctr">
              <a:buNone/>
            </a:pPr>
            <a:r>
              <a:rPr lang="en-CA" sz="1600" dirty="0">
                <a:latin typeface="Consolas" panose="020B0609020204030204" pitchFamily="49" charset="0"/>
              </a:rPr>
              <a:t>help()</a:t>
            </a:r>
          </a:p>
          <a:p>
            <a:pPr marL="0" indent="0" algn="ctr">
              <a:buNone/>
            </a:pPr>
            <a:r>
              <a:rPr lang="en-CA" sz="1600" dirty="0">
                <a:latin typeface="Consolas" panose="020B0609020204030204" pitchFamily="49" charset="0"/>
              </a:rPr>
              <a:t>hex()</a:t>
            </a:r>
          </a:p>
          <a:p>
            <a:pPr marL="0" indent="0" algn="ctr">
              <a:buNone/>
            </a:pPr>
            <a:r>
              <a:rPr lang="en-CA" sz="1600" dirty="0">
                <a:latin typeface="Consolas" panose="020B0609020204030204" pitchFamily="49" charset="0"/>
              </a:rPr>
              <a:t>id()</a:t>
            </a:r>
          </a:p>
          <a:p>
            <a:pPr marL="0" indent="0" algn="ctr">
              <a:buNone/>
            </a:pPr>
            <a:r>
              <a:rPr lang="en-CA" sz="1600" dirty="0">
                <a:latin typeface="Consolas" panose="020B0609020204030204" pitchFamily="49" charset="0"/>
              </a:rPr>
              <a:t>input()</a:t>
            </a:r>
          </a:p>
          <a:p>
            <a:pPr marL="0" indent="0" algn="ctr">
              <a:buNone/>
            </a:pPr>
            <a:r>
              <a:rPr lang="en-CA" sz="1600" dirty="0">
                <a:latin typeface="Consolas" panose="020B0609020204030204" pitchFamily="49" charset="0"/>
              </a:rPr>
              <a:t>int()</a:t>
            </a:r>
          </a:p>
          <a:p>
            <a:pPr marL="0" indent="0" algn="ctr">
              <a:buNone/>
            </a:pPr>
            <a:r>
              <a:rPr lang="en-CA" sz="1600" dirty="0" err="1">
                <a:latin typeface="Consolas" panose="020B0609020204030204" pitchFamily="49" charset="0"/>
              </a:rPr>
              <a:t>isinstance</a:t>
            </a:r>
            <a:r>
              <a:rPr lang="en-CA" sz="1600" dirty="0">
                <a:latin typeface="Consolas" panose="020B0609020204030204" pitchFamily="49" charset="0"/>
              </a:rPr>
              <a:t>()</a:t>
            </a:r>
          </a:p>
          <a:p>
            <a:pPr marL="0" indent="0" algn="ctr">
              <a:buNone/>
            </a:pPr>
            <a:r>
              <a:rPr lang="en-CA" sz="1600" dirty="0" err="1">
                <a:latin typeface="Consolas" panose="020B0609020204030204" pitchFamily="49" charset="0"/>
              </a:rPr>
              <a:t>issubclass</a:t>
            </a:r>
            <a:r>
              <a:rPr lang="en-CA" sz="1600" dirty="0">
                <a:latin typeface="Consolas" panose="020B0609020204030204" pitchFamily="49" charset="0"/>
              </a:rPr>
              <a:t>()</a:t>
            </a:r>
          </a:p>
          <a:p>
            <a:pPr marL="0" indent="0" algn="ctr">
              <a:buNone/>
            </a:pPr>
            <a:r>
              <a:rPr lang="en-CA" sz="1600" dirty="0" err="1">
                <a:latin typeface="Consolas" panose="020B0609020204030204" pitchFamily="49" charset="0"/>
              </a:rPr>
              <a:t>iter</a:t>
            </a:r>
            <a:r>
              <a:rPr lang="en-CA" sz="1600" dirty="0">
                <a:latin typeface="Consolas" panose="020B0609020204030204" pitchFamily="49" charset="0"/>
              </a:rPr>
              <a:t>()</a:t>
            </a:r>
          </a:p>
          <a:p>
            <a:pPr marL="0" indent="0" algn="ctr">
              <a:buNone/>
            </a:pPr>
            <a:r>
              <a:rPr lang="en-CA" sz="1600" dirty="0" err="1">
                <a:latin typeface="Consolas" panose="020B0609020204030204" pitchFamily="49" charset="0"/>
              </a:rPr>
              <a:t>len</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list()</a:t>
            </a:r>
          </a:p>
          <a:p>
            <a:pPr marL="0" indent="0" algn="ctr">
              <a:buNone/>
            </a:pPr>
            <a:r>
              <a:rPr lang="en-CA" sz="1600" dirty="0">
                <a:latin typeface="Consolas" panose="020B0609020204030204" pitchFamily="49" charset="0"/>
              </a:rPr>
              <a:t>locals()</a:t>
            </a:r>
          </a:p>
          <a:p>
            <a:pPr marL="0" indent="0" algn="ctr">
              <a:buNone/>
            </a:pPr>
            <a:r>
              <a:rPr lang="en-CA" sz="1600" dirty="0">
                <a:latin typeface="Consolas" panose="020B0609020204030204" pitchFamily="49" charset="0"/>
              </a:rPr>
              <a:t>map()</a:t>
            </a:r>
          </a:p>
          <a:p>
            <a:pPr marL="0" indent="0" algn="ctr">
              <a:buNone/>
            </a:pPr>
            <a:r>
              <a:rPr lang="en-CA" sz="1600" dirty="0">
                <a:latin typeface="Consolas" panose="020B0609020204030204" pitchFamily="49" charset="0"/>
              </a:rPr>
              <a:t>max()</a:t>
            </a:r>
          </a:p>
          <a:p>
            <a:pPr marL="0" indent="0" algn="ctr">
              <a:buNone/>
            </a:pPr>
            <a:r>
              <a:rPr lang="en-CA" sz="1600" dirty="0" err="1">
                <a:latin typeface="Consolas" panose="020B0609020204030204" pitchFamily="49" charset="0"/>
              </a:rPr>
              <a:t>memoryview</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min()</a:t>
            </a:r>
          </a:p>
          <a:p>
            <a:pPr marL="0" indent="0" algn="ctr">
              <a:buNone/>
            </a:pPr>
            <a:r>
              <a:rPr lang="en-CA" sz="1600" dirty="0">
                <a:latin typeface="Consolas" panose="020B0609020204030204" pitchFamily="49" charset="0"/>
              </a:rPr>
              <a:t>next()</a:t>
            </a:r>
          </a:p>
          <a:p>
            <a:pPr marL="0" indent="0" algn="ctr">
              <a:buNone/>
            </a:pPr>
            <a:r>
              <a:rPr lang="en-CA" sz="1600" dirty="0">
                <a:latin typeface="Consolas" panose="020B0609020204030204" pitchFamily="49" charset="0"/>
              </a:rPr>
              <a:t>object()</a:t>
            </a:r>
          </a:p>
          <a:p>
            <a:pPr marL="0" indent="0" algn="ctr">
              <a:buNone/>
            </a:pPr>
            <a:r>
              <a:rPr lang="en-CA" sz="1600" dirty="0">
                <a:latin typeface="Consolas" panose="020B0609020204030204" pitchFamily="49" charset="0"/>
              </a:rPr>
              <a:t>oct()</a:t>
            </a:r>
          </a:p>
          <a:p>
            <a:pPr marL="0" indent="0" algn="ctr">
              <a:buNone/>
            </a:pPr>
            <a:r>
              <a:rPr lang="en-CA" sz="1600" dirty="0">
                <a:latin typeface="Consolas" panose="020B0609020204030204" pitchFamily="49" charset="0"/>
              </a:rPr>
              <a:t>open()</a:t>
            </a:r>
          </a:p>
          <a:p>
            <a:pPr marL="0" indent="0" algn="ctr">
              <a:buNone/>
            </a:pPr>
            <a:r>
              <a:rPr lang="en-CA" sz="1600" dirty="0" err="1">
                <a:latin typeface="Consolas" panose="020B0609020204030204" pitchFamily="49" charset="0"/>
              </a:rPr>
              <a:t>ord</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pow()</a:t>
            </a:r>
          </a:p>
          <a:p>
            <a:pPr marL="0" indent="0" algn="ctr">
              <a:buNone/>
            </a:pPr>
            <a:r>
              <a:rPr lang="en-CA" sz="1600" dirty="0">
                <a:latin typeface="Consolas" panose="020B0609020204030204" pitchFamily="49" charset="0"/>
              </a:rPr>
              <a:t>print()</a:t>
            </a:r>
          </a:p>
          <a:p>
            <a:pPr marL="0" indent="0" algn="ctr">
              <a:buNone/>
            </a:pPr>
            <a:r>
              <a:rPr lang="en-CA" sz="1600" dirty="0">
                <a:latin typeface="Consolas" panose="020B0609020204030204" pitchFamily="49" charset="0"/>
              </a:rPr>
              <a:t>property()</a:t>
            </a:r>
          </a:p>
          <a:p>
            <a:pPr marL="0" indent="0" algn="ctr">
              <a:buNone/>
            </a:pPr>
            <a:r>
              <a:rPr lang="en-CA" sz="1600" dirty="0">
                <a:latin typeface="Consolas" panose="020B0609020204030204" pitchFamily="49" charset="0"/>
              </a:rPr>
              <a:t>range()</a:t>
            </a:r>
          </a:p>
          <a:p>
            <a:pPr marL="0" indent="0" algn="ctr">
              <a:buNone/>
            </a:pPr>
            <a:r>
              <a:rPr lang="en-CA" sz="1600" dirty="0" err="1">
                <a:latin typeface="Consolas" panose="020B0609020204030204" pitchFamily="49" charset="0"/>
              </a:rPr>
              <a:t>repr</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reversed()</a:t>
            </a:r>
          </a:p>
          <a:p>
            <a:pPr marL="0" indent="0" algn="ctr">
              <a:buNone/>
            </a:pPr>
            <a:r>
              <a:rPr lang="en-CA" sz="1600" dirty="0">
                <a:latin typeface="Consolas" panose="020B0609020204030204" pitchFamily="49" charset="0"/>
              </a:rPr>
              <a:t>round()</a:t>
            </a:r>
          </a:p>
          <a:p>
            <a:pPr marL="0" indent="0" algn="ctr">
              <a:buNone/>
            </a:pPr>
            <a:r>
              <a:rPr lang="en-CA" sz="1600" dirty="0">
                <a:latin typeface="Consolas" panose="020B0609020204030204" pitchFamily="49" charset="0"/>
              </a:rPr>
              <a:t>set()</a:t>
            </a:r>
          </a:p>
          <a:p>
            <a:pPr marL="0" indent="0" algn="ctr">
              <a:buNone/>
            </a:pPr>
            <a:r>
              <a:rPr lang="en-CA" sz="1600" dirty="0" err="1">
                <a:latin typeface="Consolas" panose="020B0609020204030204" pitchFamily="49" charset="0"/>
              </a:rPr>
              <a:t>setattr</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slice()</a:t>
            </a:r>
          </a:p>
          <a:p>
            <a:pPr marL="0" indent="0" algn="ctr">
              <a:buNone/>
            </a:pPr>
            <a:r>
              <a:rPr lang="en-CA" sz="1600" dirty="0">
                <a:latin typeface="Consolas" panose="020B0609020204030204" pitchFamily="49" charset="0"/>
              </a:rPr>
              <a:t>sorted()</a:t>
            </a:r>
          </a:p>
          <a:p>
            <a:pPr marL="0" indent="0" algn="ctr">
              <a:buNone/>
            </a:pPr>
            <a:r>
              <a:rPr lang="en-CA" sz="1600" dirty="0" err="1">
                <a:latin typeface="Consolas" panose="020B0609020204030204" pitchFamily="49" charset="0"/>
              </a:rPr>
              <a:t>staticmethod</a:t>
            </a:r>
            <a:r>
              <a:rPr lang="en-CA" sz="1600" dirty="0">
                <a:latin typeface="Consolas" panose="020B0609020204030204" pitchFamily="49" charset="0"/>
              </a:rPr>
              <a:t>()</a:t>
            </a:r>
          </a:p>
          <a:p>
            <a:pPr marL="0" indent="0" algn="ctr">
              <a:buNone/>
            </a:pPr>
            <a:r>
              <a:rPr lang="en-CA" sz="1600" dirty="0">
                <a:latin typeface="Consolas" panose="020B0609020204030204" pitchFamily="49" charset="0"/>
              </a:rPr>
              <a:t>str()</a:t>
            </a:r>
          </a:p>
          <a:p>
            <a:pPr marL="0" indent="0" algn="ctr">
              <a:buNone/>
            </a:pPr>
            <a:r>
              <a:rPr lang="en-CA" sz="1600" dirty="0">
                <a:latin typeface="Consolas" panose="020B0609020204030204" pitchFamily="49" charset="0"/>
              </a:rPr>
              <a:t>sum()</a:t>
            </a:r>
          </a:p>
          <a:p>
            <a:pPr marL="0" indent="0" algn="ctr">
              <a:buNone/>
            </a:pPr>
            <a:r>
              <a:rPr lang="en-CA" sz="1600" dirty="0">
                <a:latin typeface="Consolas" panose="020B0609020204030204" pitchFamily="49" charset="0"/>
              </a:rPr>
              <a:t>super()</a:t>
            </a:r>
          </a:p>
          <a:p>
            <a:pPr marL="0" indent="0" algn="ctr">
              <a:buNone/>
            </a:pPr>
            <a:r>
              <a:rPr lang="en-CA" sz="1600" dirty="0">
                <a:latin typeface="Consolas" panose="020B0609020204030204" pitchFamily="49" charset="0"/>
              </a:rPr>
              <a:t>tuple()</a:t>
            </a:r>
          </a:p>
          <a:p>
            <a:pPr marL="0" indent="0" algn="ctr">
              <a:buNone/>
            </a:pPr>
            <a:r>
              <a:rPr lang="en-CA" sz="1600" dirty="0">
                <a:latin typeface="Consolas" panose="020B0609020204030204" pitchFamily="49" charset="0"/>
              </a:rPr>
              <a:t>vars()</a:t>
            </a:r>
          </a:p>
          <a:p>
            <a:pPr marL="0" indent="0" algn="ctr">
              <a:buNone/>
            </a:pPr>
            <a:r>
              <a:rPr lang="en-CA" sz="1600" dirty="0">
                <a:latin typeface="Consolas" panose="020B0609020204030204" pitchFamily="49" charset="0"/>
              </a:rPr>
              <a:t>zip()</a:t>
            </a:r>
          </a:p>
        </p:txBody>
      </p:sp>
    </p:spTree>
    <p:extLst>
      <p:ext uri="{BB962C8B-B14F-4D97-AF65-F5344CB8AC3E}">
        <p14:creationId xmlns:p14="http://schemas.microsoft.com/office/powerpoint/2010/main" val="1563704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9A39-ECB0-13B5-5BF2-BFF6F0084C17}"/>
              </a:ext>
            </a:extLst>
          </p:cNvPr>
          <p:cNvSpPr>
            <a:spLocks noGrp="1"/>
          </p:cNvSpPr>
          <p:nvPr>
            <p:ph type="title"/>
          </p:nvPr>
        </p:nvSpPr>
        <p:spPr/>
        <p:txBody>
          <a:bodyPr/>
          <a:lstStyle/>
          <a:p>
            <a:r>
              <a:rPr lang="en-CA" dirty="0"/>
              <a:t>2.8 Basic Operators</a:t>
            </a:r>
          </a:p>
        </p:txBody>
      </p:sp>
      <p:sp>
        <p:nvSpPr>
          <p:cNvPr id="3" name="Content Placeholder 2">
            <a:extLst>
              <a:ext uri="{FF2B5EF4-FFF2-40B4-BE49-F238E27FC236}">
                <a16:creationId xmlns:a16="http://schemas.microsoft.com/office/drawing/2014/main" id="{EE9B1B28-53B7-0AAD-FCD8-FAE93BEF135E}"/>
              </a:ext>
            </a:extLst>
          </p:cNvPr>
          <p:cNvSpPr>
            <a:spLocks noGrp="1"/>
          </p:cNvSpPr>
          <p:nvPr>
            <p:ph idx="1"/>
          </p:nvPr>
        </p:nvSpPr>
        <p:spPr/>
        <p:txBody>
          <a:bodyPr>
            <a:normAutofit fontScale="92500" lnSpcReduction="20000"/>
          </a:bodyPr>
          <a:lstStyle/>
          <a:p>
            <a:pPr marL="0" indent="0">
              <a:buNone/>
            </a:pPr>
            <a:r>
              <a:rPr lang="en-CA" dirty="0"/>
              <a:t>Operators are the constructs which can manipulate the value of operands.</a:t>
            </a:r>
          </a:p>
          <a:p>
            <a:pPr marL="0" indent="0">
              <a:buNone/>
            </a:pPr>
            <a:endParaRPr lang="en-CA" dirty="0"/>
          </a:p>
          <a:p>
            <a:pPr marL="0" indent="0">
              <a:buNone/>
            </a:pPr>
            <a:r>
              <a:rPr lang="en-CA" dirty="0"/>
              <a:t>Types of operators:</a:t>
            </a:r>
          </a:p>
          <a:p>
            <a:pPr marL="385763" indent="-385763">
              <a:buFont typeface="+mj-lt"/>
              <a:buAutoNum type="arabicPeriod"/>
            </a:pPr>
            <a:r>
              <a:rPr lang="en-CA" dirty="0"/>
              <a:t>Arithmetic Operators</a:t>
            </a:r>
          </a:p>
          <a:p>
            <a:pPr marL="385763" indent="-385763">
              <a:buFont typeface="+mj-lt"/>
              <a:buAutoNum type="arabicPeriod"/>
            </a:pPr>
            <a:r>
              <a:rPr lang="en-CA" dirty="0"/>
              <a:t>Comparison (Relational) Operators</a:t>
            </a:r>
          </a:p>
          <a:p>
            <a:pPr marL="385763" indent="-385763">
              <a:buFont typeface="+mj-lt"/>
              <a:buAutoNum type="arabicPeriod"/>
            </a:pPr>
            <a:r>
              <a:rPr lang="en-CA" dirty="0"/>
              <a:t>Assignment Operators</a:t>
            </a:r>
          </a:p>
          <a:p>
            <a:pPr marL="385763" indent="-385763">
              <a:buFont typeface="+mj-lt"/>
              <a:buAutoNum type="arabicPeriod"/>
            </a:pPr>
            <a:r>
              <a:rPr lang="en-CA" dirty="0"/>
              <a:t>Logical Operators</a:t>
            </a:r>
          </a:p>
          <a:p>
            <a:pPr marL="385763" indent="-385763">
              <a:buFont typeface="+mj-lt"/>
              <a:buAutoNum type="arabicPeriod"/>
            </a:pPr>
            <a:r>
              <a:rPr lang="en-CA" dirty="0"/>
              <a:t>Bitwise Operators</a:t>
            </a:r>
          </a:p>
          <a:p>
            <a:pPr marL="385763" indent="-385763">
              <a:buFont typeface="+mj-lt"/>
              <a:buAutoNum type="arabicPeriod"/>
            </a:pPr>
            <a:r>
              <a:rPr lang="en-CA" dirty="0"/>
              <a:t>Membership Operators</a:t>
            </a:r>
          </a:p>
          <a:p>
            <a:pPr marL="385763" indent="-385763">
              <a:buFont typeface="+mj-lt"/>
              <a:buAutoNum type="arabicPeriod"/>
            </a:pPr>
            <a:r>
              <a:rPr lang="en-CA" dirty="0"/>
              <a:t>Identity Operators</a:t>
            </a:r>
          </a:p>
        </p:txBody>
      </p:sp>
    </p:spTree>
    <p:extLst>
      <p:ext uri="{BB962C8B-B14F-4D97-AF65-F5344CB8AC3E}">
        <p14:creationId xmlns:p14="http://schemas.microsoft.com/office/powerpoint/2010/main" val="223554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C542-4D15-0B97-5779-5748A70831F0}"/>
              </a:ext>
            </a:extLst>
          </p:cNvPr>
          <p:cNvSpPr>
            <a:spLocks noGrp="1"/>
          </p:cNvSpPr>
          <p:nvPr>
            <p:ph type="title"/>
          </p:nvPr>
        </p:nvSpPr>
        <p:spPr/>
        <p:txBody>
          <a:bodyPr/>
          <a:lstStyle/>
          <a:p>
            <a:r>
              <a:rPr lang="en-CA" dirty="0"/>
              <a:t>1.2 Why learn python?</a:t>
            </a:r>
          </a:p>
        </p:txBody>
      </p:sp>
      <p:sp>
        <p:nvSpPr>
          <p:cNvPr id="3" name="Content Placeholder 2">
            <a:extLst>
              <a:ext uri="{FF2B5EF4-FFF2-40B4-BE49-F238E27FC236}">
                <a16:creationId xmlns:a16="http://schemas.microsoft.com/office/drawing/2014/main" id="{E698213B-CDFF-A06B-9864-D99265375B9E}"/>
              </a:ext>
            </a:extLst>
          </p:cNvPr>
          <p:cNvSpPr>
            <a:spLocks noGrp="1"/>
          </p:cNvSpPr>
          <p:nvPr>
            <p:ph idx="1"/>
          </p:nvPr>
        </p:nvSpPr>
        <p:spPr/>
        <p:txBody>
          <a:bodyPr/>
          <a:lstStyle/>
          <a:p>
            <a:pPr marL="0" indent="0">
              <a:buNone/>
            </a:pPr>
            <a:r>
              <a:rPr lang="en-CA" dirty="0"/>
              <a:t>Python is consistently rated as one of the world’s most popular programming languages*.</a:t>
            </a:r>
          </a:p>
          <a:p>
            <a:pPr marL="0" indent="0">
              <a:buNone/>
            </a:pPr>
            <a:endParaRPr lang="en-CA" dirty="0"/>
          </a:p>
          <a:p>
            <a:pPr lvl="1"/>
            <a:r>
              <a:rPr lang="en-CA" sz="2100" dirty="0"/>
              <a:t>Python is open source which means it is available free of cost</a:t>
            </a:r>
          </a:p>
          <a:p>
            <a:pPr lvl="1"/>
            <a:r>
              <a:rPr lang="en-CA" sz="2100" dirty="0"/>
              <a:t>Python is simple and so easy to learn</a:t>
            </a:r>
          </a:p>
          <a:p>
            <a:pPr lvl="1"/>
            <a:r>
              <a:rPr lang="en-CA" sz="2100" dirty="0"/>
              <a:t>Python is versatile and can be used to create many different things</a:t>
            </a:r>
          </a:p>
          <a:p>
            <a:pPr lvl="1"/>
            <a:r>
              <a:rPr lang="en-CA" sz="2100" dirty="0"/>
              <a:t>Python has powerful development libraries, including Artificial intelligence, Machine Learning, etc.</a:t>
            </a:r>
          </a:p>
        </p:txBody>
      </p:sp>
      <p:sp>
        <p:nvSpPr>
          <p:cNvPr id="5" name="TextBox 4">
            <a:extLst>
              <a:ext uri="{FF2B5EF4-FFF2-40B4-BE49-F238E27FC236}">
                <a16:creationId xmlns:a16="http://schemas.microsoft.com/office/drawing/2014/main" id="{043D03A5-A454-4FDE-9C2E-A1B578415BE2}"/>
              </a:ext>
            </a:extLst>
          </p:cNvPr>
          <p:cNvSpPr txBox="1"/>
          <p:nvPr/>
        </p:nvSpPr>
        <p:spPr>
          <a:xfrm>
            <a:off x="133165" y="6492874"/>
            <a:ext cx="5202315" cy="338554"/>
          </a:xfrm>
          <a:prstGeom prst="rect">
            <a:avLst/>
          </a:prstGeom>
          <a:noFill/>
        </p:spPr>
        <p:txBody>
          <a:bodyPr wrap="square" rtlCol="0">
            <a:spAutoFit/>
          </a:bodyPr>
          <a:lstStyle/>
          <a:p>
            <a:r>
              <a:rPr lang="en-CA" sz="1600" dirty="0"/>
              <a:t>* From source </a:t>
            </a:r>
            <a:r>
              <a:rPr lang="en-CA"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https://www.tiobe.com/tiobe-index/python/</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1374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B7E6-F5E2-C8DF-619E-6263F0A23AAF}"/>
              </a:ext>
            </a:extLst>
          </p:cNvPr>
          <p:cNvSpPr>
            <a:spLocks noGrp="1"/>
          </p:cNvSpPr>
          <p:nvPr>
            <p:ph type="title"/>
          </p:nvPr>
        </p:nvSpPr>
        <p:spPr/>
        <p:txBody>
          <a:bodyPr/>
          <a:lstStyle/>
          <a:p>
            <a:r>
              <a:rPr lang="en-CA" dirty="0"/>
              <a:t>2.8.1 Arithmetic Operators</a:t>
            </a:r>
          </a:p>
        </p:txBody>
      </p:sp>
      <p:graphicFrame>
        <p:nvGraphicFramePr>
          <p:cNvPr id="4" name="Table 4">
            <a:extLst>
              <a:ext uri="{FF2B5EF4-FFF2-40B4-BE49-F238E27FC236}">
                <a16:creationId xmlns:a16="http://schemas.microsoft.com/office/drawing/2014/main" id="{6395863C-5756-D83B-B6EC-03305745B32C}"/>
              </a:ext>
            </a:extLst>
          </p:cNvPr>
          <p:cNvGraphicFramePr>
            <a:graphicFrameLocks noGrp="1"/>
          </p:cNvGraphicFramePr>
          <p:nvPr>
            <p:ph idx="1"/>
            <p:extLst>
              <p:ext uri="{D42A27DB-BD31-4B8C-83A1-F6EECF244321}">
                <p14:modId xmlns:p14="http://schemas.microsoft.com/office/powerpoint/2010/main" val="2631926023"/>
              </p:ext>
            </p:extLst>
          </p:nvPr>
        </p:nvGraphicFramePr>
        <p:xfrm>
          <a:off x="403102" y="1764831"/>
          <a:ext cx="8337795" cy="3840480"/>
        </p:xfrm>
        <a:graphic>
          <a:graphicData uri="http://schemas.openxmlformats.org/drawingml/2006/table">
            <a:tbl>
              <a:tblPr firstRow="1" bandRow="1">
                <a:tableStyleId>{5C22544A-7EE6-4342-B048-85BDC9FD1C3A}</a:tableStyleId>
              </a:tblPr>
              <a:tblGrid>
                <a:gridCol w="1012055">
                  <a:extLst>
                    <a:ext uri="{9D8B030D-6E8A-4147-A177-3AD203B41FA5}">
                      <a16:colId xmlns:a16="http://schemas.microsoft.com/office/drawing/2014/main" val="619799487"/>
                    </a:ext>
                  </a:extLst>
                </a:gridCol>
                <a:gridCol w="5699464">
                  <a:extLst>
                    <a:ext uri="{9D8B030D-6E8A-4147-A177-3AD203B41FA5}">
                      <a16:colId xmlns:a16="http://schemas.microsoft.com/office/drawing/2014/main" val="4234847583"/>
                    </a:ext>
                  </a:extLst>
                </a:gridCol>
                <a:gridCol w="1626276">
                  <a:extLst>
                    <a:ext uri="{9D8B030D-6E8A-4147-A177-3AD203B41FA5}">
                      <a16:colId xmlns:a16="http://schemas.microsoft.com/office/drawing/2014/main" val="1631867752"/>
                    </a:ext>
                  </a:extLst>
                </a:gridCol>
              </a:tblGrid>
              <a:tr h="278130">
                <a:tc>
                  <a:txBody>
                    <a:bodyPr/>
                    <a:lstStyle/>
                    <a:p>
                      <a:r>
                        <a:rPr lang="en-CA" sz="1800" dirty="0"/>
                        <a:t>Operator</a:t>
                      </a:r>
                    </a:p>
                  </a:txBody>
                  <a:tcPr marL="68580" marR="68580" marT="34290" marB="34290"/>
                </a:tc>
                <a:tc>
                  <a:txBody>
                    <a:bodyPr/>
                    <a:lstStyle/>
                    <a:p>
                      <a:r>
                        <a:rPr lang="en-CA" sz="1800" dirty="0"/>
                        <a:t>Description</a:t>
                      </a:r>
                    </a:p>
                  </a:txBody>
                  <a:tcPr marL="68580" marR="68580" marT="34290" marB="34290"/>
                </a:tc>
                <a:tc>
                  <a:txBody>
                    <a:bodyPr/>
                    <a:lstStyle/>
                    <a:p>
                      <a:r>
                        <a:rPr lang="en-CA" sz="1800" dirty="0"/>
                        <a:t>Example</a:t>
                      </a:r>
                    </a:p>
                  </a:txBody>
                  <a:tcPr marL="68580" marR="68580" marT="34290" marB="34290"/>
                </a:tc>
                <a:extLst>
                  <a:ext uri="{0D108BD9-81ED-4DB2-BD59-A6C34878D82A}">
                    <a16:rowId xmlns:a16="http://schemas.microsoft.com/office/drawing/2014/main" val="2493996311"/>
                  </a:ext>
                </a:extLst>
              </a:tr>
              <a:tr h="278130">
                <a:tc>
                  <a:txBody>
                    <a:bodyPr/>
                    <a:lstStyle/>
                    <a:p>
                      <a:r>
                        <a:rPr lang="en-CA" sz="1800" dirty="0"/>
                        <a:t>+</a:t>
                      </a:r>
                    </a:p>
                  </a:txBody>
                  <a:tcPr marL="68580" marR="68580" marT="34290" marB="34290"/>
                </a:tc>
                <a:tc>
                  <a:txBody>
                    <a:bodyPr/>
                    <a:lstStyle/>
                    <a:p>
                      <a:r>
                        <a:rPr lang="en-CA" sz="1800" b="1" dirty="0"/>
                        <a:t>Addition:</a:t>
                      </a:r>
                      <a:r>
                        <a:rPr lang="en-CA" sz="1800" dirty="0"/>
                        <a:t> Adds values on either side of the operator</a:t>
                      </a:r>
                    </a:p>
                  </a:txBody>
                  <a:tcPr marL="68580" marR="68580" marT="34290" marB="34290"/>
                </a:tc>
                <a:tc>
                  <a:txBody>
                    <a:bodyPr/>
                    <a:lstStyle/>
                    <a:p>
                      <a:r>
                        <a:rPr lang="en-CA" sz="1800" dirty="0"/>
                        <a:t>a = 10, b = 20</a:t>
                      </a:r>
                    </a:p>
                    <a:p>
                      <a:r>
                        <a:rPr lang="en-CA" sz="1800" dirty="0"/>
                        <a:t>a + b = 30</a:t>
                      </a:r>
                    </a:p>
                  </a:txBody>
                  <a:tcPr marL="68580" marR="68580" marT="34290" marB="34290"/>
                </a:tc>
                <a:extLst>
                  <a:ext uri="{0D108BD9-81ED-4DB2-BD59-A6C34878D82A}">
                    <a16:rowId xmlns:a16="http://schemas.microsoft.com/office/drawing/2014/main" val="2096011018"/>
                  </a:ext>
                </a:extLst>
              </a:tr>
              <a:tr h="278130">
                <a:tc>
                  <a:txBody>
                    <a:bodyPr/>
                    <a:lstStyle/>
                    <a:p>
                      <a:r>
                        <a:rPr lang="en-CA" sz="1800" dirty="0"/>
                        <a:t>-</a:t>
                      </a:r>
                    </a:p>
                  </a:txBody>
                  <a:tcPr marL="68580" marR="68580" marT="34290" marB="34290"/>
                </a:tc>
                <a:tc>
                  <a:txBody>
                    <a:bodyPr/>
                    <a:lstStyle/>
                    <a:p>
                      <a:r>
                        <a:rPr lang="en-CA" sz="1800" b="1" dirty="0"/>
                        <a:t>Subtraction:</a:t>
                      </a:r>
                      <a:r>
                        <a:rPr lang="en-CA" sz="1800" dirty="0"/>
                        <a:t> Subtracts values on either side of the operator</a:t>
                      </a:r>
                    </a:p>
                  </a:txBody>
                  <a:tcPr marL="68580" marR="68580" marT="34290" marB="34290"/>
                </a:tc>
                <a:tc>
                  <a:txBody>
                    <a:bodyPr/>
                    <a:lstStyle/>
                    <a:p>
                      <a:r>
                        <a:rPr lang="en-CA" sz="1800" dirty="0"/>
                        <a:t>a - b = -10</a:t>
                      </a:r>
                    </a:p>
                  </a:txBody>
                  <a:tcPr marL="68580" marR="68580" marT="34290" marB="34290"/>
                </a:tc>
                <a:extLst>
                  <a:ext uri="{0D108BD9-81ED-4DB2-BD59-A6C34878D82A}">
                    <a16:rowId xmlns:a16="http://schemas.microsoft.com/office/drawing/2014/main" val="14914606"/>
                  </a:ext>
                </a:extLst>
              </a:tr>
              <a:tr h="278130">
                <a:tc>
                  <a:txBody>
                    <a:bodyPr/>
                    <a:lstStyle/>
                    <a:p>
                      <a:r>
                        <a:rPr lang="en-CA" sz="1800" dirty="0"/>
                        <a:t>*</a:t>
                      </a:r>
                    </a:p>
                  </a:txBody>
                  <a:tcPr marL="68580" marR="68580" marT="34290" marB="34290"/>
                </a:tc>
                <a:tc>
                  <a:txBody>
                    <a:bodyPr/>
                    <a:lstStyle/>
                    <a:p>
                      <a:r>
                        <a:rPr lang="en-CA" sz="1800" b="1" dirty="0"/>
                        <a:t>Multiplication:</a:t>
                      </a:r>
                      <a:r>
                        <a:rPr lang="en-CA" sz="1800" dirty="0"/>
                        <a:t> Multiplies values on either side of the operator</a:t>
                      </a:r>
                    </a:p>
                  </a:txBody>
                  <a:tcPr marL="68580" marR="68580" marT="34290" marB="34290"/>
                </a:tc>
                <a:tc>
                  <a:txBody>
                    <a:bodyPr/>
                    <a:lstStyle/>
                    <a:p>
                      <a:r>
                        <a:rPr lang="en-CA" sz="1800" dirty="0"/>
                        <a:t>a*b = 200</a:t>
                      </a:r>
                    </a:p>
                  </a:txBody>
                  <a:tcPr marL="68580" marR="68580" marT="34290" marB="34290"/>
                </a:tc>
                <a:extLst>
                  <a:ext uri="{0D108BD9-81ED-4DB2-BD59-A6C34878D82A}">
                    <a16:rowId xmlns:a16="http://schemas.microsoft.com/office/drawing/2014/main" val="48098672"/>
                  </a:ext>
                </a:extLst>
              </a:tr>
              <a:tr h="278130">
                <a:tc>
                  <a:txBody>
                    <a:bodyPr/>
                    <a:lstStyle/>
                    <a:p>
                      <a:r>
                        <a:rPr lang="en-CA" sz="1800" dirty="0"/>
                        <a:t>/</a:t>
                      </a:r>
                    </a:p>
                  </a:txBody>
                  <a:tcPr marL="68580" marR="68580" marT="34290" marB="34290"/>
                </a:tc>
                <a:tc>
                  <a:txBody>
                    <a:bodyPr/>
                    <a:lstStyle/>
                    <a:p>
                      <a:r>
                        <a:rPr lang="en-CA" sz="1800" b="1" dirty="0"/>
                        <a:t>Division:</a:t>
                      </a:r>
                      <a:r>
                        <a:rPr lang="en-CA" sz="1800" dirty="0"/>
                        <a:t> Divides left hand operand by right hand operand</a:t>
                      </a:r>
                    </a:p>
                  </a:txBody>
                  <a:tcPr marL="68580" marR="68580" marT="34290" marB="34290"/>
                </a:tc>
                <a:tc>
                  <a:txBody>
                    <a:bodyPr/>
                    <a:lstStyle/>
                    <a:p>
                      <a:r>
                        <a:rPr lang="en-CA" sz="1800" dirty="0"/>
                        <a:t>b/a = 2</a:t>
                      </a:r>
                    </a:p>
                  </a:txBody>
                  <a:tcPr marL="68580" marR="68580" marT="34290" marB="34290"/>
                </a:tc>
                <a:extLst>
                  <a:ext uri="{0D108BD9-81ED-4DB2-BD59-A6C34878D82A}">
                    <a16:rowId xmlns:a16="http://schemas.microsoft.com/office/drawing/2014/main" val="2121209102"/>
                  </a:ext>
                </a:extLst>
              </a:tr>
              <a:tr h="278130">
                <a:tc>
                  <a:txBody>
                    <a:bodyPr/>
                    <a:lstStyle/>
                    <a:p>
                      <a:r>
                        <a:rPr lang="en-CA" sz="1800" dirty="0"/>
                        <a:t>%</a:t>
                      </a:r>
                    </a:p>
                  </a:txBody>
                  <a:tcPr marL="68580" marR="68580" marT="34290" marB="34290"/>
                </a:tc>
                <a:tc>
                  <a:txBody>
                    <a:bodyPr/>
                    <a:lstStyle/>
                    <a:p>
                      <a:r>
                        <a:rPr lang="en-CA" sz="1800" b="1" dirty="0"/>
                        <a:t>Modulus:</a:t>
                      </a:r>
                      <a:r>
                        <a:rPr lang="en-CA" sz="1800" dirty="0"/>
                        <a:t> Divides left hand operand by right hand operand and returns reminder</a:t>
                      </a:r>
                    </a:p>
                  </a:txBody>
                  <a:tcPr marL="68580" marR="68580" marT="34290" marB="34290"/>
                </a:tc>
                <a:tc>
                  <a:txBody>
                    <a:bodyPr/>
                    <a:lstStyle/>
                    <a:p>
                      <a:r>
                        <a:rPr lang="en-CA" sz="1800" dirty="0" err="1"/>
                        <a:t>b%a</a:t>
                      </a:r>
                      <a:r>
                        <a:rPr lang="en-CA" sz="1800" dirty="0"/>
                        <a:t> = 0</a:t>
                      </a:r>
                    </a:p>
                  </a:txBody>
                  <a:tcPr marL="68580" marR="68580" marT="34290" marB="34290"/>
                </a:tc>
                <a:extLst>
                  <a:ext uri="{0D108BD9-81ED-4DB2-BD59-A6C34878D82A}">
                    <a16:rowId xmlns:a16="http://schemas.microsoft.com/office/drawing/2014/main" val="3687975061"/>
                  </a:ext>
                </a:extLst>
              </a:tr>
              <a:tr h="278130">
                <a:tc>
                  <a:txBody>
                    <a:bodyPr/>
                    <a:lstStyle/>
                    <a:p>
                      <a:r>
                        <a:rPr lang="en-CA" sz="1800" dirty="0"/>
                        <a:t>**</a:t>
                      </a:r>
                    </a:p>
                  </a:txBody>
                  <a:tcPr marL="68580" marR="68580" marT="34290" marB="34290"/>
                </a:tc>
                <a:tc>
                  <a:txBody>
                    <a:bodyPr/>
                    <a:lstStyle/>
                    <a:p>
                      <a:r>
                        <a:rPr lang="en-CA" sz="1800" b="1" dirty="0"/>
                        <a:t>Exponent:</a:t>
                      </a:r>
                      <a:r>
                        <a:rPr lang="en-CA" sz="1800" dirty="0"/>
                        <a:t> Performs exponential (power) calculation on operators</a:t>
                      </a:r>
                    </a:p>
                  </a:txBody>
                  <a:tcPr marL="68580" marR="68580" marT="34290" marB="34290"/>
                </a:tc>
                <a:tc>
                  <a:txBody>
                    <a:bodyPr/>
                    <a:lstStyle/>
                    <a:p>
                      <a:r>
                        <a:rPr lang="en-CA" sz="1800" dirty="0"/>
                        <a:t>a**b = 10^20</a:t>
                      </a:r>
                    </a:p>
                  </a:txBody>
                  <a:tcPr marL="68580" marR="68580" marT="34290" marB="34290"/>
                </a:tc>
                <a:extLst>
                  <a:ext uri="{0D108BD9-81ED-4DB2-BD59-A6C34878D82A}">
                    <a16:rowId xmlns:a16="http://schemas.microsoft.com/office/drawing/2014/main" val="4170991370"/>
                  </a:ext>
                </a:extLst>
              </a:tr>
              <a:tr h="278130">
                <a:tc>
                  <a:txBody>
                    <a:bodyPr/>
                    <a:lstStyle/>
                    <a:p>
                      <a:r>
                        <a:rPr lang="en-CA" sz="1800" dirty="0"/>
                        <a:t>//</a:t>
                      </a:r>
                    </a:p>
                  </a:txBody>
                  <a:tcPr marL="68580" marR="68580" marT="34290" marB="34290"/>
                </a:tc>
                <a:tc>
                  <a:txBody>
                    <a:bodyPr/>
                    <a:lstStyle/>
                    <a:p>
                      <a:r>
                        <a:rPr lang="en-CA" sz="1800" b="1" dirty="0"/>
                        <a:t>Floor Division:</a:t>
                      </a:r>
                      <a:r>
                        <a:rPr lang="en-CA" sz="1800" dirty="0"/>
                        <a:t> Return absolute value of division operator</a:t>
                      </a:r>
                    </a:p>
                  </a:txBody>
                  <a:tcPr marL="68580" marR="68580" marT="34290" marB="34290"/>
                </a:tc>
                <a:tc>
                  <a:txBody>
                    <a:bodyPr/>
                    <a:lstStyle/>
                    <a:p>
                      <a:r>
                        <a:rPr lang="en-CA" sz="1800" dirty="0"/>
                        <a:t>b//a = 2</a:t>
                      </a:r>
                    </a:p>
                  </a:txBody>
                  <a:tcPr marL="68580" marR="68580" marT="34290" marB="34290"/>
                </a:tc>
                <a:extLst>
                  <a:ext uri="{0D108BD9-81ED-4DB2-BD59-A6C34878D82A}">
                    <a16:rowId xmlns:a16="http://schemas.microsoft.com/office/drawing/2014/main" val="3671496353"/>
                  </a:ext>
                </a:extLst>
              </a:tr>
            </a:tbl>
          </a:graphicData>
        </a:graphic>
      </p:graphicFrame>
    </p:spTree>
    <p:extLst>
      <p:ext uri="{BB962C8B-B14F-4D97-AF65-F5344CB8AC3E}">
        <p14:creationId xmlns:p14="http://schemas.microsoft.com/office/powerpoint/2010/main" val="1386603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B7E6-F5E2-C8DF-619E-6263F0A23AAF}"/>
              </a:ext>
            </a:extLst>
          </p:cNvPr>
          <p:cNvSpPr>
            <a:spLocks noGrp="1"/>
          </p:cNvSpPr>
          <p:nvPr>
            <p:ph type="title"/>
          </p:nvPr>
        </p:nvSpPr>
        <p:spPr>
          <a:xfrm>
            <a:off x="628650" y="285229"/>
            <a:ext cx="7886700" cy="1325563"/>
          </a:xfrm>
        </p:spPr>
        <p:txBody>
          <a:bodyPr/>
          <a:lstStyle/>
          <a:p>
            <a:r>
              <a:rPr lang="en-CA" dirty="0"/>
              <a:t>2.8.2 Comparison (Relational) Operators</a:t>
            </a:r>
          </a:p>
        </p:txBody>
      </p:sp>
      <p:graphicFrame>
        <p:nvGraphicFramePr>
          <p:cNvPr id="4" name="Table 4">
            <a:extLst>
              <a:ext uri="{FF2B5EF4-FFF2-40B4-BE49-F238E27FC236}">
                <a16:creationId xmlns:a16="http://schemas.microsoft.com/office/drawing/2014/main" id="{B0D63D3B-602D-BF59-9873-39852633383B}"/>
              </a:ext>
            </a:extLst>
          </p:cNvPr>
          <p:cNvGraphicFramePr>
            <a:graphicFrameLocks/>
          </p:cNvGraphicFramePr>
          <p:nvPr>
            <p:extLst>
              <p:ext uri="{D42A27DB-BD31-4B8C-83A1-F6EECF244321}">
                <p14:modId xmlns:p14="http://schemas.microsoft.com/office/powerpoint/2010/main" val="1605501172"/>
              </p:ext>
            </p:extLst>
          </p:nvPr>
        </p:nvGraphicFramePr>
        <p:xfrm>
          <a:off x="324035" y="1818906"/>
          <a:ext cx="8495929" cy="4869180"/>
        </p:xfrm>
        <a:graphic>
          <a:graphicData uri="http://schemas.openxmlformats.org/drawingml/2006/table">
            <a:tbl>
              <a:tblPr firstRow="1" bandRow="1">
                <a:tableStyleId>{5C22544A-7EE6-4342-B048-85BDC9FD1C3A}</a:tableStyleId>
              </a:tblPr>
              <a:tblGrid>
                <a:gridCol w="1047565">
                  <a:extLst>
                    <a:ext uri="{9D8B030D-6E8A-4147-A177-3AD203B41FA5}">
                      <a16:colId xmlns:a16="http://schemas.microsoft.com/office/drawing/2014/main" val="619799487"/>
                    </a:ext>
                  </a:extLst>
                </a:gridCol>
                <a:gridCol w="5759944">
                  <a:extLst>
                    <a:ext uri="{9D8B030D-6E8A-4147-A177-3AD203B41FA5}">
                      <a16:colId xmlns:a16="http://schemas.microsoft.com/office/drawing/2014/main" val="4234847583"/>
                    </a:ext>
                  </a:extLst>
                </a:gridCol>
                <a:gridCol w="1688420">
                  <a:extLst>
                    <a:ext uri="{9D8B030D-6E8A-4147-A177-3AD203B41FA5}">
                      <a16:colId xmlns:a16="http://schemas.microsoft.com/office/drawing/2014/main" val="1631867752"/>
                    </a:ext>
                  </a:extLst>
                </a:gridCol>
              </a:tblGrid>
              <a:tr h="278130">
                <a:tc>
                  <a:txBody>
                    <a:bodyPr/>
                    <a:lstStyle/>
                    <a:p>
                      <a:r>
                        <a:rPr lang="en-CA" sz="1800" dirty="0"/>
                        <a:t>Operator</a:t>
                      </a:r>
                    </a:p>
                  </a:txBody>
                  <a:tcPr marL="68580" marR="68580" marT="34290" marB="34290"/>
                </a:tc>
                <a:tc>
                  <a:txBody>
                    <a:bodyPr/>
                    <a:lstStyle/>
                    <a:p>
                      <a:r>
                        <a:rPr lang="en-CA" sz="1800" dirty="0"/>
                        <a:t>Description</a:t>
                      </a:r>
                    </a:p>
                  </a:txBody>
                  <a:tcPr marL="68580" marR="68580" marT="34290" marB="34290"/>
                </a:tc>
                <a:tc>
                  <a:txBody>
                    <a:bodyPr/>
                    <a:lstStyle/>
                    <a:p>
                      <a:r>
                        <a:rPr lang="en-CA" sz="1800" dirty="0"/>
                        <a:t>Example</a:t>
                      </a:r>
                    </a:p>
                  </a:txBody>
                  <a:tcPr marL="68580" marR="68580" marT="34290" marB="34290"/>
                </a:tc>
                <a:extLst>
                  <a:ext uri="{0D108BD9-81ED-4DB2-BD59-A6C34878D82A}">
                    <a16:rowId xmlns:a16="http://schemas.microsoft.com/office/drawing/2014/main" val="2493996311"/>
                  </a:ext>
                </a:extLst>
              </a:tr>
              <a:tr h="278130">
                <a:tc>
                  <a:txBody>
                    <a:bodyPr/>
                    <a:lstStyle/>
                    <a:p>
                      <a:r>
                        <a:rPr lang="en-CA" sz="1800" dirty="0"/>
                        <a:t>==</a:t>
                      </a:r>
                    </a:p>
                  </a:txBody>
                  <a:tcPr marL="68580" marR="68580" marT="34290" marB="34290"/>
                </a:tc>
                <a:tc>
                  <a:txBody>
                    <a:bodyPr/>
                    <a:lstStyle/>
                    <a:p>
                      <a:r>
                        <a:rPr lang="en-CA" sz="1800" b="1" dirty="0"/>
                        <a:t>Equal to:</a:t>
                      </a:r>
                      <a:r>
                        <a:rPr lang="en-CA" sz="1800" dirty="0"/>
                        <a:t> If values of two operands are equal, then the condition becomes true</a:t>
                      </a:r>
                    </a:p>
                  </a:txBody>
                  <a:tcPr marL="68580" marR="68580" marT="34290" marB="34290"/>
                </a:tc>
                <a:tc>
                  <a:txBody>
                    <a:bodyPr/>
                    <a:lstStyle/>
                    <a:p>
                      <a:r>
                        <a:rPr lang="en-CA" sz="1800" dirty="0"/>
                        <a:t>a = 10, b = 20</a:t>
                      </a:r>
                    </a:p>
                    <a:p>
                      <a:r>
                        <a:rPr lang="en-CA" sz="1800" dirty="0"/>
                        <a:t>a == b</a:t>
                      </a:r>
                    </a:p>
                    <a:p>
                      <a:r>
                        <a:rPr lang="en-CA" sz="1800" dirty="0"/>
                        <a:t>False</a:t>
                      </a:r>
                    </a:p>
                  </a:txBody>
                  <a:tcPr marL="68580" marR="68580" marT="34290" marB="34290"/>
                </a:tc>
                <a:extLst>
                  <a:ext uri="{0D108BD9-81ED-4DB2-BD59-A6C34878D82A}">
                    <a16:rowId xmlns:a16="http://schemas.microsoft.com/office/drawing/2014/main" val="2096011018"/>
                  </a:ext>
                </a:extLst>
              </a:tr>
              <a:tr h="278130">
                <a:tc>
                  <a:txBody>
                    <a:bodyPr/>
                    <a:lstStyle/>
                    <a:p>
                      <a:r>
                        <a:rPr lang="en-CA" sz="1800" dirty="0"/>
                        <a:t>!=</a:t>
                      </a:r>
                    </a:p>
                  </a:txBody>
                  <a:tcPr marL="68580" marR="68580" marT="34290" marB="34290"/>
                </a:tc>
                <a:tc>
                  <a:txBody>
                    <a:bodyPr/>
                    <a:lstStyle/>
                    <a:p>
                      <a:r>
                        <a:rPr lang="en-CA" sz="1800" b="1" dirty="0"/>
                        <a:t>Not equal to:</a:t>
                      </a:r>
                      <a:r>
                        <a:rPr lang="en-CA" sz="1800" dirty="0"/>
                        <a:t> If values of two operands are not equal, then the condition becomes true</a:t>
                      </a:r>
                    </a:p>
                  </a:txBody>
                  <a:tcPr marL="68580" marR="68580" marT="34290" marB="34290"/>
                </a:tc>
                <a:tc>
                  <a:txBody>
                    <a:bodyPr/>
                    <a:lstStyle/>
                    <a:p>
                      <a:r>
                        <a:rPr lang="en-CA" sz="1800" dirty="0"/>
                        <a:t>a != b</a:t>
                      </a:r>
                    </a:p>
                    <a:p>
                      <a:r>
                        <a:rPr lang="en-CA" sz="1800" dirty="0"/>
                        <a:t>True</a:t>
                      </a:r>
                    </a:p>
                  </a:txBody>
                  <a:tcPr marL="68580" marR="68580" marT="34290" marB="34290"/>
                </a:tc>
                <a:extLst>
                  <a:ext uri="{0D108BD9-81ED-4DB2-BD59-A6C34878D82A}">
                    <a16:rowId xmlns:a16="http://schemas.microsoft.com/office/drawing/2014/main" val="14914606"/>
                  </a:ext>
                </a:extLst>
              </a:tr>
              <a:tr h="278130">
                <a:tc>
                  <a:txBody>
                    <a:bodyPr/>
                    <a:lstStyle/>
                    <a:p>
                      <a:r>
                        <a:rPr lang="en-CA" sz="1800" dirty="0"/>
                        <a:t>&gt;</a:t>
                      </a:r>
                    </a:p>
                  </a:txBody>
                  <a:tcPr marL="68580" marR="68580" marT="34290" marB="34290"/>
                </a:tc>
                <a:tc>
                  <a:txBody>
                    <a:bodyPr/>
                    <a:lstStyle/>
                    <a:p>
                      <a:r>
                        <a:rPr lang="en-CA" sz="1800" b="1" dirty="0"/>
                        <a:t>Greater than:</a:t>
                      </a:r>
                      <a:r>
                        <a:rPr lang="en-CA" sz="1800" dirty="0"/>
                        <a:t> If the value of left operand is greater than the value of right operand, then the condition becomes true</a:t>
                      </a:r>
                    </a:p>
                  </a:txBody>
                  <a:tcPr marL="68580" marR="68580" marT="34290" marB="34290"/>
                </a:tc>
                <a:tc>
                  <a:txBody>
                    <a:bodyPr/>
                    <a:lstStyle/>
                    <a:p>
                      <a:r>
                        <a:rPr lang="en-CA" sz="1800" dirty="0"/>
                        <a:t>a &gt; b</a:t>
                      </a:r>
                    </a:p>
                    <a:p>
                      <a:r>
                        <a:rPr lang="en-CA" sz="1800" dirty="0"/>
                        <a:t>False</a:t>
                      </a:r>
                    </a:p>
                  </a:txBody>
                  <a:tcPr marL="68580" marR="68580" marT="34290" marB="34290"/>
                </a:tc>
                <a:extLst>
                  <a:ext uri="{0D108BD9-81ED-4DB2-BD59-A6C34878D82A}">
                    <a16:rowId xmlns:a16="http://schemas.microsoft.com/office/drawing/2014/main" val="48098672"/>
                  </a:ext>
                </a:extLst>
              </a:tr>
              <a:tr h="278130">
                <a:tc>
                  <a:txBody>
                    <a:bodyPr/>
                    <a:lstStyle/>
                    <a:p>
                      <a:r>
                        <a:rPr lang="en-CA" sz="1800" dirty="0"/>
                        <a:t>&lt;</a:t>
                      </a:r>
                    </a:p>
                  </a:txBody>
                  <a:tcPr marL="68580" marR="68580" marT="34290" marB="34290"/>
                </a:tc>
                <a:tc>
                  <a:txBody>
                    <a:bodyPr/>
                    <a:lstStyle/>
                    <a:p>
                      <a:r>
                        <a:rPr lang="en-CA" sz="1800" b="1" dirty="0"/>
                        <a:t>Less than:</a:t>
                      </a:r>
                      <a:r>
                        <a:rPr lang="en-CA" sz="1800" dirty="0"/>
                        <a:t> If the value of left operand is less than the value of right operand, then the condition becomes true</a:t>
                      </a:r>
                    </a:p>
                  </a:txBody>
                  <a:tcPr marL="68580" marR="68580" marT="34290" marB="34290"/>
                </a:tc>
                <a:tc>
                  <a:txBody>
                    <a:bodyPr/>
                    <a:lstStyle/>
                    <a:p>
                      <a:r>
                        <a:rPr lang="en-CA" sz="1800" dirty="0"/>
                        <a:t>a &lt; b</a:t>
                      </a:r>
                    </a:p>
                    <a:p>
                      <a:r>
                        <a:rPr lang="en-CA" sz="1800" dirty="0"/>
                        <a:t>True</a:t>
                      </a:r>
                    </a:p>
                  </a:txBody>
                  <a:tcPr marL="68580" marR="68580" marT="34290" marB="34290"/>
                </a:tc>
                <a:extLst>
                  <a:ext uri="{0D108BD9-81ED-4DB2-BD59-A6C34878D82A}">
                    <a16:rowId xmlns:a16="http://schemas.microsoft.com/office/drawing/2014/main" val="2121209102"/>
                  </a:ext>
                </a:extLst>
              </a:tr>
              <a:tr h="278130">
                <a:tc>
                  <a:txBody>
                    <a:bodyPr/>
                    <a:lstStyle/>
                    <a:p>
                      <a:r>
                        <a:rPr lang="en-CA" sz="1800" dirty="0"/>
                        <a:t>&gt;=</a:t>
                      </a:r>
                    </a:p>
                  </a:txBody>
                  <a:tcPr marL="68580" marR="68580" marT="34290" marB="34290"/>
                </a:tc>
                <a:tc>
                  <a:txBody>
                    <a:bodyPr/>
                    <a:lstStyle/>
                    <a:p>
                      <a:r>
                        <a:rPr lang="en-CA" sz="1800" b="1" dirty="0"/>
                        <a:t>Greater than or equal to:</a:t>
                      </a:r>
                      <a:r>
                        <a:rPr lang="en-CA" sz="1800" dirty="0"/>
                        <a:t> If the value of left operand is greater than or equal to the value of right operand, then the condition becomes true</a:t>
                      </a:r>
                    </a:p>
                  </a:txBody>
                  <a:tcPr marL="68580" marR="68580" marT="34290" marB="34290"/>
                </a:tc>
                <a:tc>
                  <a:txBody>
                    <a:bodyPr/>
                    <a:lstStyle/>
                    <a:p>
                      <a:r>
                        <a:rPr lang="en-CA" sz="1800" dirty="0"/>
                        <a:t>a &gt;= b</a:t>
                      </a:r>
                    </a:p>
                    <a:p>
                      <a:r>
                        <a:rPr lang="en-CA" sz="1800" dirty="0"/>
                        <a:t>False</a:t>
                      </a:r>
                    </a:p>
                  </a:txBody>
                  <a:tcPr marL="68580" marR="68580" marT="34290" marB="34290"/>
                </a:tc>
                <a:extLst>
                  <a:ext uri="{0D108BD9-81ED-4DB2-BD59-A6C34878D82A}">
                    <a16:rowId xmlns:a16="http://schemas.microsoft.com/office/drawing/2014/main" val="3687975061"/>
                  </a:ext>
                </a:extLst>
              </a:tr>
              <a:tr h="278130">
                <a:tc>
                  <a:txBody>
                    <a:bodyPr/>
                    <a:lstStyle/>
                    <a:p>
                      <a:r>
                        <a:rPr lang="en-CA" sz="1800" dirty="0"/>
                        <a:t>&lt;=</a:t>
                      </a:r>
                    </a:p>
                  </a:txBody>
                  <a:tcPr marL="68580" marR="68580" marT="34290" marB="34290"/>
                </a:tc>
                <a:tc>
                  <a:txBody>
                    <a:bodyPr/>
                    <a:lstStyle/>
                    <a:p>
                      <a:r>
                        <a:rPr lang="en-CA" sz="1800" b="1" dirty="0"/>
                        <a:t>Less than or equal to:</a:t>
                      </a:r>
                      <a:r>
                        <a:rPr lang="en-CA" sz="1800" dirty="0"/>
                        <a:t> If the value of left operand is less than or equal to the value of right operand, then the condition becomes true</a:t>
                      </a:r>
                    </a:p>
                  </a:txBody>
                  <a:tcPr marL="68580" marR="68580" marT="34290" marB="34290"/>
                </a:tc>
                <a:tc>
                  <a:txBody>
                    <a:bodyPr/>
                    <a:lstStyle/>
                    <a:p>
                      <a:r>
                        <a:rPr lang="en-CA" sz="1800" dirty="0"/>
                        <a:t>a &lt;= b</a:t>
                      </a:r>
                    </a:p>
                    <a:p>
                      <a:r>
                        <a:rPr lang="en-CA" sz="1800" dirty="0"/>
                        <a:t>True</a:t>
                      </a:r>
                    </a:p>
                  </a:txBody>
                  <a:tcPr marL="68580" marR="68580" marT="34290" marB="34290"/>
                </a:tc>
                <a:extLst>
                  <a:ext uri="{0D108BD9-81ED-4DB2-BD59-A6C34878D82A}">
                    <a16:rowId xmlns:a16="http://schemas.microsoft.com/office/drawing/2014/main" val="4170991370"/>
                  </a:ext>
                </a:extLst>
              </a:tr>
            </a:tbl>
          </a:graphicData>
        </a:graphic>
      </p:graphicFrame>
    </p:spTree>
    <p:extLst>
      <p:ext uri="{BB962C8B-B14F-4D97-AF65-F5344CB8AC3E}">
        <p14:creationId xmlns:p14="http://schemas.microsoft.com/office/powerpoint/2010/main" val="481423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B7E6-F5E2-C8DF-619E-6263F0A23AAF}"/>
              </a:ext>
            </a:extLst>
          </p:cNvPr>
          <p:cNvSpPr>
            <a:spLocks noGrp="1"/>
          </p:cNvSpPr>
          <p:nvPr>
            <p:ph type="title"/>
          </p:nvPr>
        </p:nvSpPr>
        <p:spPr>
          <a:xfrm>
            <a:off x="628650" y="168675"/>
            <a:ext cx="7886700" cy="847310"/>
          </a:xfrm>
        </p:spPr>
        <p:txBody>
          <a:bodyPr/>
          <a:lstStyle/>
          <a:p>
            <a:r>
              <a:rPr lang="en-CA" dirty="0"/>
              <a:t>2.8.3 Assignment Operators</a:t>
            </a:r>
          </a:p>
        </p:txBody>
      </p:sp>
      <p:graphicFrame>
        <p:nvGraphicFramePr>
          <p:cNvPr id="5" name="Content Placeholder 4">
            <a:extLst>
              <a:ext uri="{FF2B5EF4-FFF2-40B4-BE49-F238E27FC236}">
                <a16:creationId xmlns:a16="http://schemas.microsoft.com/office/drawing/2014/main" id="{15DF1B71-42F1-812E-0992-CEE8B966A988}"/>
              </a:ext>
            </a:extLst>
          </p:cNvPr>
          <p:cNvGraphicFramePr>
            <a:graphicFrameLocks noGrp="1"/>
          </p:cNvGraphicFramePr>
          <p:nvPr>
            <p:ph idx="1"/>
            <p:extLst>
              <p:ext uri="{D42A27DB-BD31-4B8C-83A1-F6EECF244321}">
                <p14:modId xmlns:p14="http://schemas.microsoft.com/office/powerpoint/2010/main" val="289156237"/>
              </p:ext>
            </p:extLst>
          </p:nvPr>
        </p:nvGraphicFramePr>
        <p:xfrm>
          <a:off x="199747" y="1117571"/>
          <a:ext cx="8744505" cy="5554980"/>
        </p:xfrm>
        <a:graphic>
          <a:graphicData uri="http://schemas.openxmlformats.org/drawingml/2006/table">
            <a:tbl>
              <a:tblPr firstRow="1" bandRow="1">
                <a:tableStyleId>{5C22544A-7EE6-4342-B048-85BDC9FD1C3A}</a:tableStyleId>
              </a:tblPr>
              <a:tblGrid>
                <a:gridCol w="1020932">
                  <a:extLst>
                    <a:ext uri="{9D8B030D-6E8A-4147-A177-3AD203B41FA5}">
                      <a16:colId xmlns:a16="http://schemas.microsoft.com/office/drawing/2014/main" val="619799487"/>
                    </a:ext>
                  </a:extLst>
                </a:gridCol>
                <a:gridCol w="5206754">
                  <a:extLst>
                    <a:ext uri="{9D8B030D-6E8A-4147-A177-3AD203B41FA5}">
                      <a16:colId xmlns:a16="http://schemas.microsoft.com/office/drawing/2014/main" val="4234847583"/>
                    </a:ext>
                  </a:extLst>
                </a:gridCol>
                <a:gridCol w="2516819">
                  <a:extLst>
                    <a:ext uri="{9D8B030D-6E8A-4147-A177-3AD203B41FA5}">
                      <a16:colId xmlns:a16="http://schemas.microsoft.com/office/drawing/2014/main" val="1631867752"/>
                    </a:ext>
                  </a:extLst>
                </a:gridCol>
              </a:tblGrid>
              <a:tr h="278130">
                <a:tc>
                  <a:txBody>
                    <a:bodyPr/>
                    <a:lstStyle/>
                    <a:p>
                      <a:r>
                        <a:rPr lang="en-CA" sz="1800" dirty="0"/>
                        <a:t>Operator</a:t>
                      </a:r>
                    </a:p>
                  </a:txBody>
                  <a:tcPr marL="68580" marR="68580" marT="34290" marB="34290"/>
                </a:tc>
                <a:tc>
                  <a:txBody>
                    <a:bodyPr/>
                    <a:lstStyle/>
                    <a:p>
                      <a:r>
                        <a:rPr lang="en-CA" sz="1800" dirty="0"/>
                        <a:t>Description</a:t>
                      </a:r>
                    </a:p>
                  </a:txBody>
                  <a:tcPr marL="68580" marR="68580" marT="34290" marB="34290"/>
                </a:tc>
                <a:tc>
                  <a:txBody>
                    <a:bodyPr/>
                    <a:lstStyle/>
                    <a:p>
                      <a:r>
                        <a:rPr lang="en-CA" sz="1800" dirty="0"/>
                        <a:t>Example</a:t>
                      </a:r>
                    </a:p>
                  </a:txBody>
                  <a:tcPr marL="68580" marR="68580" marT="34290" marB="34290"/>
                </a:tc>
                <a:extLst>
                  <a:ext uri="{0D108BD9-81ED-4DB2-BD59-A6C34878D82A}">
                    <a16:rowId xmlns:a16="http://schemas.microsoft.com/office/drawing/2014/main" val="2493996311"/>
                  </a:ext>
                </a:extLst>
              </a:tr>
              <a:tr h="278130">
                <a:tc>
                  <a:txBody>
                    <a:bodyPr/>
                    <a:lstStyle/>
                    <a:p>
                      <a:r>
                        <a:rPr lang="en-CA" sz="1800" dirty="0"/>
                        <a:t>=</a:t>
                      </a:r>
                    </a:p>
                  </a:txBody>
                  <a:tcPr marL="68580" marR="68580" marT="34290" marB="34290"/>
                </a:tc>
                <a:tc>
                  <a:txBody>
                    <a:bodyPr/>
                    <a:lstStyle/>
                    <a:p>
                      <a:r>
                        <a:rPr lang="en-CA" sz="1800" b="1" dirty="0"/>
                        <a:t>Assign</a:t>
                      </a:r>
                      <a:r>
                        <a:rPr lang="en-CA" sz="1800" dirty="0"/>
                        <a:t> value from right side operands to left side operand</a:t>
                      </a:r>
                    </a:p>
                  </a:txBody>
                  <a:tcPr marL="68580" marR="68580" marT="34290" marB="34290"/>
                </a:tc>
                <a:tc>
                  <a:txBody>
                    <a:bodyPr/>
                    <a:lstStyle/>
                    <a:p>
                      <a:r>
                        <a:rPr lang="en-CA" sz="1800" dirty="0"/>
                        <a:t>c = a + b assigns value if a + b into c</a:t>
                      </a:r>
                    </a:p>
                  </a:txBody>
                  <a:tcPr marL="68580" marR="68580" marT="34290" marB="34290"/>
                </a:tc>
                <a:extLst>
                  <a:ext uri="{0D108BD9-81ED-4DB2-BD59-A6C34878D82A}">
                    <a16:rowId xmlns:a16="http://schemas.microsoft.com/office/drawing/2014/main" val="2096011018"/>
                  </a:ext>
                </a:extLst>
              </a:tr>
              <a:tr h="278130">
                <a:tc>
                  <a:txBody>
                    <a:bodyPr/>
                    <a:lstStyle/>
                    <a:p>
                      <a:r>
                        <a:rPr lang="en-CA" sz="1800" dirty="0"/>
                        <a:t>+=</a:t>
                      </a:r>
                    </a:p>
                  </a:txBody>
                  <a:tcPr marL="68580" marR="68580" marT="34290" marB="34290"/>
                </a:tc>
                <a:tc>
                  <a:txBody>
                    <a:bodyPr/>
                    <a:lstStyle/>
                    <a:p>
                      <a:r>
                        <a:rPr lang="en-CA" sz="1800" b="1" dirty="0"/>
                        <a:t>Add AND:</a:t>
                      </a:r>
                      <a:r>
                        <a:rPr lang="en-CA" sz="1800" dirty="0"/>
                        <a:t> adds right operand to the left operand and assigns the result to left operand</a:t>
                      </a:r>
                    </a:p>
                  </a:txBody>
                  <a:tcPr marL="68580" marR="68580" marT="34290" marB="34290"/>
                </a:tc>
                <a:tc>
                  <a:txBody>
                    <a:bodyPr/>
                    <a:lstStyle/>
                    <a:p>
                      <a:r>
                        <a:rPr lang="en-CA" sz="1800" dirty="0"/>
                        <a:t>c += a is equivalent to</a:t>
                      </a:r>
                    </a:p>
                    <a:p>
                      <a:r>
                        <a:rPr lang="en-CA" sz="1800" dirty="0"/>
                        <a:t>c = c + a</a:t>
                      </a:r>
                    </a:p>
                  </a:txBody>
                  <a:tcPr marL="68580" marR="68580" marT="34290" marB="34290"/>
                </a:tc>
                <a:extLst>
                  <a:ext uri="{0D108BD9-81ED-4DB2-BD59-A6C34878D82A}">
                    <a16:rowId xmlns:a16="http://schemas.microsoft.com/office/drawing/2014/main" val="14914606"/>
                  </a:ext>
                </a:extLst>
              </a:tr>
              <a:tr h="278130">
                <a:tc>
                  <a:txBody>
                    <a:bodyPr/>
                    <a:lstStyle/>
                    <a:p>
                      <a:r>
                        <a:rPr lang="en-CA" sz="1800" dirty="0"/>
                        <a:t>-=</a:t>
                      </a:r>
                    </a:p>
                  </a:txBody>
                  <a:tcPr marL="68580" marR="68580" marT="34290" marB="34290"/>
                </a:tc>
                <a:tc>
                  <a:txBody>
                    <a:bodyPr/>
                    <a:lstStyle/>
                    <a:p>
                      <a:r>
                        <a:rPr lang="en-CA" sz="1800" b="1" dirty="0"/>
                        <a:t>Subtract AND:</a:t>
                      </a:r>
                      <a:r>
                        <a:rPr lang="en-CA" sz="1800" dirty="0"/>
                        <a:t> subtracts right operand to the left operand and assigns the result to left operand</a:t>
                      </a:r>
                    </a:p>
                  </a:txBody>
                  <a:tcPr marL="68580" marR="68580" marT="34290" marB="34290"/>
                </a:tc>
                <a:tc>
                  <a:txBody>
                    <a:bodyPr/>
                    <a:lstStyle/>
                    <a:p>
                      <a:r>
                        <a:rPr lang="en-CA" sz="1800" dirty="0"/>
                        <a:t>c -= a is equivalent to</a:t>
                      </a:r>
                    </a:p>
                    <a:p>
                      <a:r>
                        <a:rPr lang="en-CA" sz="1800" dirty="0"/>
                        <a:t>c = c - a</a:t>
                      </a:r>
                    </a:p>
                  </a:txBody>
                  <a:tcPr marL="68580" marR="68580" marT="34290" marB="34290"/>
                </a:tc>
                <a:extLst>
                  <a:ext uri="{0D108BD9-81ED-4DB2-BD59-A6C34878D82A}">
                    <a16:rowId xmlns:a16="http://schemas.microsoft.com/office/drawing/2014/main" val="48098672"/>
                  </a:ext>
                </a:extLst>
              </a:tr>
              <a:tr h="278130">
                <a:tc>
                  <a:txBody>
                    <a:bodyPr/>
                    <a:lstStyle/>
                    <a:p>
                      <a:r>
                        <a:rPr lang="en-CA" sz="1800" dirty="0"/>
                        <a:t>*=</a:t>
                      </a:r>
                    </a:p>
                  </a:txBody>
                  <a:tcPr marL="68580" marR="68580" marT="34290" marB="34290"/>
                </a:tc>
                <a:tc>
                  <a:txBody>
                    <a:bodyPr/>
                    <a:lstStyle/>
                    <a:p>
                      <a:r>
                        <a:rPr lang="en-CA" sz="1800" b="1" dirty="0"/>
                        <a:t>Multiply AND:</a:t>
                      </a:r>
                      <a:r>
                        <a:rPr lang="en-CA" sz="1800" dirty="0"/>
                        <a:t> multiplies right operand to the left operand and assigns the result to left operand</a:t>
                      </a:r>
                    </a:p>
                  </a:txBody>
                  <a:tcPr marL="68580" marR="68580" marT="34290" marB="34290"/>
                </a:tc>
                <a:tc>
                  <a:txBody>
                    <a:bodyPr/>
                    <a:lstStyle/>
                    <a:p>
                      <a:r>
                        <a:rPr lang="en-CA" sz="1800" dirty="0"/>
                        <a:t>c *= a is equivalent to</a:t>
                      </a:r>
                    </a:p>
                    <a:p>
                      <a:r>
                        <a:rPr lang="en-CA" sz="1800" dirty="0"/>
                        <a:t>c = c * a</a:t>
                      </a:r>
                    </a:p>
                  </a:txBody>
                  <a:tcPr marL="68580" marR="68580" marT="34290" marB="34290"/>
                </a:tc>
                <a:extLst>
                  <a:ext uri="{0D108BD9-81ED-4DB2-BD59-A6C34878D82A}">
                    <a16:rowId xmlns:a16="http://schemas.microsoft.com/office/drawing/2014/main" val="2121209102"/>
                  </a:ext>
                </a:extLst>
              </a:tr>
              <a:tr h="278130">
                <a:tc>
                  <a:txBody>
                    <a:bodyPr/>
                    <a:lstStyle/>
                    <a:p>
                      <a:r>
                        <a:rPr lang="en-CA" sz="1800" dirty="0"/>
                        <a:t>/=</a:t>
                      </a:r>
                    </a:p>
                  </a:txBody>
                  <a:tcPr marL="68580" marR="68580" marT="34290" marB="34290"/>
                </a:tc>
                <a:tc>
                  <a:txBody>
                    <a:bodyPr/>
                    <a:lstStyle/>
                    <a:p>
                      <a:r>
                        <a:rPr lang="en-CA" sz="1800" b="1" dirty="0"/>
                        <a:t>Divide AND:</a:t>
                      </a:r>
                      <a:r>
                        <a:rPr lang="en-CA" sz="1800" dirty="0"/>
                        <a:t> divides right operand to the left operand and assigns the result to left operand</a:t>
                      </a:r>
                    </a:p>
                  </a:txBody>
                  <a:tcPr marL="68580" marR="68580" marT="34290" marB="34290"/>
                </a:tc>
                <a:tc>
                  <a:txBody>
                    <a:bodyPr/>
                    <a:lstStyle/>
                    <a:p>
                      <a:r>
                        <a:rPr lang="en-CA" sz="1800" dirty="0"/>
                        <a:t>c /= a is equivalent to</a:t>
                      </a:r>
                    </a:p>
                    <a:p>
                      <a:r>
                        <a:rPr lang="en-CA" sz="1800" dirty="0"/>
                        <a:t>c = c / a</a:t>
                      </a:r>
                    </a:p>
                  </a:txBody>
                  <a:tcPr marL="68580" marR="68580" marT="34290" marB="34290"/>
                </a:tc>
                <a:extLst>
                  <a:ext uri="{0D108BD9-81ED-4DB2-BD59-A6C34878D82A}">
                    <a16:rowId xmlns:a16="http://schemas.microsoft.com/office/drawing/2014/main" val="3687975061"/>
                  </a:ext>
                </a:extLst>
              </a:tr>
              <a:tr h="278130">
                <a:tc>
                  <a:txBody>
                    <a:bodyPr/>
                    <a:lstStyle/>
                    <a:p>
                      <a:r>
                        <a:rPr lang="en-CA" sz="1800" dirty="0"/>
                        <a:t>%=</a:t>
                      </a:r>
                    </a:p>
                  </a:txBody>
                  <a:tcPr marL="68580" marR="68580" marT="34290" marB="34290"/>
                </a:tc>
                <a:tc>
                  <a:txBody>
                    <a:bodyPr/>
                    <a:lstStyle/>
                    <a:p>
                      <a:r>
                        <a:rPr lang="en-CA" sz="1800" b="1" dirty="0"/>
                        <a:t>Modulus AND:</a:t>
                      </a:r>
                      <a:r>
                        <a:rPr lang="en-CA" sz="1800" dirty="0"/>
                        <a:t> performs reminder of divide operator and assigns the result to left operand</a:t>
                      </a:r>
                    </a:p>
                  </a:txBody>
                  <a:tcPr marL="68580" marR="68580" marT="34290" marB="34290"/>
                </a:tc>
                <a:tc>
                  <a:txBody>
                    <a:bodyPr/>
                    <a:lstStyle/>
                    <a:p>
                      <a:r>
                        <a:rPr lang="en-CA" sz="1800" dirty="0"/>
                        <a:t>c %= a is equivalent to</a:t>
                      </a:r>
                    </a:p>
                    <a:p>
                      <a:r>
                        <a:rPr lang="en-CA" sz="1800" dirty="0"/>
                        <a:t>c = c % a</a:t>
                      </a:r>
                    </a:p>
                  </a:txBody>
                  <a:tcPr marL="68580" marR="68580" marT="34290" marB="34290"/>
                </a:tc>
                <a:extLst>
                  <a:ext uri="{0D108BD9-81ED-4DB2-BD59-A6C34878D82A}">
                    <a16:rowId xmlns:a16="http://schemas.microsoft.com/office/drawing/2014/main" val="4170991370"/>
                  </a:ext>
                </a:extLst>
              </a:tr>
              <a:tr h="278130">
                <a:tc>
                  <a:txBody>
                    <a:bodyPr/>
                    <a:lstStyle/>
                    <a:p>
                      <a:r>
                        <a:rPr lang="en-CA" sz="1800" dirty="0"/>
                        <a:t>**=</a:t>
                      </a:r>
                    </a:p>
                  </a:txBody>
                  <a:tcPr marL="68580" marR="68580" marT="34290" marB="34290"/>
                </a:tc>
                <a:tc>
                  <a:txBody>
                    <a:bodyPr/>
                    <a:lstStyle/>
                    <a:p>
                      <a:r>
                        <a:rPr lang="en-CA" sz="1800" b="1" dirty="0"/>
                        <a:t>Exponent AND:</a:t>
                      </a:r>
                      <a:r>
                        <a:rPr lang="en-CA" sz="1800" dirty="0"/>
                        <a:t> performs exponential (power) calculations on two operands and assigns the result to left operand</a:t>
                      </a:r>
                    </a:p>
                  </a:txBody>
                  <a:tcPr marL="68580" marR="68580" marT="34290" marB="34290"/>
                </a:tc>
                <a:tc>
                  <a:txBody>
                    <a:bodyPr/>
                    <a:lstStyle/>
                    <a:p>
                      <a:r>
                        <a:rPr lang="en-CA" sz="1800" dirty="0"/>
                        <a:t>c **= a is equivalent to</a:t>
                      </a:r>
                    </a:p>
                    <a:p>
                      <a:r>
                        <a:rPr lang="en-CA" sz="1800" dirty="0"/>
                        <a:t>c = c ** a</a:t>
                      </a:r>
                    </a:p>
                  </a:txBody>
                  <a:tcPr marL="68580" marR="68580" marT="34290" marB="34290"/>
                </a:tc>
                <a:extLst>
                  <a:ext uri="{0D108BD9-81ED-4DB2-BD59-A6C34878D82A}">
                    <a16:rowId xmlns:a16="http://schemas.microsoft.com/office/drawing/2014/main" val="2217163803"/>
                  </a:ext>
                </a:extLst>
              </a:tr>
              <a:tr h="278130">
                <a:tc>
                  <a:txBody>
                    <a:bodyPr/>
                    <a:lstStyle/>
                    <a:p>
                      <a:r>
                        <a:rPr lang="en-CA" sz="1800" dirty="0"/>
                        <a:t>//=</a:t>
                      </a:r>
                    </a:p>
                  </a:txBody>
                  <a:tcPr marL="68580" marR="68580" marT="34290" marB="34290"/>
                </a:tc>
                <a:tc>
                  <a:txBody>
                    <a:bodyPr/>
                    <a:lstStyle/>
                    <a:p>
                      <a:r>
                        <a:rPr lang="en-CA" sz="1800" b="1" dirty="0"/>
                        <a:t>Floor Division AND:</a:t>
                      </a:r>
                      <a:r>
                        <a:rPr lang="en-CA" sz="1800" dirty="0"/>
                        <a:t> performs floor division on two operands and assigns the result to left operand</a:t>
                      </a:r>
                    </a:p>
                  </a:txBody>
                  <a:tcPr marL="68580" marR="68580" marT="34290" marB="34290"/>
                </a:tc>
                <a:tc>
                  <a:txBody>
                    <a:bodyPr/>
                    <a:lstStyle/>
                    <a:p>
                      <a:r>
                        <a:rPr lang="en-CA" sz="1800" dirty="0"/>
                        <a:t>c //= a is equivalent to</a:t>
                      </a:r>
                    </a:p>
                    <a:p>
                      <a:r>
                        <a:rPr lang="en-CA" sz="1800" dirty="0"/>
                        <a:t>c = c // a</a:t>
                      </a:r>
                    </a:p>
                  </a:txBody>
                  <a:tcPr marL="68580" marR="68580" marT="34290" marB="34290"/>
                </a:tc>
                <a:extLst>
                  <a:ext uri="{0D108BD9-81ED-4DB2-BD59-A6C34878D82A}">
                    <a16:rowId xmlns:a16="http://schemas.microsoft.com/office/drawing/2014/main" val="4062297651"/>
                  </a:ext>
                </a:extLst>
              </a:tr>
            </a:tbl>
          </a:graphicData>
        </a:graphic>
      </p:graphicFrame>
    </p:spTree>
    <p:extLst>
      <p:ext uri="{BB962C8B-B14F-4D97-AF65-F5344CB8AC3E}">
        <p14:creationId xmlns:p14="http://schemas.microsoft.com/office/powerpoint/2010/main" val="1548517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B7E6-F5E2-C8DF-619E-6263F0A23AAF}"/>
              </a:ext>
            </a:extLst>
          </p:cNvPr>
          <p:cNvSpPr>
            <a:spLocks noGrp="1"/>
          </p:cNvSpPr>
          <p:nvPr>
            <p:ph type="title"/>
          </p:nvPr>
        </p:nvSpPr>
        <p:spPr/>
        <p:txBody>
          <a:bodyPr/>
          <a:lstStyle/>
          <a:p>
            <a:r>
              <a:rPr lang="en-CA" dirty="0"/>
              <a:t>2.8.4 Logical Operators</a:t>
            </a:r>
          </a:p>
        </p:txBody>
      </p:sp>
      <p:graphicFrame>
        <p:nvGraphicFramePr>
          <p:cNvPr id="4" name="Content Placeholder 4">
            <a:extLst>
              <a:ext uri="{FF2B5EF4-FFF2-40B4-BE49-F238E27FC236}">
                <a16:creationId xmlns:a16="http://schemas.microsoft.com/office/drawing/2014/main" id="{E2DB6FBE-C9AD-665F-9D96-A802383197F2}"/>
              </a:ext>
            </a:extLst>
          </p:cNvPr>
          <p:cNvGraphicFramePr>
            <a:graphicFrameLocks noGrp="1"/>
          </p:cNvGraphicFramePr>
          <p:nvPr>
            <p:ph idx="1"/>
            <p:extLst>
              <p:ext uri="{D42A27DB-BD31-4B8C-83A1-F6EECF244321}">
                <p14:modId xmlns:p14="http://schemas.microsoft.com/office/powerpoint/2010/main" val="81843385"/>
              </p:ext>
            </p:extLst>
          </p:nvPr>
        </p:nvGraphicFramePr>
        <p:xfrm>
          <a:off x="323203" y="2226469"/>
          <a:ext cx="8497594" cy="2194560"/>
        </p:xfrm>
        <a:graphic>
          <a:graphicData uri="http://schemas.openxmlformats.org/drawingml/2006/table">
            <a:tbl>
              <a:tblPr firstRow="1" bandRow="1">
                <a:tableStyleId>{5C22544A-7EE6-4342-B048-85BDC9FD1C3A}</a:tableStyleId>
              </a:tblPr>
              <a:tblGrid>
                <a:gridCol w="1002622">
                  <a:extLst>
                    <a:ext uri="{9D8B030D-6E8A-4147-A177-3AD203B41FA5}">
                      <a16:colId xmlns:a16="http://schemas.microsoft.com/office/drawing/2014/main" val="619799487"/>
                    </a:ext>
                  </a:extLst>
                </a:gridCol>
                <a:gridCol w="5976890">
                  <a:extLst>
                    <a:ext uri="{9D8B030D-6E8A-4147-A177-3AD203B41FA5}">
                      <a16:colId xmlns:a16="http://schemas.microsoft.com/office/drawing/2014/main" val="4234847583"/>
                    </a:ext>
                  </a:extLst>
                </a:gridCol>
                <a:gridCol w="1518082">
                  <a:extLst>
                    <a:ext uri="{9D8B030D-6E8A-4147-A177-3AD203B41FA5}">
                      <a16:colId xmlns:a16="http://schemas.microsoft.com/office/drawing/2014/main" val="1631867752"/>
                    </a:ext>
                  </a:extLst>
                </a:gridCol>
              </a:tblGrid>
              <a:tr h="278130">
                <a:tc>
                  <a:txBody>
                    <a:bodyPr/>
                    <a:lstStyle/>
                    <a:p>
                      <a:r>
                        <a:rPr lang="en-CA" sz="1800" dirty="0"/>
                        <a:t>Operator</a:t>
                      </a:r>
                    </a:p>
                  </a:txBody>
                  <a:tcPr marL="68580" marR="68580" marT="34290" marB="34290"/>
                </a:tc>
                <a:tc>
                  <a:txBody>
                    <a:bodyPr/>
                    <a:lstStyle/>
                    <a:p>
                      <a:r>
                        <a:rPr lang="en-CA" sz="1800" dirty="0"/>
                        <a:t>Description</a:t>
                      </a:r>
                    </a:p>
                  </a:txBody>
                  <a:tcPr marL="68580" marR="68580" marT="34290" marB="34290"/>
                </a:tc>
                <a:tc>
                  <a:txBody>
                    <a:bodyPr/>
                    <a:lstStyle/>
                    <a:p>
                      <a:r>
                        <a:rPr lang="en-CA" sz="1800" dirty="0"/>
                        <a:t>Example</a:t>
                      </a:r>
                    </a:p>
                  </a:txBody>
                  <a:tcPr marL="68580" marR="68580" marT="34290" marB="34290"/>
                </a:tc>
                <a:extLst>
                  <a:ext uri="{0D108BD9-81ED-4DB2-BD59-A6C34878D82A}">
                    <a16:rowId xmlns:a16="http://schemas.microsoft.com/office/drawing/2014/main" val="2493996311"/>
                  </a:ext>
                </a:extLst>
              </a:tr>
              <a:tr h="278130">
                <a:tc>
                  <a:txBody>
                    <a:bodyPr/>
                    <a:lstStyle/>
                    <a:p>
                      <a:r>
                        <a:rPr lang="en-CA" sz="1800" dirty="0"/>
                        <a:t>and</a:t>
                      </a:r>
                    </a:p>
                  </a:txBody>
                  <a:tcPr marL="68580" marR="68580" marT="34290" marB="34290"/>
                </a:tc>
                <a:tc>
                  <a:txBody>
                    <a:bodyPr/>
                    <a:lstStyle/>
                    <a:p>
                      <a:r>
                        <a:rPr lang="en-CA" sz="1800" b="1" dirty="0"/>
                        <a:t>Logical AND:</a:t>
                      </a:r>
                      <a:r>
                        <a:rPr lang="en-CA" sz="1800" dirty="0"/>
                        <a:t> if both the operands are true then condition becomes true</a:t>
                      </a:r>
                    </a:p>
                  </a:txBody>
                  <a:tcPr marL="68580" marR="68580" marT="34290" marB="34290"/>
                </a:tc>
                <a:tc>
                  <a:txBody>
                    <a:bodyPr/>
                    <a:lstStyle/>
                    <a:p>
                      <a:r>
                        <a:rPr lang="en-CA" sz="1800" dirty="0"/>
                        <a:t>a and b</a:t>
                      </a:r>
                    </a:p>
                    <a:p>
                      <a:r>
                        <a:rPr lang="en-CA" sz="1800" dirty="0"/>
                        <a:t>True</a:t>
                      </a:r>
                    </a:p>
                  </a:txBody>
                  <a:tcPr marL="68580" marR="68580" marT="34290" marB="34290"/>
                </a:tc>
                <a:extLst>
                  <a:ext uri="{0D108BD9-81ED-4DB2-BD59-A6C34878D82A}">
                    <a16:rowId xmlns:a16="http://schemas.microsoft.com/office/drawing/2014/main" val="2096011018"/>
                  </a:ext>
                </a:extLst>
              </a:tr>
              <a:tr h="278130">
                <a:tc>
                  <a:txBody>
                    <a:bodyPr/>
                    <a:lstStyle/>
                    <a:p>
                      <a:r>
                        <a:rPr lang="en-CA" sz="1800" dirty="0"/>
                        <a:t>or</a:t>
                      </a:r>
                    </a:p>
                  </a:txBody>
                  <a:tcPr marL="68580" marR="68580" marT="34290" marB="34290"/>
                </a:tc>
                <a:tc>
                  <a:txBody>
                    <a:bodyPr/>
                    <a:lstStyle/>
                    <a:p>
                      <a:r>
                        <a:rPr lang="en-CA" sz="1800" b="1" dirty="0"/>
                        <a:t>Logical OR:</a:t>
                      </a:r>
                      <a:r>
                        <a:rPr lang="en-CA" sz="1800" dirty="0"/>
                        <a:t> if any of the two operands are non-zero then condition becomes true</a:t>
                      </a:r>
                    </a:p>
                  </a:txBody>
                  <a:tcPr marL="68580" marR="68580" marT="34290" marB="34290"/>
                </a:tc>
                <a:tc>
                  <a:txBody>
                    <a:bodyPr/>
                    <a:lstStyle/>
                    <a:p>
                      <a:r>
                        <a:rPr lang="en-CA" sz="1800" dirty="0"/>
                        <a:t>a or b</a:t>
                      </a:r>
                    </a:p>
                    <a:p>
                      <a:r>
                        <a:rPr lang="en-CA" sz="1800" dirty="0"/>
                        <a:t>False</a:t>
                      </a:r>
                    </a:p>
                  </a:txBody>
                  <a:tcPr marL="68580" marR="68580" marT="34290" marB="34290"/>
                </a:tc>
                <a:extLst>
                  <a:ext uri="{0D108BD9-81ED-4DB2-BD59-A6C34878D82A}">
                    <a16:rowId xmlns:a16="http://schemas.microsoft.com/office/drawing/2014/main" val="14914606"/>
                  </a:ext>
                </a:extLst>
              </a:tr>
              <a:tr h="278130">
                <a:tc>
                  <a:txBody>
                    <a:bodyPr/>
                    <a:lstStyle/>
                    <a:p>
                      <a:r>
                        <a:rPr lang="en-CA" sz="1800" dirty="0"/>
                        <a:t>not</a:t>
                      </a:r>
                    </a:p>
                  </a:txBody>
                  <a:tcPr marL="68580" marR="68580" marT="34290" marB="34290"/>
                </a:tc>
                <a:tc>
                  <a:txBody>
                    <a:bodyPr/>
                    <a:lstStyle/>
                    <a:p>
                      <a:r>
                        <a:rPr lang="en-CA" sz="1800" b="1" dirty="0"/>
                        <a:t>Logical NOT:</a:t>
                      </a:r>
                      <a:r>
                        <a:rPr lang="en-CA" sz="1800" dirty="0"/>
                        <a:t> Used to reverse the logical state of its operand</a:t>
                      </a:r>
                    </a:p>
                  </a:txBody>
                  <a:tcPr marL="68580" marR="68580" marT="34290" marB="34290"/>
                </a:tc>
                <a:tc>
                  <a:txBody>
                    <a:bodyPr/>
                    <a:lstStyle/>
                    <a:p>
                      <a:r>
                        <a:rPr lang="en-CA" sz="1800" dirty="0"/>
                        <a:t>not(True)</a:t>
                      </a:r>
                    </a:p>
                    <a:p>
                      <a:r>
                        <a:rPr lang="en-CA" sz="1800" dirty="0"/>
                        <a:t>False</a:t>
                      </a:r>
                    </a:p>
                  </a:txBody>
                  <a:tcPr marL="68580" marR="68580" marT="34290" marB="34290"/>
                </a:tc>
                <a:extLst>
                  <a:ext uri="{0D108BD9-81ED-4DB2-BD59-A6C34878D82A}">
                    <a16:rowId xmlns:a16="http://schemas.microsoft.com/office/drawing/2014/main" val="48098672"/>
                  </a:ext>
                </a:extLst>
              </a:tr>
            </a:tbl>
          </a:graphicData>
        </a:graphic>
      </p:graphicFrame>
    </p:spTree>
    <p:extLst>
      <p:ext uri="{BB962C8B-B14F-4D97-AF65-F5344CB8AC3E}">
        <p14:creationId xmlns:p14="http://schemas.microsoft.com/office/powerpoint/2010/main" val="711688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B7E6-F5E2-C8DF-619E-6263F0A23AAF}"/>
              </a:ext>
            </a:extLst>
          </p:cNvPr>
          <p:cNvSpPr>
            <a:spLocks noGrp="1"/>
          </p:cNvSpPr>
          <p:nvPr>
            <p:ph type="title"/>
          </p:nvPr>
        </p:nvSpPr>
        <p:spPr/>
        <p:txBody>
          <a:bodyPr/>
          <a:lstStyle/>
          <a:p>
            <a:r>
              <a:rPr lang="en-CA" dirty="0"/>
              <a:t>2.8.5 Bitwise Operators</a:t>
            </a:r>
          </a:p>
        </p:txBody>
      </p:sp>
      <p:graphicFrame>
        <p:nvGraphicFramePr>
          <p:cNvPr id="4" name="Content Placeholder 4">
            <a:extLst>
              <a:ext uri="{FF2B5EF4-FFF2-40B4-BE49-F238E27FC236}">
                <a16:creationId xmlns:a16="http://schemas.microsoft.com/office/drawing/2014/main" id="{E2DB6FBE-C9AD-665F-9D96-A802383197F2}"/>
              </a:ext>
            </a:extLst>
          </p:cNvPr>
          <p:cNvGraphicFramePr>
            <a:graphicFrameLocks noGrp="1"/>
          </p:cNvGraphicFramePr>
          <p:nvPr>
            <p:ph idx="1"/>
            <p:extLst>
              <p:ext uri="{D42A27DB-BD31-4B8C-83A1-F6EECF244321}">
                <p14:modId xmlns:p14="http://schemas.microsoft.com/office/powerpoint/2010/main" val="4237966882"/>
              </p:ext>
            </p:extLst>
          </p:nvPr>
        </p:nvGraphicFramePr>
        <p:xfrm>
          <a:off x="163404" y="2208714"/>
          <a:ext cx="8817192" cy="3771900"/>
        </p:xfrm>
        <a:graphic>
          <a:graphicData uri="http://schemas.openxmlformats.org/drawingml/2006/table">
            <a:tbl>
              <a:tblPr firstRow="1" bandRow="1">
                <a:tableStyleId>{5C22544A-7EE6-4342-B048-85BDC9FD1C3A}</a:tableStyleId>
              </a:tblPr>
              <a:tblGrid>
                <a:gridCol w="1056442">
                  <a:extLst>
                    <a:ext uri="{9D8B030D-6E8A-4147-A177-3AD203B41FA5}">
                      <a16:colId xmlns:a16="http://schemas.microsoft.com/office/drawing/2014/main" val="619799487"/>
                    </a:ext>
                  </a:extLst>
                </a:gridCol>
                <a:gridCol w="5722492">
                  <a:extLst>
                    <a:ext uri="{9D8B030D-6E8A-4147-A177-3AD203B41FA5}">
                      <a16:colId xmlns:a16="http://schemas.microsoft.com/office/drawing/2014/main" val="4234847583"/>
                    </a:ext>
                  </a:extLst>
                </a:gridCol>
                <a:gridCol w="2038258">
                  <a:extLst>
                    <a:ext uri="{9D8B030D-6E8A-4147-A177-3AD203B41FA5}">
                      <a16:colId xmlns:a16="http://schemas.microsoft.com/office/drawing/2014/main" val="1631867752"/>
                    </a:ext>
                  </a:extLst>
                </a:gridCol>
              </a:tblGrid>
              <a:tr h="278130">
                <a:tc>
                  <a:txBody>
                    <a:bodyPr/>
                    <a:lstStyle/>
                    <a:p>
                      <a:r>
                        <a:rPr lang="en-CA" sz="1800" dirty="0"/>
                        <a:t>Operator</a:t>
                      </a:r>
                    </a:p>
                  </a:txBody>
                  <a:tcPr marL="68580" marR="68580" marT="34290" marB="34290"/>
                </a:tc>
                <a:tc>
                  <a:txBody>
                    <a:bodyPr/>
                    <a:lstStyle/>
                    <a:p>
                      <a:r>
                        <a:rPr lang="en-CA" sz="1800" dirty="0"/>
                        <a:t>Description</a:t>
                      </a:r>
                    </a:p>
                  </a:txBody>
                  <a:tcPr marL="68580" marR="68580" marT="34290" marB="34290"/>
                </a:tc>
                <a:tc>
                  <a:txBody>
                    <a:bodyPr/>
                    <a:lstStyle/>
                    <a:p>
                      <a:r>
                        <a:rPr lang="en-CA" sz="1800" dirty="0"/>
                        <a:t>Example</a:t>
                      </a:r>
                    </a:p>
                  </a:txBody>
                  <a:tcPr marL="68580" marR="68580" marT="34290" marB="34290"/>
                </a:tc>
                <a:extLst>
                  <a:ext uri="{0D108BD9-81ED-4DB2-BD59-A6C34878D82A}">
                    <a16:rowId xmlns:a16="http://schemas.microsoft.com/office/drawing/2014/main" val="2493996311"/>
                  </a:ext>
                </a:extLst>
              </a:tr>
              <a:tr h="278130">
                <a:tc>
                  <a:txBody>
                    <a:bodyPr/>
                    <a:lstStyle/>
                    <a:p>
                      <a:r>
                        <a:rPr lang="en-CA" sz="1800" dirty="0"/>
                        <a:t>&amp;</a:t>
                      </a:r>
                    </a:p>
                  </a:txBody>
                  <a:tcPr marL="68580" marR="68580" marT="34290" marB="34290"/>
                </a:tc>
                <a:tc>
                  <a:txBody>
                    <a:bodyPr/>
                    <a:lstStyle/>
                    <a:p>
                      <a:r>
                        <a:rPr lang="en-CA" sz="1800" b="1" dirty="0"/>
                        <a:t>Binary AND:</a:t>
                      </a:r>
                      <a:r>
                        <a:rPr lang="en-CA" sz="1800" dirty="0"/>
                        <a:t> Performs AND logical operation bit by bit</a:t>
                      </a:r>
                    </a:p>
                  </a:txBody>
                  <a:tcPr marL="68580" marR="68580" marT="34290" marB="34290"/>
                </a:tc>
                <a:tc>
                  <a:txBody>
                    <a:bodyPr/>
                    <a:lstStyle/>
                    <a:p>
                      <a:r>
                        <a:rPr lang="en-CA" sz="1800" dirty="0"/>
                        <a:t>a = 0011 1100</a:t>
                      </a:r>
                    </a:p>
                    <a:p>
                      <a:r>
                        <a:rPr lang="en-CA" sz="1800" dirty="0"/>
                        <a:t>b = 0000 1101</a:t>
                      </a:r>
                    </a:p>
                    <a:p>
                      <a:r>
                        <a:rPr lang="en-CA" sz="1800" dirty="0" err="1"/>
                        <a:t>a&amp;b</a:t>
                      </a:r>
                      <a:r>
                        <a:rPr lang="en-CA" sz="1800" dirty="0"/>
                        <a:t> = 0000 1100</a:t>
                      </a:r>
                    </a:p>
                  </a:txBody>
                  <a:tcPr marL="68580" marR="68580" marT="34290" marB="34290"/>
                </a:tc>
                <a:extLst>
                  <a:ext uri="{0D108BD9-81ED-4DB2-BD59-A6C34878D82A}">
                    <a16:rowId xmlns:a16="http://schemas.microsoft.com/office/drawing/2014/main" val="2096011018"/>
                  </a:ext>
                </a:extLst>
              </a:tr>
              <a:tr h="278130">
                <a:tc>
                  <a:txBody>
                    <a:bodyPr/>
                    <a:lstStyle/>
                    <a:p>
                      <a:r>
                        <a:rPr lang="en-CA" sz="1800" dirty="0"/>
                        <a:t>|</a:t>
                      </a:r>
                    </a:p>
                  </a:txBody>
                  <a:tcPr marL="68580" marR="68580" marT="34290" marB="34290"/>
                </a:tc>
                <a:tc>
                  <a:txBody>
                    <a:bodyPr/>
                    <a:lstStyle/>
                    <a:p>
                      <a:r>
                        <a:rPr lang="en-CA" sz="1800" b="1" dirty="0"/>
                        <a:t>Binary OR:</a:t>
                      </a:r>
                      <a:r>
                        <a:rPr lang="en-CA" sz="1800" dirty="0"/>
                        <a:t> Performs OR logical operation bit by bit</a:t>
                      </a:r>
                    </a:p>
                  </a:txBody>
                  <a:tcPr marL="68580" marR="68580" marT="34290" marB="34290"/>
                </a:tc>
                <a:tc>
                  <a:txBody>
                    <a:bodyPr/>
                    <a:lstStyle/>
                    <a:p>
                      <a:r>
                        <a:rPr lang="en-CA" sz="1800" dirty="0" err="1"/>
                        <a:t>a|b</a:t>
                      </a:r>
                      <a:r>
                        <a:rPr lang="en-CA" sz="1800" dirty="0"/>
                        <a:t> = 0011 1101</a:t>
                      </a:r>
                    </a:p>
                  </a:txBody>
                  <a:tcPr marL="68580" marR="68580" marT="34290" marB="34290"/>
                </a:tc>
                <a:extLst>
                  <a:ext uri="{0D108BD9-81ED-4DB2-BD59-A6C34878D82A}">
                    <a16:rowId xmlns:a16="http://schemas.microsoft.com/office/drawing/2014/main" val="14914606"/>
                  </a:ext>
                </a:extLst>
              </a:tr>
              <a:tr h="278130">
                <a:tc>
                  <a:txBody>
                    <a:bodyPr/>
                    <a:lstStyle/>
                    <a:p>
                      <a:r>
                        <a:rPr lang="en-CA" sz="1800" dirty="0"/>
                        <a:t>^</a:t>
                      </a:r>
                    </a:p>
                  </a:txBody>
                  <a:tcPr marL="68580" marR="68580" marT="34290" marB="34290"/>
                </a:tc>
                <a:tc>
                  <a:txBody>
                    <a:bodyPr/>
                    <a:lstStyle/>
                    <a:p>
                      <a:r>
                        <a:rPr lang="en-CA" sz="1800" b="1" dirty="0"/>
                        <a:t>Binary XOR:</a:t>
                      </a:r>
                      <a:r>
                        <a:rPr lang="en-CA" sz="1800" dirty="0"/>
                        <a:t> Performs XOR logical operation bit by bit</a:t>
                      </a:r>
                    </a:p>
                  </a:txBody>
                  <a:tcPr marL="68580" marR="68580" marT="34290" marB="34290"/>
                </a:tc>
                <a:tc>
                  <a:txBody>
                    <a:bodyPr/>
                    <a:lstStyle/>
                    <a:p>
                      <a:r>
                        <a:rPr lang="en-CA" sz="1800" dirty="0" err="1"/>
                        <a:t>a^b</a:t>
                      </a:r>
                      <a:r>
                        <a:rPr lang="en-CA" sz="1800" dirty="0"/>
                        <a:t> = 0011 0001</a:t>
                      </a:r>
                    </a:p>
                  </a:txBody>
                  <a:tcPr marL="68580" marR="68580" marT="34290" marB="34290"/>
                </a:tc>
                <a:extLst>
                  <a:ext uri="{0D108BD9-81ED-4DB2-BD59-A6C34878D82A}">
                    <a16:rowId xmlns:a16="http://schemas.microsoft.com/office/drawing/2014/main" val="48098672"/>
                  </a:ext>
                </a:extLst>
              </a:tr>
              <a:tr h="278130">
                <a:tc>
                  <a:txBody>
                    <a:bodyPr/>
                    <a:lstStyle/>
                    <a:p>
                      <a:r>
                        <a:rPr lang="en-CA" sz="1800" dirty="0"/>
                        <a:t>~</a:t>
                      </a:r>
                    </a:p>
                  </a:txBody>
                  <a:tcPr marL="68580" marR="68580" marT="34290" marB="34290"/>
                </a:tc>
                <a:tc>
                  <a:txBody>
                    <a:bodyPr/>
                    <a:lstStyle/>
                    <a:p>
                      <a:r>
                        <a:rPr lang="en-CA" sz="1800" b="1" dirty="0"/>
                        <a:t>Binary Ones Complement:</a:t>
                      </a:r>
                      <a:r>
                        <a:rPr lang="en-CA" sz="1800" dirty="0"/>
                        <a:t> Performs NOT logical operation bit by bit</a:t>
                      </a:r>
                    </a:p>
                  </a:txBody>
                  <a:tcPr marL="68580" marR="68580" marT="34290" marB="34290"/>
                </a:tc>
                <a:tc>
                  <a:txBody>
                    <a:bodyPr/>
                    <a:lstStyle/>
                    <a:p>
                      <a:r>
                        <a:rPr lang="en-CA" sz="1800" dirty="0"/>
                        <a:t>~a = 1100 0011</a:t>
                      </a:r>
                    </a:p>
                  </a:txBody>
                  <a:tcPr marL="68580" marR="68580" marT="34290" marB="34290"/>
                </a:tc>
                <a:extLst>
                  <a:ext uri="{0D108BD9-81ED-4DB2-BD59-A6C34878D82A}">
                    <a16:rowId xmlns:a16="http://schemas.microsoft.com/office/drawing/2014/main" val="2121209102"/>
                  </a:ext>
                </a:extLst>
              </a:tr>
              <a:tr h="278130">
                <a:tc>
                  <a:txBody>
                    <a:bodyPr/>
                    <a:lstStyle/>
                    <a:p>
                      <a:r>
                        <a:rPr lang="en-CA" sz="1800" dirty="0"/>
                        <a:t>&lt;&lt;</a:t>
                      </a:r>
                    </a:p>
                  </a:txBody>
                  <a:tcPr marL="68580" marR="68580" marT="34290" marB="34290"/>
                </a:tc>
                <a:tc>
                  <a:txBody>
                    <a:bodyPr/>
                    <a:lstStyle/>
                    <a:p>
                      <a:r>
                        <a:rPr lang="en-CA" sz="1800" b="1" dirty="0"/>
                        <a:t>Binary Left Shift:</a:t>
                      </a:r>
                      <a:r>
                        <a:rPr lang="en-CA" sz="1800" dirty="0"/>
                        <a:t> values are moved left by the number of bits specified by the right operand</a:t>
                      </a:r>
                    </a:p>
                  </a:txBody>
                  <a:tcPr marL="68580" marR="68580" marT="34290" marB="34290"/>
                </a:tc>
                <a:tc>
                  <a:txBody>
                    <a:bodyPr/>
                    <a:lstStyle/>
                    <a:p>
                      <a:r>
                        <a:rPr lang="en-CA" sz="1800" dirty="0"/>
                        <a:t>a&lt;&lt;2 = 1111 0000</a:t>
                      </a:r>
                    </a:p>
                  </a:txBody>
                  <a:tcPr marL="68580" marR="68580" marT="34290" marB="34290"/>
                </a:tc>
                <a:extLst>
                  <a:ext uri="{0D108BD9-81ED-4DB2-BD59-A6C34878D82A}">
                    <a16:rowId xmlns:a16="http://schemas.microsoft.com/office/drawing/2014/main" val="3687975061"/>
                  </a:ext>
                </a:extLst>
              </a:tr>
              <a:tr h="278130">
                <a:tc>
                  <a:txBody>
                    <a:bodyPr/>
                    <a:lstStyle/>
                    <a:p>
                      <a:r>
                        <a:rPr lang="en-CA" sz="1800" dirty="0"/>
                        <a:t>&gt;&gt;</a:t>
                      </a:r>
                    </a:p>
                  </a:txBody>
                  <a:tcPr marL="68580" marR="68580" marT="34290" marB="34290"/>
                </a:tc>
                <a:tc>
                  <a:txBody>
                    <a:bodyPr/>
                    <a:lstStyle/>
                    <a:p>
                      <a:r>
                        <a:rPr lang="en-CA" sz="1800" b="1" dirty="0"/>
                        <a:t>Binary Right Shift:</a:t>
                      </a:r>
                      <a:r>
                        <a:rPr lang="en-CA" sz="1800" dirty="0"/>
                        <a:t> values are moved right by the number of bits specified by the right operand</a:t>
                      </a:r>
                    </a:p>
                  </a:txBody>
                  <a:tcPr marL="68580" marR="68580" marT="34290" marB="34290"/>
                </a:tc>
                <a:tc>
                  <a:txBody>
                    <a:bodyPr/>
                    <a:lstStyle/>
                    <a:p>
                      <a:r>
                        <a:rPr lang="en-CA" sz="1800" dirty="0"/>
                        <a:t>a&gt;&gt;2 = 0000 1111</a:t>
                      </a:r>
                    </a:p>
                  </a:txBody>
                  <a:tcPr marL="68580" marR="68580" marT="34290" marB="34290"/>
                </a:tc>
                <a:extLst>
                  <a:ext uri="{0D108BD9-81ED-4DB2-BD59-A6C34878D82A}">
                    <a16:rowId xmlns:a16="http://schemas.microsoft.com/office/drawing/2014/main" val="4170991370"/>
                  </a:ext>
                </a:extLst>
              </a:tr>
            </a:tbl>
          </a:graphicData>
        </a:graphic>
      </p:graphicFrame>
    </p:spTree>
    <p:extLst>
      <p:ext uri="{BB962C8B-B14F-4D97-AF65-F5344CB8AC3E}">
        <p14:creationId xmlns:p14="http://schemas.microsoft.com/office/powerpoint/2010/main" val="1264067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B7E6-F5E2-C8DF-619E-6263F0A23AAF}"/>
              </a:ext>
            </a:extLst>
          </p:cNvPr>
          <p:cNvSpPr>
            <a:spLocks noGrp="1"/>
          </p:cNvSpPr>
          <p:nvPr>
            <p:ph type="title"/>
          </p:nvPr>
        </p:nvSpPr>
        <p:spPr>
          <a:xfrm>
            <a:off x="628650" y="373996"/>
            <a:ext cx="7886700" cy="851115"/>
          </a:xfrm>
        </p:spPr>
        <p:txBody>
          <a:bodyPr/>
          <a:lstStyle/>
          <a:p>
            <a:r>
              <a:rPr lang="en-CA" dirty="0"/>
              <a:t>2.8.6 Membership Operators</a:t>
            </a:r>
          </a:p>
        </p:txBody>
      </p:sp>
      <p:graphicFrame>
        <p:nvGraphicFramePr>
          <p:cNvPr id="4" name="Content Placeholder 4">
            <a:extLst>
              <a:ext uri="{FF2B5EF4-FFF2-40B4-BE49-F238E27FC236}">
                <a16:creationId xmlns:a16="http://schemas.microsoft.com/office/drawing/2014/main" id="{54C5B3EA-7B8B-626D-C695-1288AECB5B38}"/>
              </a:ext>
            </a:extLst>
          </p:cNvPr>
          <p:cNvGraphicFramePr>
            <a:graphicFrameLocks noGrp="1"/>
          </p:cNvGraphicFramePr>
          <p:nvPr>
            <p:ph idx="1"/>
            <p:extLst>
              <p:ext uri="{D42A27DB-BD31-4B8C-83A1-F6EECF244321}">
                <p14:modId xmlns:p14="http://schemas.microsoft.com/office/powerpoint/2010/main" val="3080310729"/>
              </p:ext>
            </p:extLst>
          </p:nvPr>
        </p:nvGraphicFramePr>
        <p:xfrm>
          <a:off x="207792" y="1393850"/>
          <a:ext cx="8728415" cy="1577340"/>
        </p:xfrm>
        <a:graphic>
          <a:graphicData uri="http://schemas.openxmlformats.org/drawingml/2006/table">
            <a:tbl>
              <a:tblPr firstRow="1" bandRow="1">
                <a:tableStyleId>{5C22544A-7EE6-4342-B048-85BDC9FD1C3A}</a:tableStyleId>
              </a:tblPr>
              <a:tblGrid>
                <a:gridCol w="1056442">
                  <a:extLst>
                    <a:ext uri="{9D8B030D-6E8A-4147-A177-3AD203B41FA5}">
                      <a16:colId xmlns:a16="http://schemas.microsoft.com/office/drawing/2014/main" val="619799487"/>
                    </a:ext>
                  </a:extLst>
                </a:gridCol>
                <a:gridCol w="5868140">
                  <a:extLst>
                    <a:ext uri="{9D8B030D-6E8A-4147-A177-3AD203B41FA5}">
                      <a16:colId xmlns:a16="http://schemas.microsoft.com/office/drawing/2014/main" val="4234847583"/>
                    </a:ext>
                  </a:extLst>
                </a:gridCol>
                <a:gridCol w="1803833">
                  <a:extLst>
                    <a:ext uri="{9D8B030D-6E8A-4147-A177-3AD203B41FA5}">
                      <a16:colId xmlns:a16="http://schemas.microsoft.com/office/drawing/2014/main" val="1631867752"/>
                    </a:ext>
                  </a:extLst>
                </a:gridCol>
              </a:tblGrid>
              <a:tr h="278130">
                <a:tc>
                  <a:txBody>
                    <a:bodyPr/>
                    <a:lstStyle/>
                    <a:p>
                      <a:r>
                        <a:rPr lang="en-CA" sz="1800" dirty="0"/>
                        <a:t>Operator</a:t>
                      </a:r>
                    </a:p>
                  </a:txBody>
                  <a:tcPr marL="68580" marR="68580" marT="34290" marB="34290"/>
                </a:tc>
                <a:tc>
                  <a:txBody>
                    <a:bodyPr/>
                    <a:lstStyle/>
                    <a:p>
                      <a:r>
                        <a:rPr lang="en-CA" sz="1800" dirty="0"/>
                        <a:t>Description</a:t>
                      </a:r>
                    </a:p>
                  </a:txBody>
                  <a:tcPr marL="68580" marR="68580" marT="34290" marB="34290"/>
                </a:tc>
                <a:tc>
                  <a:txBody>
                    <a:bodyPr/>
                    <a:lstStyle/>
                    <a:p>
                      <a:r>
                        <a:rPr lang="en-CA" sz="1800" dirty="0"/>
                        <a:t>Example</a:t>
                      </a:r>
                    </a:p>
                  </a:txBody>
                  <a:tcPr marL="68580" marR="68580" marT="34290" marB="34290"/>
                </a:tc>
                <a:extLst>
                  <a:ext uri="{0D108BD9-81ED-4DB2-BD59-A6C34878D82A}">
                    <a16:rowId xmlns:a16="http://schemas.microsoft.com/office/drawing/2014/main" val="2493996311"/>
                  </a:ext>
                </a:extLst>
              </a:tr>
              <a:tr h="278130">
                <a:tc>
                  <a:txBody>
                    <a:bodyPr/>
                    <a:lstStyle/>
                    <a:p>
                      <a:r>
                        <a:rPr lang="en-CA" sz="1800" dirty="0"/>
                        <a:t>in</a:t>
                      </a:r>
                    </a:p>
                  </a:txBody>
                  <a:tcPr marL="68580" marR="68580" marT="34290" marB="34290"/>
                </a:tc>
                <a:tc>
                  <a:txBody>
                    <a:bodyPr/>
                    <a:lstStyle/>
                    <a:p>
                      <a:r>
                        <a:rPr lang="en-CA" sz="1800" dirty="0"/>
                        <a:t>Evaluates to true if it finds a variable in the specified sequence and false otherwise</a:t>
                      </a:r>
                    </a:p>
                  </a:txBody>
                  <a:tcPr marL="68580" marR="68580" marT="34290" marB="34290"/>
                </a:tc>
                <a:tc>
                  <a:txBody>
                    <a:bodyPr/>
                    <a:lstStyle/>
                    <a:p>
                      <a:r>
                        <a:rPr lang="en-CA" sz="1800" dirty="0"/>
                        <a:t>3 in [1, 3, 5]</a:t>
                      </a:r>
                    </a:p>
                    <a:p>
                      <a:r>
                        <a:rPr lang="en-CA" sz="1800" dirty="0"/>
                        <a:t>True</a:t>
                      </a:r>
                    </a:p>
                  </a:txBody>
                  <a:tcPr marL="68580" marR="68580" marT="34290" marB="34290"/>
                </a:tc>
                <a:extLst>
                  <a:ext uri="{0D108BD9-81ED-4DB2-BD59-A6C34878D82A}">
                    <a16:rowId xmlns:a16="http://schemas.microsoft.com/office/drawing/2014/main" val="2096011018"/>
                  </a:ext>
                </a:extLst>
              </a:tr>
              <a:tr h="278130">
                <a:tc>
                  <a:txBody>
                    <a:bodyPr/>
                    <a:lstStyle/>
                    <a:p>
                      <a:r>
                        <a:rPr lang="en-CA" sz="1800" dirty="0"/>
                        <a:t>not in</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Evaluates to true if it does not finds a variable in the specified sequence and false otherwise</a:t>
                      </a:r>
                    </a:p>
                  </a:txBody>
                  <a:tcPr marL="68580" marR="68580" marT="34290" marB="34290"/>
                </a:tc>
                <a:tc>
                  <a:txBody>
                    <a:bodyPr/>
                    <a:lstStyle/>
                    <a:p>
                      <a:r>
                        <a:rPr lang="en-CA" sz="1800" dirty="0"/>
                        <a:t>4 not in [1, 3, 5]</a:t>
                      </a:r>
                    </a:p>
                    <a:p>
                      <a:r>
                        <a:rPr lang="en-CA" sz="1800" dirty="0"/>
                        <a:t>True</a:t>
                      </a:r>
                    </a:p>
                  </a:txBody>
                  <a:tcPr marL="68580" marR="68580" marT="34290" marB="34290"/>
                </a:tc>
                <a:extLst>
                  <a:ext uri="{0D108BD9-81ED-4DB2-BD59-A6C34878D82A}">
                    <a16:rowId xmlns:a16="http://schemas.microsoft.com/office/drawing/2014/main" val="14914606"/>
                  </a:ext>
                </a:extLst>
              </a:tr>
            </a:tbl>
          </a:graphicData>
        </a:graphic>
      </p:graphicFrame>
      <p:sp>
        <p:nvSpPr>
          <p:cNvPr id="6" name="Title 1">
            <a:extLst>
              <a:ext uri="{FF2B5EF4-FFF2-40B4-BE49-F238E27FC236}">
                <a16:creationId xmlns:a16="http://schemas.microsoft.com/office/drawing/2014/main" id="{19262C61-2509-49B8-D5B5-7AC03AF8810D}"/>
              </a:ext>
            </a:extLst>
          </p:cNvPr>
          <p:cNvSpPr txBox="1">
            <a:spLocks/>
          </p:cNvSpPr>
          <p:nvPr/>
        </p:nvSpPr>
        <p:spPr>
          <a:xfrm>
            <a:off x="628650" y="3733066"/>
            <a:ext cx="7886700" cy="104150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2.8.7 Identity Operators</a:t>
            </a:r>
          </a:p>
        </p:txBody>
      </p:sp>
      <p:graphicFrame>
        <p:nvGraphicFramePr>
          <p:cNvPr id="3" name="Content Placeholder 4">
            <a:extLst>
              <a:ext uri="{FF2B5EF4-FFF2-40B4-BE49-F238E27FC236}">
                <a16:creationId xmlns:a16="http://schemas.microsoft.com/office/drawing/2014/main" id="{BE58B012-02A3-6771-9443-9E24BB71CB33}"/>
              </a:ext>
            </a:extLst>
          </p:cNvPr>
          <p:cNvGraphicFramePr>
            <a:graphicFrameLocks/>
          </p:cNvGraphicFramePr>
          <p:nvPr>
            <p:extLst>
              <p:ext uri="{D42A27DB-BD31-4B8C-83A1-F6EECF244321}">
                <p14:modId xmlns:p14="http://schemas.microsoft.com/office/powerpoint/2010/main" val="3800387190"/>
              </p:ext>
            </p:extLst>
          </p:nvPr>
        </p:nvGraphicFramePr>
        <p:xfrm>
          <a:off x="207792" y="4851828"/>
          <a:ext cx="8728415" cy="1577340"/>
        </p:xfrm>
        <a:graphic>
          <a:graphicData uri="http://schemas.openxmlformats.org/drawingml/2006/table">
            <a:tbl>
              <a:tblPr firstRow="1" bandRow="1">
                <a:tableStyleId>{5C22544A-7EE6-4342-B048-85BDC9FD1C3A}</a:tableStyleId>
              </a:tblPr>
              <a:tblGrid>
                <a:gridCol w="1056442">
                  <a:extLst>
                    <a:ext uri="{9D8B030D-6E8A-4147-A177-3AD203B41FA5}">
                      <a16:colId xmlns:a16="http://schemas.microsoft.com/office/drawing/2014/main" val="619799487"/>
                    </a:ext>
                  </a:extLst>
                </a:gridCol>
                <a:gridCol w="5296364">
                  <a:extLst>
                    <a:ext uri="{9D8B030D-6E8A-4147-A177-3AD203B41FA5}">
                      <a16:colId xmlns:a16="http://schemas.microsoft.com/office/drawing/2014/main" val="4234847583"/>
                    </a:ext>
                  </a:extLst>
                </a:gridCol>
                <a:gridCol w="2375609">
                  <a:extLst>
                    <a:ext uri="{9D8B030D-6E8A-4147-A177-3AD203B41FA5}">
                      <a16:colId xmlns:a16="http://schemas.microsoft.com/office/drawing/2014/main" val="1631867752"/>
                    </a:ext>
                  </a:extLst>
                </a:gridCol>
              </a:tblGrid>
              <a:tr h="278130">
                <a:tc>
                  <a:txBody>
                    <a:bodyPr/>
                    <a:lstStyle/>
                    <a:p>
                      <a:r>
                        <a:rPr lang="en-CA" sz="1800" dirty="0"/>
                        <a:t>Operator</a:t>
                      </a:r>
                    </a:p>
                  </a:txBody>
                  <a:tcPr marL="68580" marR="68580" marT="34290" marB="34290"/>
                </a:tc>
                <a:tc>
                  <a:txBody>
                    <a:bodyPr/>
                    <a:lstStyle/>
                    <a:p>
                      <a:r>
                        <a:rPr lang="en-CA" sz="1800" dirty="0"/>
                        <a:t>Description</a:t>
                      </a:r>
                    </a:p>
                  </a:txBody>
                  <a:tcPr marL="68580" marR="68580" marT="34290" marB="34290"/>
                </a:tc>
                <a:tc>
                  <a:txBody>
                    <a:bodyPr/>
                    <a:lstStyle/>
                    <a:p>
                      <a:r>
                        <a:rPr lang="en-CA" sz="1800" dirty="0"/>
                        <a:t>Example</a:t>
                      </a:r>
                    </a:p>
                  </a:txBody>
                  <a:tcPr marL="68580" marR="68580" marT="34290" marB="34290"/>
                </a:tc>
                <a:extLst>
                  <a:ext uri="{0D108BD9-81ED-4DB2-BD59-A6C34878D82A}">
                    <a16:rowId xmlns:a16="http://schemas.microsoft.com/office/drawing/2014/main" val="2493996311"/>
                  </a:ext>
                </a:extLst>
              </a:tr>
              <a:tr h="278130">
                <a:tc>
                  <a:txBody>
                    <a:bodyPr/>
                    <a:lstStyle/>
                    <a:p>
                      <a:r>
                        <a:rPr lang="en-CA" sz="1800" dirty="0"/>
                        <a:t>is</a:t>
                      </a:r>
                    </a:p>
                  </a:txBody>
                  <a:tcPr marL="68580" marR="68580" marT="34290" marB="34290"/>
                </a:tc>
                <a:tc>
                  <a:txBody>
                    <a:bodyPr/>
                    <a:lstStyle/>
                    <a:p>
                      <a:r>
                        <a:rPr lang="en-CA" sz="1800" dirty="0"/>
                        <a:t>Evaluates to true if the variables on either side of the operator point to the same object and false otherwise</a:t>
                      </a:r>
                    </a:p>
                  </a:txBody>
                  <a:tcPr marL="68580" marR="68580" marT="34290" marB="34290"/>
                </a:tc>
                <a:tc>
                  <a:txBody>
                    <a:bodyPr/>
                    <a:lstStyle/>
                    <a:p>
                      <a:r>
                        <a:rPr lang="en-CA" sz="1800" dirty="0"/>
                        <a:t>[1, 3, 5] is [1, 3, 5]</a:t>
                      </a:r>
                    </a:p>
                    <a:p>
                      <a:r>
                        <a:rPr lang="en-CA" sz="1800" dirty="0"/>
                        <a:t>True</a:t>
                      </a:r>
                    </a:p>
                  </a:txBody>
                  <a:tcPr marL="68580" marR="68580" marT="34290" marB="34290"/>
                </a:tc>
                <a:extLst>
                  <a:ext uri="{0D108BD9-81ED-4DB2-BD59-A6C34878D82A}">
                    <a16:rowId xmlns:a16="http://schemas.microsoft.com/office/drawing/2014/main" val="2096011018"/>
                  </a:ext>
                </a:extLst>
              </a:tr>
              <a:tr h="278130">
                <a:tc>
                  <a:txBody>
                    <a:bodyPr/>
                    <a:lstStyle/>
                    <a:p>
                      <a:r>
                        <a:rPr lang="en-CA" sz="1800" dirty="0"/>
                        <a:t>is not</a:t>
                      </a:r>
                    </a:p>
                  </a:txBody>
                  <a:tcPr marL="68580" marR="68580" marT="34290" marB="34290"/>
                </a:tc>
                <a:tc>
                  <a:txBody>
                    <a:bodyPr/>
                    <a:lstStyle/>
                    <a:p>
                      <a:r>
                        <a:rPr lang="en-CA" sz="1800" dirty="0"/>
                        <a:t>Evaluates to false if the variables on either side of the operator point to the same object and true otherwise</a:t>
                      </a:r>
                    </a:p>
                  </a:txBody>
                  <a:tcPr marL="68580" marR="68580" marT="34290" marB="34290"/>
                </a:tc>
                <a:tc>
                  <a:txBody>
                    <a:bodyPr/>
                    <a:lstStyle/>
                    <a:p>
                      <a:r>
                        <a:rPr lang="en-CA" sz="1800" dirty="0"/>
                        <a:t>[0, 3, 5] is not [1, 3, 5]</a:t>
                      </a:r>
                    </a:p>
                    <a:p>
                      <a:r>
                        <a:rPr lang="en-CA" sz="1800" dirty="0"/>
                        <a:t>True</a:t>
                      </a:r>
                    </a:p>
                  </a:txBody>
                  <a:tcPr marL="68580" marR="68580" marT="34290" marB="34290"/>
                </a:tc>
                <a:extLst>
                  <a:ext uri="{0D108BD9-81ED-4DB2-BD59-A6C34878D82A}">
                    <a16:rowId xmlns:a16="http://schemas.microsoft.com/office/drawing/2014/main" val="14914606"/>
                  </a:ext>
                </a:extLst>
              </a:tr>
            </a:tbl>
          </a:graphicData>
        </a:graphic>
      </p:graphicFrame>
    </p:spTree>
    <p:extLst>
      <p:ext uri="{BB962C8B-B14F-4D97-AF65-F5344CB8AC3E}">
        <p14:creationId xmlns:p14="http://schemas.microsoft.com/office/powerpoint/2010/main" val="2910871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9737-E15F-F1F7-9F3C-2B8835A406FF}"/>
              </a:ext>
            </a:extLst>
          </p:cNvPr>
          <p:cNvSpPr>
            <a:spLocks noGrp="1"/>
          </p:cNvSpPr>
          <p:nvPr>
            <p:ph type="title"/>
          </p:nvPr>
        </p:nvSpPr>
        <p:spPr/>
        <p:txBody>
          <a:bodyPr/>
          <a:lstStyle/>
          <a:p>
            <a:r>
              <a:rPr lang="en-CA" dirty="0"/>
              <a:t>2.9 Conditional Operators</a:t>
            </a:r>
          </a:p>
        </p:txBody>
      </p:sp>
      <p:sp>
        <p:nvSpPr>
          <p:cNvPr id="3" name="Content Placeholder 2">
            <a:extLst>
              <a:ext uri="{FF2B5EF4-FFF2-40B4-BE49-F238E27FC236}">
                <a16:creationId xmlns:a16="http://schemas.microsoft.com/office/drawing/2014/main" id="{5181988B-175B-9ACD-0872-11E7DAAA317A}"/>
              </a:ext>
            </a:extLst>
          </p:cNvPr>
          <p:cNvSpPr>
            <a:spLocks noGrp="1"/>
          </p:cNvSpPr>
          <p:nvPr>
            <p:ph idx="1"/>
          </p:nvPr>
        </p:nvSpPr>
        <p:spPr>
          <a:xfrm>
            <a:off x="628650" y="1825625"/>
            <a:ext cx="7886700" cy="1734321"/>
          </a:xfrm>
        </p:spPr>
        <p:txBody>
          <a:bodyPr>
            <a:normAutofit/>
          </a:bodyPr>
          <a:lstStyle/>
          <a:p>
            <a:pPr marL="0" indent="0">
              <a:buNone/>
            </a:pPr>
            <a:r>
              <a:rPr lang="en-CA" sz="3000" b="1" dirty="0"/>
              <a:t>if statement</a:t>
            </a:r>
          </a:p>
          <a:p>
            <a:r>
              <a:rPr lang="en-CA" dirty="0"/>
              <a:t>Decision making in python is performed by if conditional operator.</a:t>
            </a:r>
          </a:p>
        </p:txBody>
      </p:sp>
      <p:cxnSp>
        <p:nvCxnSpPr>
          <p:cNvPr id="7" name="Straight Arrow Connector 6">
            <a:extLst>
              <a:ext uri="{FF2B5EF4-FFF2-40B4-BE49-F238E27FC236}">
                <a16:creationId xmlns:a16="http://schemas.microsoft.com/office/drawing/2014/main" id="{20738A8E-AD3B-8C61-D6D0-D5EE4C700321}"/>
              </a:ext>
            </a:extLst>
          </p:cNvPr>
          <p:cNvCxnSpPr>
            <a:cxnSpLocks/>
            <a:endCxn id="8" idx="0"/>
          </p:cNvCxnSpPr>
          <p:nvPr/>
        </p:nvCxnSpPr>
        <p:spPr>
          <a:xfrm>
            <a:off x="2148395" y="3762651"/>
            <a:ext cx="0" cy="773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Flowchart: Decision 7">
            <a:extLst>
              <a:ext uri="{FF2B5EF4-FFF2-40B4-BE49-F238E27FC236}">
                <a16:creationId xmlns:a16="http://schemas.microsoft.com/office/drawing/2014/main" id="{987DF91F-8196-C570-B5AF-2385105B7DD6}"/>
              </a:ext>
            </a:extLst>
          </p:cNvPr>
          <p:cNvSpPr/>
          <p:nvPr/>
        </p:nvSpPr>
        <p:spPr>
          <a:xfrm>
            <a:off x="1233996" y="4536488"/>
            <a:ext cx="1828798" cy="1047566"/>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Condition</a:t>
            </a:r>
          </a:p>
        </p:txBody>
      </p:sp>
      <p:sp>
        <p:nvSpPr>
          <p:cNvPr id="9" name="Rectangle 8">
            <a:extLst>
              <a:ext uri="{FF2B5EF4-FFF2-40B4-BE49-F238E27FC236}">
                <a16:creationId xmlns:a16="http://schemas.microsoft.com/office/drawing/2014/main" id="{4369B681-D399-FFD0-B714-5E89508F6F91}"/>
              </a:ext>
            </a:extLst>
          </p:cNvPr>
          <p:cNvSpPr/>
          <p:nvPr/>
        </p:nvSpPr>
        <p:spPr>
          <a:xfrm>
            <a:off x="2871923" y="5492314"/>
            <a:ext cx="843378" cy="5504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Block of code</a:t>
            </a:r>
          </a:p>
        </p:txBody>
      </p:sp>
      <p:cxnSp>
        <p:nvCxnSpPr>
          <p:cNvPr id="18" name="Connector: Elbow 17">
            <a:extLst>
              <a:ext uri="{FF2B5EF4-FFF2-40B4-BE49-F238E27FC236}">
                <a16:creationId xmlns:a16="http://schemas.microsoft.com/office/drawing/2014/main" id="{29B25423-D7CB-226E-A551-E19B45522901}"/>
              </a:ext>
            </a:extLst>
          </p:cNvPr>
          <p:cNvCxnSpPr>
            <a:cxnSpLocks/>
            <a:stCxn id="8" idx="1"/>
          </p:cNvCxnSpPr>
          <p:nvPr/>
        </p:nvCxnSpPr>
        <p:spPr>
          <a:xfrm rot="10800000" flipV="1">
            <a:off x="1003178" y="5060271"/>
            <a:ext cx="230819" cy="11629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3AB36E93-101E-0C09-5927-418C9E5A83A8}"/>
              </a:ext>
            </a:extLst>
          </p:cNvPr>
          <p:cNvCxnSpPr>
            <a:cxnSpLocks/>
            <a:stCxn id="8" idx="3"/>
            <a:endCxn id="9" idx="0"/>
          </p:cNvCxnSpPr>
          <p:nvPr/>
        </p:nvCxnSpPr>
        <p:spPr>
          <a:xfrm>
            <a:off x="3062794" y="5060271"/>
            <a:ext cx="230818" cy="4320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AAA6B79E-CE36-33E5-585E-7B46D28F7CF4}"/>
              </a:ext>
            </a:extLst>
          </p:cNvPr>
          <p:cNvPicPr>
            <a:picLocks noChangeAspect="1"/>
          </p:cNvPicPr>
          <p:nvPr/>
        </p:nvPicPr>
        <p:blipFill>
          <a:blip r:embed="rId2"/>
          <a:stretch>
            <a:fillRect/>
          </a:stretch>
        </p:blipFill>
        <p:spPr>
          <a:xfrm>
            <a:off x="4470583" y="4308408"/>
            <a:ext cx="4030689" cy="1621649"/>
          </a:xfrm>
          <a:prstGeom prst="rect">
            <a:avLst/>
          </a:prstGeom>
        </p:spPr>
      </p:pic>
      <p:sp>
        <p:nvSpPr>
          <p:cNvPr id="6" name="TextBox 5">
            <a:extLst>
              <a:ext uri="{FF2B5EF4-FFF2-40B4-BE49-F238E27FC236}">
                <a16:creationId xmlns:a16="http://schemas.microsoft.com/office/drawing/2014/main" id="{4F330CDD-A97D-2482-7B88-D44AE1412B3B}"/>
              </a:ext>
            </a:extLst>
          </p:cNvPr>
          <p:cNvSpPr txBox="1"/>
          <p:nvPr/>
        </p:nvSpPr>
        <p:spPr>
          <a:xfrm>
            <a:off x="3178203" y="6132072"/>
            <a:ext cx="2539014" cy="369332"/>
          </a:xfrm>
          <a:prstGeom prst="rect">
            <a:avLst/>
          </a:prstGeom>
          <a:noFill/>
        </p:spPr>
        <p:txBody>
          <a:bodyPr wrap="square" rtlCol="0">
            <a:spAutoFit/>
          </a:bodyPr>
          <a:lstStyle/>
          <a:p>
            <a:r>
              <a:rPr lang="en-CA" dirty="0">
                <a:latin typeface="Consolas" panose="020B0609020204030204" pitchFamily="49" charset="0"/>
              </a:rPr>
              <a:t>if</a:t>
            </a:r>
            <a:r>
              <a:rPr lang="en-CA" dirty="0"/>
              <a:t> condition example</a:t>
            </a:r>
          </a:p>
        </p:txBody>
      </p:sp>
      <p:sp>
        <p:nvSpPr>
          <p:cNvPr id="10" name="TextBox 9">
            <a:extLst>
              <a:ext uri="{FF2B5EF4-FFF2-40B4-BE49-F238E27FC236}">
                <a16:creationId xmlns:a16="http://schemas.microsoft.com/office/drawing/2014/main" id="{02704CEA-5785-2FBD-078F-218FD9FE0C6D}"/>
              </a:ext>
            </a:extLst>
          </p:cNvPr>
          <p:cNvSpPr txBox="1"/>
          <p:nvPr/>
        </p:nvSpPr>
        <p:spPr>
          <a:xfrm>
            <a:off x="3018384" y="4805375"/>
            <a:ext cx="582211" cy="307777"/>
          </a:xfrm>
          <a:prstGeom prst="rect">
            <a:avLst/>
          </a:prstGeom>
          <a:noFill/>
        </p:spPr>
        <p:txBody>
          <a:bodyPr wrap="none" rtlCol="0">
            <a:spAutoFit/>
          </a:bodyPr>
          <a:lstStyle/>
          <a:p>
            <a:r>
              <a:rPr lang="en-CA" sz="1400" b="1" dirty="0">
                <a:latin typeface="Consolas" panose="020B0609020204030204" pitchFamily="49" charset="0"/>
              </a:rPr>
              <a:t>True</a:t>
            </a:r>
            <a:endParaRPr lang="en-CA" b="1" dirty="0">
              <a:latin typeface="Consolas" panose="020B0609020204030204" pitchFamily="49" charset="0"/>
            </a:endParaRPr>
          </a:p>
        </p:txBody>
      </p:sp>
      <p:sp>
        <p:nvSpPr>
          <p:cNvPr id="11" name="TextBox 10">
            <a:extLst>
              <a:ext uri="{FF2B5EF4-FFF2-40B4-BE49-F238E27FC236}">
                <a16:creationId xmlns:a16="http://schemas.microsoft.com/office/drawing/2014/main" id="{CE4FABD5-AF0F-E084-C5E7-0DDBA58AAA40}"/>
              </a:ext>
            </a:extLst>
          </p:cNvPr>
          <p:cNvSpPr txBox="1"/>
          <p:nvPr/>
        </p:nvSpPr>
        <p:spPr>
          <a:xfrm>
            <a:off x="607415" y="4805375"/>
            <a:ext cx="681597" cy="307777"/>
          </a:xfrm>
          <a:prstGeom prst="rect">
            <a:avLst/>
          </a:prstGeom>
          <a:noFill/>
        </p:spPr>
        <p:txBody>
          <a:bodyPr wrap="none" rtlCol="0">
            <a:spAutoFit/>
          </a:bodyPr>
          <a:lstStyle/>
          <a:p>
            <a:r>
              <a:rPr lang="en-CA" sz="1400" b="1" dirty="0">
                <a:latin typeface="Consolas" panose="020B0609020204030204" pitchFamily="49" charset="0"/>
              </a:rPr>
              <a:t>False</a:t>
            </a:r>
            <a:endParaRPr lang="en-CA" b="1" dirty="0">
              <a:latin typeface="Consolas" panose="020B0609020204030204" pitchFamily="49" charset="0"/>
            </a:endParaRPr>
          </a:p>
        </p:txBody>
      </p:sp>
    </p:spTree>
    <p:extLst>
      <p:ext uri="{BB962C8B-B14F-4D97-AF65-F5344CB8AC3E}">
        <p14:creationId xmlns:p14="http://schemas.microsoft.com/office/powerpoint/2010/main" val="2993289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9737-E15F-F1F7-9F3C-2B8835A406FF}"/>
              </a:ext>
            </a:extLst>
          </p:cNvPr>
          <p:cNvSpPr>
            <a:spLocks noGrp="1"/>
          </p:cNvSpPr>
          <p:nvPr>
            <p:ph type="title"/>
          </p:nvPr>
        </p:nvSpPr>
        <p:spPr>
          <a:xfrm>
            <a:off x="628650" y="116549"/>
            <a:ext cx="7886700" cy="895503"/>
          </a:xfrm>
        </p:spPr>
        <p:txBody>
          <a:bodyPr/>
          <a:lstStyle/>
          <a:p>
            <a:r>
              <a:rPr lang="en-CA" dirty="0"/>
              <a:t>2.9 Conditional Operators</a:t>
            </a:r>
          </a:p>
        </p:txBody>
      </p:sp>
      <p:cxnSp>
        <p:nvCxnSpPr>
          <p:cNvPr id="7" name="Straight Arrow Connector 6">
            <a:extLst>
              <a:ext uri="{FF2B5EF4-FFF2-40B4-BE49-F238E27FC236}">
                <a16:creationId xmlns:a16="http://schemas.microsoft.com/office/drawing/2014/main" id="{20738A8E-AD3B-8C61-D6D0-D5EE4C700321}"/>
              </a:ext>
            </a:extLst>
          </p:cNvPr>
          <p:cNvCxnSpPr>
            <a:cxnSpLocks/>
            <a:endCxn id="8" idx="0"/>
          </p:cNvCxnSpPr>
          <p:nvPr/>
        </p:nvCxnSpPr>
        <p:spPr>
          <a:xfrm>
            <a:off x="2246049" y="790109"/>
            <a:ext cx="0" cy="368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Flowchart: Decision 7">
            <a:extLst>
              <a:ext uri="{FF2B5EF4-FFF2-40B4-BE49-F238E27FC236}">
                <a16:creationId xmlns:a16="http://schemas.microsoft.com/office/drawing/2014/main" id="{987DF91F-8196-C570-B5AF-2385105B7DD6}"/>
              </a:ext>
            </a:extLst>
          </p:cNvPr>
          <p:cNvSpPr/>
          <p:nvPr/>
        </p:nvSpPr>
        <p:spPr>
          <a:xfrm>
            <a:off x="1331650" y="1159016"/>
            <a:ext cx="1828798" cy="1047566"/>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Condition</a:t>
            </a:r>
          </a:p>
        </p:txBody>
      </p:sp>
      <p:sp>
        <p:nvSpPr>
          <p:cNvPr id="9" name="Rectangle 8">
            <a:extLst>
              <a:ext uri="{FF2B5EF4-FFF2-40B4-BE49-F238E27FC236}">
                <a16:creationId xmlns:a16="http://schemas.microsoft.com/office/drawing/2014/main" id="{4369B681-D399-FFD0-B714-5E89508F6F91}"/>
              </a:ext>
            </a:extLst>
          </p:cNvPr>
          <p:cNvSpPr/>
          <p:nvPr/>
        </p:nvSpPr>
        <p:spPr>
          <a:xfrm>
            <a:off x="2969577" y="2114842"/>
            <a:ext cx="843378" cy="5504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Block of code</a:t>
            </a:r>
          </a:p>
        </p:txBody>
      </p:sp>
      <p:cxnSp>
        <p:nvCxnSpPr>
          <p:cNvPr id="18" name="Connector: Elbow 17">
            <a:extLst>
              <a:ext uri="{FF2B5EF4-FFF2-40B4-BE49-F238E27FC236}">
                <a16:creationId xmlns:a16="http://schemas.microsoft.com/office/drawing/2014/main" id="{29B25423-D7CB-226E-A551-E19B45522901}"/>
              </a:ext>
            </a:extLst>
          </p:cNvPr>
          <p:cNvCxnSpPr>
            <a:cxnSpLocks/>
            <a:stCxn id="8" idx="1"/>
            <a:endCxn id="31" idx="0"/>
          </p:cNvCxnSpPr>
          <p:nvPr/>
        </p:nvCxnSpPr>
        <p:spPr>
          <a:xfrm rot="10800000" flipV="1">
            <a:off x="1100832" y="1682799"/>
            <a:ext cx="230818" cy="4280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3AB36E93-101E-0C09-5927-418C9E5A83A8}"/>
              </a:ext>
            </a:extLst>
          </p:cNvPr>
          <p:cNvCxnSpPr>
            <a:cxnSpLocks/>
            <a:stCxn id="8" idx="3"/>
            <a:endCxn id="9" idx="0"/>
          </p:cNvCxnSpPr>
          <p:nvPr/>
        </p:nvCxnSpPr>
        <p:spPr>
          <a:xfrm>
            <a:off x="3160448" y="1682799"/>
            <a:ext cx="230818" cy="4320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BA82E4C0-3CBE-4F86-95F5-01811EC33414}"/>
              </a:ext>
            </a:extLst>
          </p:cNvPr>
          <p:cNvSpPr/>
          <p:nvPr/>
        </p:nvSpPr>
        <p:spPr>
          <a:xfrm>
            <a:off x="679143" y="2110889"/>
            <a:ext cx="843378" cy="5504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Block of code</a:t>
            </a:r>
          </a:p>
        </p:txBody>
      </p:sp>
      <p:sp>
        <p:nvSpPr>
          <p:cNvPr id="35" name="TextBox 34">
            <a:extLst>
              <a:ext uri="{FF2B5EF4-FFF2-40B4-BE49-F238E27FC236}">
                <a16:creationId xmlns:a16="http://schemas.microsoft.com/office/drawing/2014/main" id="{8FC633FF-0043-285A-419F-199A61116D80}"/>
              </a:ext>
            </a:extLst>
          </p:cNvPr>
          <p:cNvSpPr txBox="1"/>
          <p:nvPr/>
        </p:nvSpPr>
        <p:spPr>
          <a:xfrm>
            <a:off x="3098987" y="1430237"/>
            <a:ext cx="582211" cy="307777"/>
          </a:xfrm>
          <a:prstGeom prst="rect">
            <a:avLst/>
          </a:prstGeom>
          <a:noFill/>
        </p:spPr>
        <p:txBody>
          <a:bodyPr wrap="none" rtlCol="0">
            <a:spAutoFit/>
          </a:bodyPr>
          <a:lstStyle/>
          <a:p>
            <a:r>
              <a:rPr lang="en-CA" sz="1400" b="1" dirty="0">
                <a:latin typeface="Consolas" panose="020B0609020204030204" pitchFamily="49" charset="0"/>
              </a:rPr>
              <a:t>True</a:t>
            </a:r>
            <a:endParaRPr lang="en-CA" b="1" dirty="0">
              <a:latin typeface="Consolas" panose="020B0609020204030204" pitchFamily="49" charset="0"/>
            </a:endParaRPr>
          </a:p>
        </p:txBody>
      </p:sp>
      <p:sp>
        <p:nvSpPr>
          <p:cNvPr id="36" name="TextBox 35">
            <a:extLst>
              <a:ext uri="{FF2B5EF4-FFF2-40B4-BE49-F238E27FC236}">
                <a16:creationId xmlns:a16="http://schemas.microsoft.com/office/drawing/2014/main" id="{31BA41DB-C779-97F1-72F6-0E68B602E13B}"/>
              </a:ext>
            </a:extLst>
          </p:cNvPr>
          <p:cNvSpPr txBox="1"/>
          <p:nvPr/>
        </p:nvSpPr>
        <p:spPr>
          <a:xfrm>
            <a:off x="688018" y="1430237"/>
            <a:ext cx="681597" cy="307777"/>
          </a:xfrm>
          <a:prstGeom prst="rect">
            <a:avLst/>
          </a:prstGeom>
          <a:noFill/>
        </p:spPr>
        <p:txBody>
          <a:bodyPr wrap="none" rtlCol="0">
            <a:spAutoFit/>
          </a:bodyPr>
          <a:lstStyle/>
          <a:p>
            <a:r>
              <a:rPr lang="en-CA" sz="1400" b="1" dirty="0">
                <a:latin typeface="Consolas" panose="020B0609020204030204" pitchFamily="49" charset="0"/>
              </a:rPr>
              <a:t>False</a:t>
            </a:r>
            <a:endParaRPr lang="en-CA" b="1" dirty="0">
              <a:latin typeface="Consolas" panose="020B0609020204030204" pitchFamily="49" charset="0"/>
            </a:endParaRPr>
          </a:p>
        </p:txBody>
      </p:sp>
      <p:cxnSp>
        <p:nvCxnSpPr>
          <p:cNvPr id="38" name="Connector: Elbow 37">
            <a:extLst>
              <a:ext uri="{FF2B5EF4-FFF2-40B4-BE49-F238E27FC236}">
                <a16:creationId xmlns:a16="http://schemas.microsoft.com/office/drawing/2014/main" id="{575E51EA-A099-E1A8-5C32-2307F1295E0E}"/>
              </a:ext>
            </a:extLst>
          </p:cNvPr>
          <p:cNvCxnSpPr>
            <a:cxnSpLocks/>
            <a:stCxn id="31" idx="2"/>
          </p:cNvCxnSpPr>
          <p:nvPr/>
        </p:nvCxnSpPr>
        <p:spPr>
          <a:xfrm rot="16200000" flipH="1">
            <a:off x="1432839" y="2329297"/>
            <a:ext cx="484494" cy="1148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0F96F14E-9687-1105-8C25-BB8541AD8B58}"/>
              </a:ext>
            </a:extLst>
          </p:cNvPr>
          <p:cNvCxnSpPr>
            <a:cxnSpLocks/>
            <a:stCxn id="9" idx="2"/>
          </p:cNvCxnSpPr>
          <p:nvPr/>
        </p:nvCxnSpPr>
        <p:spPr>
          <a:xfrm rot="5400000">
            <a:off x="2580033" y="2334564"/>
            <a:ext cx="480541" cy="114192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AEF81F42-A087-E132-A725-13899D8EF30F}"/>
              </a:ext>
            </a:extLst>
          </p:cNvPr>
          <p:cNvSpPr txBox="1"/>
          <p:nvPr/>
        </p:nvSpPr>
        <p:spPr>
          <a:xfrm>
            <a:off x="2979884" y="3223635"/>
            <a:ext cx="3003661" cy="369332"/>
          </a:xfrm>
          <a:prstGeom prst="rect">
            <a:avLst/>
          </a:prstGeom>
          <a:noFill/>
        </p:spPr>
        <p:txBody>
          <a:bodyPr wrap="square" rtlCol="0">
            <a:spAutoFit/>
          </a:bodyPr>
          <a:lstStyle/>
          <a:p>
            <a:r>
              <a:rPr lang="en-CA" dirty="0">
                <a:latin typeface="Consolas" panose="020B0609020204030204" pitchFamily="49" charset="0"/>
              </a:rPr>
              <a:t>if else </a:t>
            </a:r>
            <a:r>
              <a:rPr lang="en-CA" dirty="0"/>
              <a:t>condition example</a:t>
            </a:r>
          </a:p>
        </p:txBody>
      </p:sp>
      <p:pic>
        <p:nvPicPr>
          <p:cNvPr id="50" name="Picture 49">
            <a:extLst>
              <a:ext uri="{FF2B5EF4-FFF2-40B4-BE49-F238E27FC236}">
                <a16:creationId xmlns:a16="http://schemas.microsoft.com/office/drawing/2014/main" id="{68C5A3D7-556E-1AC2-F408-E8D845C6BA41}"/>
              </a:ext>
            </a:extLst>
          </p:cNvPr>
          <p:cNvPicPr>
            <a:picLocks noChangeAspect="1"/>
          </p:cNvPicPr>
          <p:nvPr/>
        </p:nvPicPr>
        <p:blipFill>
          <a:blip r:embed="rId2"/>
          <a:stretch>
            <a:fillRect/>
          </a:stretch>
        </p:blipFill>
        <p:spPr>
          <a:xfrm>
            <a:off x="4170041" y="1267365"/>
            <a:ext cx="4470670" cy="1878433"/>
          </a:xfrm>
          <a:prstGeom prst="rect">
            <a:avLst/>
          </a:prstGeom>
        </p:spPr>
      </p:pic>
      <p:cxnSp>
        <p:nvCxnSpPr>
          <p:cNvPr id="51" name="Straight Arrow Connector 50">
            <a:extLst>
              <a:ext uri="{FF2B5EF4-FFF2-40B4-BE49-F238E27FC236}">
                <a16:creationId xmlns:a16="http://schemas.microsoft.com/office/drawing/2014/main" id="{ACB6A0A3-F439-DF46-4D92-E63455A31BE5}"/>
              </a:ext>
            </a:extLst>
          </p:cNvPr>
          <p:cNvCxnSpPr>
            <a:cxnSpLocks/>
            <a:endCxn id="52" idx="0"/>
          </p:cNvCxnSpPr>
          <p:nvPr/>
        </p:nvCxnSpPr>
        <p:spPr>
          <a:xfrm>
            <a:off x="2610380" y="3835915"/>
            <a:ext cx="0" cy="343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Flowchart: Decision 51">
            <a:extLst>
              <a:ext uri="{FF2B5EF4-FFF2-40B4-BE49-F238E27FC236}">
                <a16:creationId xmlns:a16="http://schemas.microsoft.com/office/drawing/2014/main" id="{D93BEA74-9D00-DA7A-B322-E077CE54CD64}"/>
              </a:ext>
            </a:extLst>
          </p:cNvPr>
          <p:cNvSpPr/>
          <p:nvPr/>
        </p:nvSpPr>
        <p:spPr>
          <a:xfrm>
            <a:off x="1847241" y="4179730"/>
            <a:ext cx="1526277" cy="623091"/>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rPr>
              <a:t>Condition</a:t>
            </a:r>
          </a:p>
        </p:txBody>
      </p:sp>
      <p:cxnSp>
        <p:nvCxnSpPr>
          <p:cNvPr id="54" name="Connector: Elbow 53">
            <a:extLst>
              <a:ext uri="{FF2B5EF4-FFF2-40B4-BE49-F238E27FC236}">
                <a16:creationId xmlns:a16="http://schemas.microsoft.com/office/drawing/2014/main" id="{6792B533-F5E2-8EB8-2A65-3B03F24AD5D1}"/>
              </a:ext>
            </a:extLst>
          </p:cNvPr>
          <p:cNvCxnSpPr>
            <a:cxnSpLocks/>
            <a:stCxn id="52" idx="1"/>
            <a:endCxn id="74" idx="0"/>
          </p:cNvCxnSpPr>
          <p:nvPr/>
        </p:nvCxnSpPr>
        <p:spPr>
          <a:xfrm rot="10800000" flipV="1">
            <a:off x="1298105" y="4491276"/>
            <a:ext cx="549136" cy="2035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18A91D4E-67F4-7D5F-E399-BCC39A6E8E0E}"/>
              </a:ext>
            </a:extLst>
          </p:cNvPr>
          <p:cNvCxnSpPr>
            <a:cxnSpLocks/>
            <a:stCxn id="52" idx="3"/>
            <a:endCxn id="69" idx="0"/>
          </p:cNvCxnSpPr>
          <p:nvPr/>
        </p:nvCxnSpPr>
        <p:spPr>
          <a:xfrm>
            <a:off x="3373518" y="4491276"/>
            <a:ext cx="446129" cy="19738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B30A1275-493B-A6B4-3C96-2CDDAF28CEA6}"/>
              </a:ext>
            </a:extLst>
          </p:cNvPr>
          <p:cNvSpPr txBox="1"/>
          <p:nvPr/>
        </p:nvSpPr>
        <p:spPr>
          <a:xfrm>
            <a:off x="3289438" y="4273695"/>
            <a:ext cx="492443" cy="261610"/>
          </a:xfrm>
          <a:prstGeom prst="rect">
            <a:avLst/>
          </a:prstGeom>
          <a:noFill/>
        </p:spPr>
        <p:txBody>
          <a:bodyPr wrap="none" rtlCol="0">
            <a:spAutoFit/>
          </a:bodyPr>
          <a:lstStyle/>
          <a:p>
            <a:r>
              <a:rPr lang="en-CA" sz="1100" b="1" dirty="0">
                <a:latin typeface="Consolas" panose="020B0609020204030204" pitchFamily="49" charset="0"/>
              </a:rPr>
              <a:t>True</a:t>
            </a:r>
            <a:endParaRPr lang="en-CA" sz="1400" b="1" dirty="0">
              <a:latin typeface="Consolas" panose="020B0609020204030204" pitchFamily="49" charset="0"/>
            </a:endParaRPr>
          </a:p>
        </p:txBody>
      </p:sp>
      <p:sp>
        <p:nvSpPr>
          <p:cNvPr id="58" name="TextBox 57">
            <a:extLst>
              <a:ext uri="{FF2B5EF4-FFF2-40B4-BE49-F238E27FC236}">
                <a16:creationId xmlns:a16="http://schemas.microsoft.com/office/drawing/2014/main" id="{E0B915E6-2FDA-F7BA-2F74-E260CEBD482C}"/>
              </a:ext>
            </a:extLst>
          </p:cNvPr>
          <p:cNvSpPr txBox="1"/>
          <p:nvPr/>
        </p:nvSpPr>
        <p:spPr>
          <a:xfrm>
            <a:off x="1357753" y="4275048"/>
            <a:ext cx="569387" cy="261610"/>
          </a:xfrm>
          <a:prstGeom prst="rect">
            <a:avLst/>
          </a:prstGeom>
          <a:noFill/>
        </p:spPr>
        <p:txBody>
          <a:bodyPr wrap="none" rtlCol="0">
            <a:spAutoFit/>
          </a:bodyPr>
          <a:lstStyle/>
          <a:p>
            <a:r>
              <a:rPr lang="en-CA" sz="1100" b="1" dirty="0">
                <a:latin typeface="Consolas" panose="020B0609020204030204" pitchFamily="49" charset="0"/>
              </a:rPr>
              <a:t>False</a:t>
            </a:r>
            <a:endParaRPr lang="en-CA" sz="1400" b="1" dirty="0">
              <a:latin typeface="Consolas" panose="020B0609020204030204" pitchFamily="49" charset="0"/>
            </a:endParaRPr>
          </a:p>
        </p:txBody>
      </p:sp>
      <p:cxnSp>
        <p:nvCxnSpPr>
          <p:cNvPr id="59" name="Connector: Elbow 58">
            <a:extLst>
              <a:ext uri="{FF2B5EF4-FFF2-40B4-BE49-F238E27FC236}">
                <a16:creationId xmlns:a16="http://schemas.microsoft.com/office/drawing/2014/main" id="{FE1202E9-5B51-7726-2B01-63EBBB7C7CF9}"/>
              </a:ext>
            </a:extLst>
          </p:cNvPr>
          <p:cNvCxnSpPr>
            <a:cxnSpLocks/>
            <a:stCxn id="74" idx="1"/>
            <a:endCxn id="108" idx="0"/>
          </p:cNvCxnSpPr>
          <p:nvPr/>
        </p:nvCxnSpPr>
        <p:spPr>
          <a:xfrm rot="10800000" flipV="1">
            <a:off x="394388" y="5006359"/>
            <a:ext cx="140578" cy="49883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45624AD7-3420-3E58-5294-65072364EFA8}"/>
              </a:ext>
            </a:extLst>
          </p:cNvPr>
          <p:cNvCxnSpPr>
            <a:cxnSpLocks/>
            <a:stCxn id="69" idx="3"/>
            <a:endCxn id="99" idx="0"/>
          </p:cNvCxnSpPr>
          <p:nvPr/>
        </p:nvCxnSpPr>
        <p:spPr>
          <a:xfrm>
            <a:off x="4582785" y="5000202"/>
            <a:ext cx="261295" cy="5049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9" name="Flowchart: Decision 68">
            <a:extLst>
              <a:ext uri="{FF2B5EF4-FFF2-40B4-BE49-F238E27FC236}">
                <a16:creationId xmlns:a16="http://schemas.microsoft.com/office/drawing/2014/main" id="{69BE49D1-235F-0A1E-692B-62256229ACC2}"/>
              </a:ext>
            </a:extLst>
          </p:cNvPr>
          <p:cNvSpPr/>
          <p:nvPr/>
        </p:nvSpPr>
        <p:spPr>
          <a:xfrm>
            <a:off x="3056508" y="4688656"/>
            <a:ext cx="1526277" cy="623091"/>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rPr>
              <a:t>Condition</a:t>
            </a:r>
          </a:p>
        </p:txBody>
      </p:sp>
      <p:sp>
        <p:nvSpPr>
          <p:cNvPr id="74" name="Flowchart: Decision 73">
            <a:extLst>
              <a:ext uri="{FF2B5EF4-FFF2-40B4-BE49-F238E27FC236}">
                <a16:creationId xmlns:a16="http://schemas.microsoft.com/office/drawing/2014/main" id="{2BEB8322-7195-0E61-90F3-4AEB1265D74D}"/>
              </a:ext>
            </a:extLst>
          </p:cNvPr>
          <p:cNvSpPr/>
          <p:nvPr/>
        </p:nvSpPr>
        <p:spPr>
          <a:xfrm>
            <a:off x="534966" y="4694814"/>
            <a:ext cx="1526277" cy="623091"/>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rPr>
              <a:t>Condition</a:t>
            </a:r>
          </a:p>
        </p:txBody>
      </p:sp>
      <p:cxnSp>
        <p:nvCxnSpPr>
          <p:cNvPr id="82" name="Connector: Elbow 81">
            <a:extLst>
              <a:ext uri="{FF2B5EF4-FFF2-40B4-BE49-F238E27FC236}">
                <a16:creationId xmlns:a16="http://schemas.microsoft.com/office/drawing/2014/main" id="{423A1A0E-C1E7-AF83-54B9-EEC1115083D9}"/>
              </a:ext>
            </a:extLst>
          </p:cNvPr>
          <p:cNvCxnSpPr>
            <a:cxnSpLocks/>
            <a:stCxn id="74" idx="3"/>
            <a:endCxn id="105" idx="0"/>
          </p:cNvCxnSpPr>
          <p:nvPr/>
        </p:nvCxnSpPr>
        <p:spPr>
          <a:xfrm>
            <a:off x="2061243" y="5006360"/>
            <a:ext cx="120716" cy="49046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4" name="Connector: Elbow 83">
            <a:extLst>
              <a:ext uri="{FF2B5EF4-FFF2-40B4-BE49-F238E27FC236}">
                <a16:creationId xmlns:a16="http://schemas.microsoft.com/office/drawing/2014/main" id="{D82F66C4-F734-16B9-8CEF-EFC4A64856BA}"/>
              </a:ext>
            </a:extLst>
          </p:cNvPr>
          <p:cNvCxnSpPr>
            <a:cxnSpLocks/>
            <a:stCxn id="69" idx="1"/>
            <a:endCxn id="102" idx="0"/>
          </p:cNvCxnSpPr>
          <p:nvPr/>
        </p:nvCxnSpPr>
        <p:spPr>
          <a:xfrm rot="10800000" flipV="1">
            <a:off x="2903262" y="5000202"/>
            <a:ext cx="153247" cy="5005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B0384122-2005-F254-CC99-2F182AADE38E}"/>
              </a:ext>
            </a:extLst>
          </p:cNvPr>
          <p:cNvSpPr txBox="1"/>
          <p:nvPr/>
        </p:nvSpPr>
        <p:spPr>
          <a:xfrm>
            <a:off x="4506945" y="4799444"/>
            <a:ext cx="492443" cy="261610"/>
          </a:xfrm>
          <a:prstGeom prst="rect">
            <a:avLst/>
          </a:prstGeom>
          <a:noFill/>
        </p:spPr>
        <p:txBody>
          <a:bodyPr wrap="none" rtlCol="0">
            <a:spAutoFit/>
          </a:bodyPr>
          <a:lstStyle/>
          <a:p>
            <a:r>
              <a:rPr lang="en-CA" sz="1100" b="1" dirty="0">
                <a:latin typeface="Consolas" panose="020B0609020204030204" pitchFamily="49" charset="0"/>
              </a:rPr>
              <a:t>True</a:t>
            </a:r>
            <a:endParaRPr lang="en-CA" sz="1400" b="1" dirty="0">
              <a:latin typeface="Consolas" panose="020B0609020204030204" pitchFamily="49" charset="0"/>
            </a:endParaRPr>
          </a:p>
        </p:txBody>
      </p:sp>
      <p:sp>
        <p:nvSpPr>
          <p:cNvPr id="91" name="TextBox 90">
            <a:extLst>
              <a:ext uri="{FF2B5EF4-FFF2-40B4-BE49-F238E27FC236}">
                <a16:creationId xmlns:a16="http://schemas.microsoft.com/office/drawing/2014/main" id="{8C79B95D-DB46-D402-1BA0-61B66ADE07E2}"/>
              </a:ext>
            </a:extLst>
          </p:cNvPr>
          <p:cNvSpPr txBox="1"/>
          <p:nvPr/>
        </p:nvSpPr>
        <p:spPr>
          <a:xfrm>
            <a:off x="1951763" y="4793626"/>
            <a:ext cx="492443" cy="261610"/>
          </a:xfrm>
          <a:prstGeom prst="rect">
            <a:avLst/>
          </a:prstGeom>
          <a:noFill/>
        </p:spPr>
        <p:txBody>
          <a:bodyPr wrap="none" rtlCol="0">
            <a:spAutoFit/>
          </a:bodyPr>
          <a:lstStyle/>
          <a:p>
            <a:r>
              <a:rPr lang="en-CA" sz="1100" b="1" dirty="0">
                <a:latin typeface="Consolas" panose="020B0609020204030204" pitchFamily="49" charset="0"/>
              </a:rPr>
              <a:t>True</a:t>
            </a:r>
            <a:endParaRPr lang="en-CA" sz="1400" b="1" dirty="0">
              <a:latin typeface="Consolas" panose="020B0609020204030204" pitchFamily="49" charset="0"/>
            </a:endParaRPr>
          </a:p>
        </p:txBody>
      </p:sp>
      <p:sp>
        <p:nvSpPr>
          <p:cNvPr id="94" name="TextBox 93">
            <a:extLst>
              <a:ext uri="{FF2B5EF4-FFF2-40B4-BE49-F238E27FC236}">
                <a16:creationId xmlns:a16="http://schemas.microsoft.com/office/drawing/2014/main" id="{F9DAB8D4-052F-DF4A-C168-6F30FF30556D}"/>
              </a:ext>
            </a:extLst>
          </p:cNvPr>
          <p:cNvSpPr txBox="1"/>
          <p:nvPr/>
        </p:nvSpPr>
        <p:spPr>
          <a:xfrm>
            <a:off x="54359" y="4795603"/>
            <a:ext cx="569387" cy="261610"/>
          </a:xfrm>
          <a:prstGeom prst="rect">
            <a:avLst/>
          </a:prstGeom>
          <a:noFill/>
        </p:spPr>
        <p:txBody>
          <a:bodyPr wrap="none" rtlCol="0">
            <a:spAutoFit/>
          </a:bodyPr>
          <a:lstStyle/>
          <a:p>
            <a:r>
              <a:rPr lang="en-CA" sz="1100" b="1" dirty="0">
                <a:latin typeface="Consolas" panose="020B0609020204030204" pitchFamily="49" charset="0"/>
              </a:rPr>
              <a:t>False</a:t>
            </a:r>
            <a:endParaRPr lang="en-CA" sz="1400" b="1" dirty="0">
              <a:latin typeface="Consolas" panose="020B0609020204030204" pitchFamily="49" charset="0"/>
            </a:endParaRPr>
          </a:p>
        </p:txBody>
      </p:sp>
      <p:sp>
        <p:nvSpPr>
          <p:cNvPr id="95" name="TextBox 94">
            <a:extLst>
              <a:ext uri="{FF2B5EF4-FFF2-40B4-BE49-F238E27FC236}">
                <a16:creationId xmlns:a16="http://schemas.microsoft.com/office/drawing/2014/main" id="{BBC4E1D5-761E-1D0B-A79C-148BEAC63E87}"/>
              </a:ext>
            </a:extLst>
          </p:cNvPr>
          <p:cNvSpPr txBox="1"/>
          <p:nvPr/>
        </p:nvSpPr>
        <p:spPr>
          <a:xfrm>
            <a:off x="2591061" y="4789546"/>
            <a:ext cx="569387" cy="261610"/>
          </a:xfrm>
          <a:prstGeom prst="rect">
            <a:avLst/>
          </a:prstGeom>
          <a:noFill/>
        </p:spPr>
        <p:txBody>
          <a:bodyPr wrap="none" rtlCol="0">
            <a:spAutoFit/>
          </a:bodyPr>
          <a:lstStyle/>
          <a:p>
            <a:r>
              <a:rPr lang="en-CA" sz="1100" b="1" dirty="0">
                <a:latin typeface="Consolas" panose="020B0609020204030204" pitchFamily="49" charset="0"/>
              </a:rPr>
              <a:t>False</a:t>
            </a:r>
            <a:endParaRPr lang="en-CA" sz="1400" b="1" dirty="0">
              <a:latin typeface="Consolas" panose="020B0609020204030204" pitchFamily="49" charset="0"/>
            </a:endParaRPr>
          </a:p>
        </p:txBody>
      </p:sp>
      <p:sp>
        <p:nvSpPr>
          <p:cNvPr id="99" name="Rectangle 98">
            <a:extLst>
              <a:ext uri="{FF2B5EF4-FFF2-40B4-BE49-F238E27FC236}">
                <a16:creationId xmlns:a16="http://schemas.microsoft.com/office/drawing/2014/main" id="{BA904148-5EA6-67B8-7FA6-9214AC1AB443}"/>
              </a:ext>
            </a:extLst>
          </p:cNvPr>
          <p:cNvSpPr/>
          <p:nvPr/>
        </p:nvSpPr>
        <p:spPr>
          <a:xfrm>
            <a:off x="4531880" y="5505191"/>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sp>
        <p:nvSpPr>
          <p:cNvPr id="102" name="Rectangle 101">
            <a:extLst>
              <a:ext uri="{FF2B5EF4-FFF2-40B4-BE49-F238E27FC236}">
                <a16:creationId xmlns:a16="http://schemas.microsoft.com/office/drawing/2014/main" id="{D3B6FD62-EFFA-398A-1A33-283731F1EE87}"/>
              </a:ext>
            </a:extLst>
          </p:cNvPr>
          <p:cNvSpPr/>
          <p:nvPr/>
        </p:nvSpPr>
        <p:spPr>
          <a:xfrm>
            <a:off x="2591061" y="5500718"/>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sp>
        <p:nvSpPr>
          <p:cNvPr id="105" name="Rectangle 104">
            <a:extLst>
              <a:ext uri="{FF2B5EF4-FFF2-40B4-BE49-F238E27FC236}">
                <a16:creationId xmlns:a16="http://schemas.microsoft.com/office/drawing/2014/main" id="{BFF06691-27EA-E726-7B99-61929330B86C}"/>
              </a:ext>
            </a:extLst>
          </p:cNvPr>
          <p:cNvSpPr/>
          <p:nvPr/>
        </p:nvSpPr>
        <p:spPr>
          <a:xfrm>
            <a:off x="1869759" y="5496826"/>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sp>
        <p:nvSpPr>
          <p:cNvPr id="108" name="Rectangle 107">
            <a:extLst>
              <a:ext uri="{FF2B5EF4-FFF2-40B4-BE49-F238E27FC236}">
                <a16:creationId xmlns:a16="http://schemas.microsoft.com/office/drawing/2014/main" id="{F507C32B-0C6A-2645-F472-7039FDE7DDFF}"/>
              </a:ext>
            </a:extLst>
          </p:cNvPr>
          <p:cNvSpPr/>
          <p:nvPr/>
        </p:nvSpPr>
        <p:spPr>
          <a:xfrm>
            <a:off x="82188" y="5505191"/>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cxnSp>
        <p:nvCxnSpPr>
          <p:cNvPr id="117" name="Connector: Elbow 116">
            <a:extLst>
              <a:ext uri="{FF2B5EF4-FFF2-40B4-BE49-F238E27FC236}">
                <a16:creationId xmlns:a16="http://schemas.microsoft.com/office/drawing/2014/main" id="{CBF4AF95-459F-9632-9965-80F4E30E6C1B}"/>
              </a:ext>
            </a:extLst>
          </p:cNvPr>
          <p:cNvCxnSpPr>
            <a:cxnSpLocks/>
            <a:stCxn id="99" idx="2"/>
          </p:cNvCxnSpPr>
          <p:nvPr/>
        </p:nvCxnSpPr>
        <p:spPr>
          <a:xfrm rot="5400000">
            <a:off x="3511061" y="5064745"/>
            <a:ext cx="432339" cy="223370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8" name="Connector: Elbow 117">
            <a:extLst>
              <a:ext uri="{FF2B5EF4-FFF2-40B4-BE49-F238E27FC236}">
                <a16:creationId xmlns:a16="http://schemas.microsoft.com/office/drawing/2014/main" id="{72AF0DDD-7974-12BD-7971-67ED61625348}"/>
              </a:ext>
            </a:extLst>
          </p:cNvPr>
          <p:cNvCxnSpPr>
            <a:cxnSpLocks/>
            <a:stCxn id="102" idx="2"/>
          </p:cNvCxnSpPr>
          <p:nvPr/>
        </p:nvCxnSpPr>
        <p:spPr>
          <a:xfrm rot="5400000">
            <a:off x="2538414" y="6032918"/>
            <a:ext cx="436812" cy="29288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9" name="Connector: Elbow 118">
            <a:extLst>
              <a:ext uri="{FF2B5EF4-FFF2-40B4-BE49-F238E27FC236}">
                <a16:creationId xmlns:a16="http://schemas.microsoft.com/office/drawing/2014/main" id="{433A0461-B632-7304-7B76-0C56D297D3F8}"/>
              </a:ext>
            </a:extLst>
          </p:cNvPr>
          <p:cNvCxnSpPr>
            <a:cxnSpLocks/>
            <a:stCxn id="105" idx="2"/>
          </p:cNvCxnSpPr>
          <p:nvPr/>
        </p:nvCxnSpPr>
        <p:spPr>
          <a:xfrm rot="16200000" flipH="1">
            <a:off x="2175817" y="5963203"/>
            <a:ext cx="440704" cy="4284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20" name="Connector: Elbow 119">
            <a:extLst>
              <a:ext uri="{FF2B5EF4-FFF2-40B4-BE49-F238E27FC236}">
                <a16:creationId xmlns:a16="http://schemas.microsoft.com/office/drawing/2014/main" id="{2499708D-2BC5-7971-8F5E-9FB0C2C93827}"/>
              </a:ext>
            </a:extLst>
          </p:cNvPr>
          <p:cNvCxnSpPr>
            <a:cxnSpLocks/>
            <a:stCxn id="108" idx="2"/>
          </p:cNvCxnSpPr>
          <p:nvPr/>
        </p:nvCxnSpPr>
        <p:spPr>
          <a:xfrm rot="16200000" flipH="1">
            <a:off x="1286214" y="5073599"/>
            <a:ext cx="432339" cy="221599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29" name="TextBox 128">
            <a:extLst>
              <a:ext uri="{FF2B5EF4-FFF2-40B4-BE49-F238E27FC236}">
                <a16:creationId xmlns:a16="http://schemas.microsoft.com/office/drawing/2014/main" id="{9483BCD0-E019-704A-B026-2D425B4BAE53}"/>
              </a:ext>
            </a:extLst>
          </p:cNvPr>
          <p:cNvSpPr txBox="1"/>
          <p:nvPr/>
        </p:nvSpPr>
        <p:spPr>
          <a:xfrm>
            <a:off x="2820303" y="6447529"/>
            <a:ext cx="3331922" cy="369332"/>
          </a:xfrm>
          <a:prstGeom prst="rect">
            <a:avLst/>
          </a:prstGeom>
          <a:noFill/>
        </p:spPr>
        <p:txBody>
          <a:bodyPr wrap="square" rtlCol="0">
            <a:spAutoFit/>
          </a:bodyPr>
          <a:lstStyle/>
          <a:p>
            <a:r>
              <a:rPr lang="en-CA" dirty="0"/>
              <a:t>Nested </a:t>
            </a:r>
            <a:r>
              <a:rPr lang="en-CA" dirty="0">
                <a:latin typeface="Consolas" panose="020B0609020204030204" pitchFamily="49" charset="0"/>
              </a:rPr>
              <a:t>if</a:t>
            </a:r>
            <a:r>
              <a:rPr lang="en-CA" dirty="0"/>
              <a:t> condition example 01</a:t>
            </a:r>
          </a:p>
        </p:txBody>
      </p:sp>
      <p:pic>
        <p:nvPicPr>
          <p:cNvPr id="133" name="Picture 132">
            <a:extLst>
              <a:ext uri="{FF2B5EF4-FFF2-40B4-BE49-F238E27FC236}">
                <a16:creationId xmlns:a16="http://schemas.microsoft.com/office/drawing/2014/main" id="{4A5D0BF8-0121-F168-7F51-2A2C5FC3A5FA}"/>
              </a:ext>
            </a:extLst>
          </p:cNvPr>
          <p:cNvPicPr>
            <a:picLocks noChangeAspect="1"/>
          </p:cNvPicPr>
          <p:nvPr/>
        </p:nvPicPr>
        <p:blipFill>
          <a:blip r:embed="rId3"/>
          <a:stretch>
            <a:fillRect/>
          </a:stretch>
        </p:blipFill>
        <p:spPr>
          <a:xfrm>
            <a:off x="5253184" y="3762126"/>
            <a:ext cx="3681491" cy="2597855"/>
          </a:xfrm>
          <a:prstGeom prst="rect">
            <a:avLst/>
          </a:prstGeom>
        </p:spPr>
      </p:pic>
    </p:spTree>
    <p:extLst>
      <p:ext uri="{BB962C8B-B14F-4D97-AF65-F5344CB8AC3E}">
        <p14:creationId xmlns:p14="http://schemas.microsoft.com/office/powerpoint/2010/main" val="2591371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9737-E15F-F1F7-9F3C-2B8835A406FF}"/>
              </a:ext>
            </a:extLst>
          </p:cNvPr>
          <p:cNvSpPr>
            <a:spLocks noGrp="1"/>
          </p:cNvSpPr>
          <p:nvPr>
            <p:ph type="title"/>
          </p:nvPr>
        </p:nvSpPr>
        <p:spPr>
          <a:xfrm>
            <a:off x="628650" y="25110"/>
            <a:ext cx="7886700" cy="839080"/>
          </a:xfrm>
        </p:spPr>
        <p:txBody>
          <a:bodyPr/>
          <a:lstStyle/>
          <a:p>
            <a:r>
              <a:rPr lang="en-CA" dirty="0"/>
              <a:t>2.9 Conditional Operators</a:t>
            </a:r>
          </a:p>
        </p:txBody>
      </p:sp>
      <p:sp>
        <p:nvSpPr>
          <p:cNvPr id="52" name="Flowchart: Decision 51">
            <a:extLst>
              <a:ext uri="{FF2B5EF4-FFF2-40B4-BE49-F238E27FC236}">
                <a16:creationId xmlns:a16="http://schemas.microsoft.com/office/drawing/2014/main" id="{D93BEA74-9D00-DA7A-B322-E077CE54CD64}"/>
              </a:ext>
            </a:extLst>
          </p:cNvPr>
          <p:cNvSpPr/>
          <p:nvPr/>
        </p:nvSpPr>
        <p:spPr>
          <a:xfrm>
            <a:off x="7040679" y="3096139"/>
            <a:ext cx="1526277" cy="623091"/>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rPr>
              <a:t>Condition</a:t>
            </a:r>
          </a:p>
        </p:txBody>
      </p:sp>
      <p:cxnSp>
        <p:nvCxnSpPr>
          <p:cNvPr id="54" name="Connector: Elbow 53">
            <a:extLst>
              <a:ext uri="{FF2B5EF4-FFF2-40B4-BE49-F238E27FC236}">
                <a16:creationId xmlns:a16="http://schemas.microsoft.com/office/drawing/2014/main" id="{6792B533-F5E2-8EB8-2A65-3B03F24AD5D1}"/>
              </a:ext>
            </a:extLst>
          </p:cNvPr>
          <p:cNvCxnSpPr>
            <a:cxnSpLocks/>
            <a:stCxn id="52" idx="1"/>
            <a:endCxn id="74" idx="0"/>
          </p:cNvCxnSpPr>
          <p:nvPr/>
        </p:nvCxnSpPr>
        <p:spPr>
          <a:xfrm rot="10800000" flipV="1">
            <a:off x="6509301" y="3407685"/>
            <a:ext cx="531379" cy="2301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B30A1275-493B-A6B4-3C96-2CDDAF28CEA6}"/>
              </a:ext>
            </a:extLst>
          </p:cNvPr>
          <p:cNvSpPr txBox="1"/>
          <p:nvPr/>
        </p:nvSpPr>
        <p:spPr>
          <a:xfrm>
            <a:off x="8465121" y="3207860"/>
            <a:ext cx="492443" cy="261610"/>
          </a:xfrm>
          <a:prstGeom prst="rect">
            <a:avLst/>
          </a:prstGeom>
          <a:noFill/>
        </p:spPr>
        <p:txBody>
          <a:bodyPr wrap="none" rtlCol="0">
            <a:spAutoFit/>
          </a:bodyPr>
          <a:lstStyle/>
          <a:p>
            <a:r>
              <a:rPr lang="en-CA" sz="1100" b="1" dirty="0">
                <a:latin typeface="Consolas" panose="020B0609020204030204" pitchFamily="49" charset="0"/>
              </a:rPr>
              <a:t>True</a:t>
            </a:r>
            <a:endParaRPr lang="en-CA" sz="1400" b="1" dirty="0">
              <a:latin typeface="Consolas" panose="020B0609020204030204" pitchFamily="49" charset="0"/>
            </a:endParaRPr>
          </a:p>
        </p:txBody>
      </p:sp>
      <p:sp>
        <p:nvSpPr>
          <p:cNvPr id="58" name="TextBox 57">
            <a:extLst>
              <a:ext uri="{FF2B5EF4-FFF2-40B4-BE49-F238E27FC236}">
                <a16:creationId xmlns:a16="http://schemas.microsoft.com/office/drawing/2014/main" id="{E0B915E6-2FDA-F7BA-2F74-E260CEBD482C}"/>
              </a:ext>
            </a:extLst>
          </p:cNvPr>
          <p:cNvSpPr txBox="1"/>
          <p:nvPr/>
        </p:nvSpPr>
        <p:spPr>
          <a:xfrm>
            <a:off x="6506802" y="3200335"/>
            <a:ext cx="569387" cy="261610"/>
          </a:xfrm>
          <a:prstGeom prst="rect">
            <a:avLst/>
          </a:prstGeom>
          <a:noFill/>
        </p:spPr>
        <p:txBody>
          <a:bodyPr wrap="none" rtlCol="0">
            <a:spAutoFit/>
          </a:bodyPr>
          <a:lstStyle/>
          <a:p>
            <a:r>
              <a:rPr lang="en-CA" sz="1100" b="1" dirty="0">
                <a:latin typeface="Consolas" panose="020B0609020204030204" pitchFamily="49" charset="0"/>
              </a:rPr>
              <a:t>False</a:t>
            </a:r>
            <a:endParaRPr lang="en-CA" sz="1400" b="1" dirty="0">
              <a:latin typeface="Consolas" panose="020B0609020204030204" pitchFamily="49" charset="0"/>
            </a:endParaRPr>
          </a:p>
        </p:txBody>
      </p:sp>
      <p:cxnSp>
        <p:nvCxnSpPr>
          <p:cNvPr id="59" name="Connector: Elbow 58">
            <a:extLst>
              <a:ext uri="{FF2B5EF4-FFF2-40B4-BE49-F238E27FC236}">
                <a16:creationId xmlns:a16="http://schemas.microsoft.com/office/drawing/2014/main" id="{FE1202E9-5B51-7726-2B01-63EBBB7C7CF9}"/>
              </a:ext>
            </a:extLst>
          </p:cNvPr>
          <p:cNvCxnSpPr>
            <a:cxnSpLocks/>
            <a:stCxn id="74" idx="1"/>
            <a:endCxn id="6" idx="0"/>
          </p:cNvCxnSpPr>
          <p:nvPr/>
        </p:nvCxnSpPr>
        <p:spPr>
          <a:xfrm rot="10800000" flipV="1">
            <a:off x="5265377" y="3949402"/>
            <a:ext cx="480784" cy="2021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4" name="Flowchart: Decision 73">
            <a:extLst>
              <a:ext uri="{FF2B5EF4-FFF2-40B4-BE49-F238E27FC236}">
                <a16:creationId xmlns:a16="http://schemas.microsoft.com/office/drawing/2014/main" id="{2BEB8322-7195-0E61-90F3-4AEB1265D74D}"/>
              </a:ext>
            </a:extLst>
          </p:cNvPr>
          <p:cNvSpPr/>
          <p:nvPr/>
        </p:nvSpPr>
        <p:spPr>
          <a:xfrm>
            <a:off x="5746161" y="3637857"/>
            <a:ext cx="1526277" cy="623091"/>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rPr>
              <a:t>Condition</a:t>
            </a:r>
          </a:p>
        </p:txBody>
      </p:sp>
      <p:cxnSp>
        <p:nvCxnSpPr>
          <p:cNvPr id="82" name="Connector: Elbow 81">
            <a:extLst>
              <a:ext uri="{FF2B5EF4-FFF2-40B4-BE49-F238E27FC236}">
                <a16:creationId xmlns:a16="http://schemas.microsoft.com/office/drawing/2014/main" id="{423A1A0E-C1E7-AF83-54B9-EEC1115083D9}"/>
              </a:ext>
            </a:extLst>
          </p:cNvPr>
          <p:cNvCxnSpPr>
            <a:cxnSpLocks/>
            <a:stCxn id="74" idx="3"/>
            <a:endCxn id="105" idx="0"/>
          </p:cNvCxnSpPr>
          <p:nvPr/>
        </p:nvCxnSpPr>
        <p:spPr>
          <a:xfrm>
            <a:off x="7272438" y="3949403"/>
            <a:ext cx="67448" cy="43719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8C79B95D-DB46-D402-1BA0-61B66ADE07E2}"/>
              </a:ext>
            </a:extLst>
          </p:cNvPr>
          <p:cNvSpPr txBox="1"/>
          <p:nvPr/>
        </p:nvSpPr>
        <p:spPr>
          <a:xfrm>
            <a:off x="7162958" y="3745547"/>
            <a:ext cx="492443" cy="261610"/>
          </a:xfrm>
          <a:prstGeom prst="rect">
            <a:avLst/>
          </a:prstGeom>
          <a:noFill/>
        </p:spPr>
        <p:txBody>
          <a:bodyPr wrap="none" rtlCol="0">
            <a:spAutoFit/>
          </a:bodyPr>
          <a:lstStyle/>
          <a:p>
            <a:r>
              <a:rPr lang="en-CA" sz="1100" b="1" dirty="0">
                <a:latin typeface="Consolas" panose="020B0609020204030204" pitchFamily="49" charset="0"/>
              </a:rPr>
              <a:t>True</a:t>
            </a:r>
            <a:endParaRPr lang="en-CA" sz="1400" b="1" dirty="0">
              <a:latin typeface="Consolas" panose="020B0609020204030204" pitchFamily="49" charset="0"/>
            </a:endParaRPr>
          </a:p>
        </p:txBody>
      </p:sp>
      <p:sp>
        <p:nvSpPr>
          <p:cNvPr id="94" name="TextBox 93">
            <a:extLst>
              <a:ext uri="{FF2B5EF4-FFF2-40B4-BE49-F238E27FC236}">
                <a16:creationId xmlns:a16="http://schemas.microsoft.com/office/drawing/2014/main" id="{F9DAB8D4-052F-DF4A-C168-6F30FF30556D}"/>
              </a:ext>
            </a:extLst>
          </p:cNvPr>
          <p:cNvSpPr txBox="1"/>
          <p:nvPr/>
        </p:nvSpPr>
        <p:spPr>
          <a:xfrm>
            <a:off x="5221164" y="3747524"/>
            <a:ext cx="569387" cy="261610"/>
          </a:xfrm>
          <a:prstGeom prst="rect">
            <a:avLst/>
          </a:prstGeom>
          <a:noFill/>
        </p:spPr>
        <p:txBody>
          <a:bodyPr wrap="none" rtlCol="0">
            <a:spAutoFit/>
          </a:bodyPr>
          <a:lstStyle/>
          <a:p>
            <a:r>
              <a:rPr lang="en-CA" sz="1100" b="1" dirty="0">
                <a:latin typeface="Consolas" panose="020B0609020204030204" pitchFamily="49" charset="0"/>
              </a:rPr>
              <a:t>False</a:t>
            </a:r>
            <a:endParaRPr lang="en-CA" sz="1400" b="1" dirty="0">
              <a:latin typeface="Consolas" panose="020B0609020204030204" pitchFamily="49" charset="0"/>
            </a:endParaRPr>
          </a:p>
        </p:txBody>
      </p:sp>
      <p:sp>
        <p:nvSpPr>
          <p:cNvPr id="102" name="Rectangle 101">
            <a:extLst>
              <a:ext uri="{FF2B5EF4-FFF2-40B4-BE49-F238E27FC236}">
                <a16:creationId xmlns:a16="http://schemas.microsoft.com/office/drawing/2014/main" id="{D3B6FD62-EFFA-398A-1A33-283731F1EE87}"/>
              </a:ext>
            </a:extLst>
          </p:cNvPr>
          <p:cNvSpPr/>
          <p:nvPr/>
        </p:nvSpPr>
        <p:spPr>
          <a:xfrm>
            <a:off x="2745056" y="5489243"/>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sp>
        <p:nvSpPr>
          <p:cNvPr id="105" name="Rectangle 104">
            <a:extLst>
              <a:ext uri="{FF2B5EF4-FFF2-40B4-BE49-F238E27FC236}">
                <a16:creationId xmlns:a16="http://schemas.microsoft.com/office/drawing/2014/main" id="{BFF06691-27EA-E726-7B99-61929330B86C}"/>
              </a:ext>
            </a:extLst>
          </p:cNvPr>
          <p:cNvSpPr/>
          <p:nvPr/>
        </p:nvSpPr>
        <p:spPr>
          <a:xfrm>
            <a:off x="7027686" y="4386601"/>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cxnSp>
        <p:nvCxnSpPr>
          <p:cNvPr id="120" name="Connector: Elbow 119">
            <a:extLst>
              <a:ext uri="{FF2B5EF4-FFF2-40B4-BE49-F238E27FC236}">
                <a16:creationId xmlns:a16="http://schemas.microsoft.com/office/drawing/2014/main" id="{2499708D-2BC5-7971-8F5E-9FB0C2C93827}"/>
              </a:ext>
            </a:extLst>
          </p:cNvPr>
          <p:cNvCxnSpPr>
            <a:cxnSpLocks/>
            <a:stCxn id="102" idx="2"/>
          </p:cNvCxnSpPr>
          <p:nvPr/>
        </p:nvCxnSpPr>
        <p:spPr>
          <a:xfrm rot="5400000">
            <a:off x="2492917" y="5775873"/>
            <a:ext cx="390734" cy="737944"/>
          </a:xfrm>
          <a:prstGeom prst="bentConnector3">
            <a:avLst>
              <a:gd name="adj1" fmla="val 52438"/>
            </a:avLst>
          </a:prstGeom>
          <a:ln>
            <a:tailEnd type="triangle"/>
          </a:ln>
        </p:spPr>
        <p:style>
          <a:lnRef idx="1">
            <a:schemeClr val="dk1"/>
          </a:lnRef>
          <a:fillRef idx="0">
            <a:schemeClr val="dk1"/>
          </a:fillRef>
          <a:effectRef idx="0">
            <a:schemeClr val="dk1"/>
          </a:effectRef>
          <a:fontRef idx="minor">
            <a:schemeClr val="tx1"/>
          </a:fontRef>
        </p:style>
      </p:cxnSp>
      <p:sp>
        <p:nvSpPr>
          <p:cNvPr id="129" name="TextBox 128">
            <a:extLst>
              <a:ext uri="{FF2B5EF4-FFF2-40B4-BE49-F238E27FC236}">
                <a16:creationId xmlns:a16="http://schemas.microsoft.com/office/drawing/2014/main" id="{9483BCD0-E019-704A-B026-2D425B4BAE53}"/>
              </a:ext>
            </a:extLst>
          </p:cNvPr>
          <p:cNvSpPr txBox="1"/>
          <p:nvPr/>
        </p:nvSpPr>
        <p:spPr>
          <a:xfrm>
            <a:off x="2435738" y="6319113"/>
            <a:ext cx="3349678" cy="369332"/>
          </a:xfrm>
          <a:prstGeom prst="rect">
            <a:avLst/>
          </a:prstGeom>
          <a:noFill/>
        </p:spPr>
        <p:txBody>
          <a:bodyPr wrap="square" rtlCol="0">
            <a:spAutoFit/>
          </a:bodyPr>
          <a:lstStyle/>
          <a:p>
            <a:r>
              <a:rPr lang="en-CA" dirty="0"/>
              <a:t>Nested </a:t>
            </a:r>
            <a:r>
              <a:rPr lang="en-CA" dirty="0">
                <a:latin typeface="Consolas" panose="020B0609020204030204" pitchFamily="49" charset="0"/>
              </a:rPr>
              <a:t>if</a:t>
            </a:r>
            <a:r>
              <a:rPr lang="en-CA" dirty="0"/>
              <a:t> condition example 02</a:t>
            </a:r>
          </a:p>
        </p:txBody>
      </p:sp>
      <p:sp>
        <p:nvSpPr>
          <p:cNvPr id="6" name="Flowchart: Decision 5">
            <a:extLst>
              <a:ext uri="{FF2B5EF4-FFF2-40B4-BE49-F238E27FC236}">
                <a16:creationId xmlns:a16="http://schemas.microsoft.com/office/drawing/2014/main" id="{2928FAAE-440F-F02A-FECA-365D1B1B20BF}"/>
              </a:ext>
            </a:extLst>
          </p:cNvPr>
          <p:cNvSpPr/>
          <p:nvPr/>
        </p:nvSpPr>
        <p:spPr>
          <a:xfrm>
            <a:off x="4502238" y="4151556"/>
            <a:ext cx="1526277" cy="623091"/>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rPr>
              <a:t>Condition</a:t>
            </a:r>
          </a:p>
        </p:txBody>
      </p:sp>
      <p:sp>
        <p:nvSpPr>
          <p:cNvPr id="10" name="TextBox 9">
            <a:extLst>
              <a:ext uri="{FF2B5EF4-FFF2-40B4-BE49-F238E27FC236}">
                <a16:creationId xmlns:a16="http://schemas.microsoft.com/office/drawing/2014/main" id="{8BC0768A-2482-5B38-22C9-954D50CBA098}"/>
              </a:ext>
            </a:extLst>
          </p:cNvPr>
          <p:cNvSpPr txBox="1"/>
          <p:nvPr/>
        </p:nvSpPr>
        <p:spPr>
          <a:xfrm>
            <a:off x="5918731" y="4260087"/>
            <a:ext cx="492443" cy="261610"/>
          </a:xfrm>
          <a:prstGeom prst="rect">
            <a:avLst/>
          </a:prstGeom>
          <a:noFill/>
        </p:spPr>
        <p:txBody>
          <a:bodyPr wrap="none" rtlCol="0">
            <a:spAutoFit/>
          </a:bodyPr>
          <a:lstStyle/>
          <a:p>
            <a:r>
              <a:rPr lang="en-CA" sz="1100" b="1" dirty="0">
                <a:latin typeface="Consolas" panose="020B0609020204030204" pitchFamily="49" charset="0"/>
              </a:rPr>
              <a:t>True</a:t>
            </a:r>
            <a:endParaRPr lang="en-CA" sz="1400" b="1" dirty="0">
              <a:latin typeface="Consolas" panose="020B0609020204030204" pitchFamily="49" charset="0"/>
            </a:endParaRPr>
          </a:p>
        </p:txBody>
      </p:sp>
      <p:sp>
        <p:nvSpPr>
          <p:cNvPr id="11" name="TextBox 10">
            <a:extLst>
              <a:ext uri="{FF2B5EF4-FFF2-40B4-BE49-F238E27FC236}">
                <a16:creationId xmlns:a16="http://schemas.microsoft.com/office/drawing/2014/main" id="{D9A339FB-DBD9-2F83-4A07-ACB1DCAA9D7B}"/>
              </a:ext>
            </a:extLst>
          </p:cNvPr>
          <p:cNvSpPr txBox="1"/>
          <p:nvPr/>
        </p:nvSpPr>
        <p:spPr>
          <a:xfrm>
            <a:off x="3975014" y="4264100"/>
            <a:ext cx="569387" cy="261610"/>
          </a:xfrm>
          <a:prstGeom prst="rect">
            <a:avLst/>
          </a:prstGeom>
          <a:noFill/>
        </p:spPr>
        <p:txBody>
          <a:bodyPr wrap="none" rtlCol="0">
            <a:spAutoFit/>
          </a:bodyPr>
          <a:lstStyle/>
          <a:p>
            <a:r>
              <a:rPr lang="en-CA" sz="1100" b="1" dirty="0">
                <a:latin typeface="Consolas" panose="020B0609020204030204" pitchFamily="49" charset="0"/>
              </a:rPr>
              <a:t>False</a:t>
            </a:r>
            <a:endParaRPr lang="en-CA" sz="1400" b="1" dirty="0">
              <a:latin typeface="Consolas" panose="020B0609020204030204" pitchFamily="49" charset="0"/>
            </a:endParaRPr>
          </a:p>
        </p:txBody>
      </p:sp>
      <p:sp>
        <p:nvSpPr>
          <p:cNvPr id="12" name="Rectangle 11">
            <a:extLst>
              <a:ext uri="{FF2B5EF4-FFF2-40B4-BE49-F238E27FC236}">
                <a16:creationId xmlns:a16="http://schemas.microsoft.com/office/drawing/2014/main" id="{3A1C84F0-476F-7D00-5A35-F3A90CA149A1}"/>
              </a:ext>
            </a:extLst>
          </p:cNvPr>
          <p:cNvSpPr/>
          <p:nvPr/>
        </p:nvSpPr>
        <p:spPr>
          <a:xfrm>
            <a:off x="5810397" y="4926934"/>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cxnSp>
        <p:nvCxnSpPr>
          <p:cNvPr id="15" name="Connector: Elbow 14">
            <a:extLst>
              <a:ext uri="{FF2B5EF4-FFF2-40B4-BE49-F238E27FC236}">
                <a16:creationId xmlns:a16="http://schemas.microsoft.com/office/drawing/2014/main" id="{9A2F8BB1-385D-7360-6951-C870AA501586}"/>
              </a:ext>
            </a:extLst>
          </p:cNvPr>
          <p:cNvCxnSpPr>
            <a:cxnSpLocks/>
            <a:stCxn id="6" idx="3"/>
            <a:endCxn id="12" idx="0"/>
          </p:cNvCxnSpPr>
          <p:nvPr/>
        </p:nvCxnSpPr>
        <p:spPr>
          <a:xfrm>
            <a:off x="6028515" y="4463102"/>
            <a:ext cx="94082" cy="4638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F43E1C86-6FDB-FF80-A27F-DC9856B8C015}"/>
              </a:ext>
            </a:extLst>
          </p:cNvPr>
          <p:cNvCxnSpPr>
            <a:cxnSpLocks/>
            <a:stCxn id="6" idx="1"/>
            <a:endCxn id="25" idx="0"/>
          </p:cNvCxnSpPr>
          <p:nvPr/>
        </p:nvCxnSpPr>
        <p:spPr>
          <a:xfrm rot="10800000" flipV="1">
            <a:off x="4026058" y="4463101"/>
            <a:ext cx="476180" cy="2167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E7DF111B-DD52-E577-7438-1E13EB967C9E}"/>
              </a:ext>
            </a:extLst>
          </p:cNvPr>
          <p:cNvCxnSpPr>
            <a:cxnSpLocks/>
            <a:stCxn id="25" idx="1"/>
            <a:endCxn id="102" idx="0"/>
          </p:cNvCxnSpPr>
          <p:nvPr/>
        </p:nvCxnSpPr>
        <p:spPr>
          <a:xfrm rot="10800000" flipV="1">
            <a:off x="3057257" y="4991363"/>
            <a:ext cx="205663" cy="49788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5" name="Flowchart: Decision 24">
            <a:extLst>
              <a:ext uri="{FF2B5EF4-FFF2-40B4-BE49-F238E27FC236}">
                <a16:creationId xmlns:a16="http://schemas.microsoft.com/office/drawing/2014/main" id="{0870DDDB-6112-5CA8-D176-923B8E4C5BCB}"/>
              </a:ext>
            </a:extLst>
          </p:cNvPr>
          <p:cNvSpPr/>
          <p:nvPr/>
        </p:nvSpPr>
        <p:spPr>
          <a:xfrm>
            <a:off x="3262919" y="4679817"/>
            <a:ext cx="1526277" cy="623091"/>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rPr>
              <a:t>Condition</a:t>
            </a:r>
          </a:p>
        </p:txBody>
      </p:sp>
      <p:sp>
        <p:nvSpPr>
          <p:cNvPr id="26" name="TextBox 25">
            <a:extLst>
              <a:ext uri="{FF2B5EF4-FFF2-40B4-BE49-F238E27FC236}">
                <a16:creationId xmlns:a16="http://schemas.microsoft.com/office/drawing/2014/main" id="{CDAE491B-3711-0B66-D5EC-4477B8D81329}"/>
              </a:ext>
            </a:extLst>
          </p:cNvPr>
          <p:cNvSpPr txBox="1"/>
          <p:nvPr/>
        </p:nvSpPr>
        <p:spPr>
          <a:xfrm>
            <a:off x="4688290" y="4788348"/>
            <a:ext cx="492443" cy="261610"/>
          </a:xfrm>
          <a:prstGeom prst="rect">
            <a:avLst/>
          </a:prstGeom>
          <a:noFill/>
        </p:spPr>
        <p:txBody>
          <a:bodyPr wrap="none" rtlCol="0">
            <a:spAutoFit/>
          </a:bodyPr>
          <a:lstStyle/>
          <a:p>
            <a:r>
              <a:rPr lang="en-CA" sz="1100" b="1" dirty="0">
                <a:latin typeface="Consolas" panose="020B0609020204030204" pitchFamily="49" charset="0"/>
              </a:rPr>
              <a:t>True</a:t>
            </a:r>
            <a:endParaRPr lang="en-CA" sz="1400" b="1" dirty="0">
              <a:latin typeface="Consolas" panose="020B0609020204030204" pitchFamily="49" charset="0"/>
            </a:endParaRPr>
          </a:p>
        </p:txBody>
      </p:sp>
      <p:sp>
        <p:nvSpPr>
          <p:cNvPr id="27" name="TextBox 26">
            <a:extLst>
              <a:ext uri="{FF2B5EF4-FFF2-40B4-BE49-F238E27FC236}">
                <a16:creationId xmlns:a16="http://schemas.microsoft.com/office/drawing/2014/main" id="{6664C011-803C-158E-1421-E814BB599160}"/>
              </a:ext>
            </a:extLst>
          </p:cNvPr>
          <p:cNvSpPr txBox="1"/>
          <p:nvPr/>
        </p:nvSpPr>
        <p:spPr>
          <a:xfrm>
            <a:off x="2791190" y="4780606"/>
            <a:ext cx="569387" cy="261610"/>
          </a:xfrm>
          <a:prstGeom prst="rect">
            <a:avLst/>
          </a:prstGeom>
          <a:noFill/>
        </p:spPr>
        <p:txBody>
          <a:bodyPr wrap="none" rtlCol="0">
            <a:spAutoFit/>
          </a:bodyPr>
          <a:lstStyle/>
          <a:p>
            <a:r>
              <a:rPr lang="en-CA" sz="1100" b="1" dirty="0">
                <a:latin typeface="Consolas" panose="020B0609020204030204" pitchFamily="49" charset="0"/>
              </a:rPr>
              <a:t>False</a:t>
            </a:r>
            <a:endParaRPr lang="en-CA" sz="1400" b="1" dirty="0">
              <a:latin typeface="Consolas" panose="020B0609020204030204" pitchFamily="49" charset="0"/>
            </a:endParaRPr>
          </a:p>
        </p:txBody>
      </p:sp>
      <p:sp>
        <p:nvSpPr>
          <p:cNvPr id="28" name="Rectangle 27">
            <a:extLst>
              <a:ext uri="{FF2B5EF4-FFF2-40B4-BE49-F238E27FC236}">
                <a16:creationId xmlns:a16="http://schemas.microsoft.com/office/drawing/2014/main" id="{739245BC-3C82-7B6A-EE41-247E5158E1E4}"/>
              </a:ext>
            </a:extLst>
          </p:cNvPr>
          <p:cNvSpPr/>
          <p:nvPr/>
        </p:nvSpPr>
        <p:spPr>
          <a:xfrm>
            <a:off x="4615468" y="5490707"/>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cxnSp>
        <p:nvCxnSpPr>
          <p:cNvPr id="29" name="Connector: Elbow 28">
            <a:extLst>
              <a:ext uri="{FF2B5EF4-FFF2-40B4-BE49-F238E27FC236}">
                <a16:creationId xmlns:a16="http://schemas.microsoft.com/office/drawing/2014/main" id="{72E81F3F-024F-C30B-18FD-AFD4CDBCA435}"/>
              </a:ext>
            </a:extLst>
          </p:cNvPr>
          <p:cNvCxnSpPr>
            <a:cxnSpLocks/>
            <a:stCxn id="25" idx="3"/>
            <a:endCxn id="28" idx="0"/>
          </p:cNvCxnSpPr>
          <p:nvPr/>
        </p:nvCxnSpPr>
        <p:spPr>
          <a:xfrm>
            <a:off x="4789196" y="4991363"/>
            <a:ext cx="138472" cy="4993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8D17FB23-2F06-4CC5-0E2D-4A6759685E62}"/>
              </a:ext>
            </a:extLst>
          </p:cNvPr>
          <p:cNvCxnSpPr>
            <a:cxnSpLocks/>
            <a:stCxn id="52" idx="3"/>
            <a:endCxn id="46" idx="0"/>
          </p:cNvCxnSpPr>
          <p:nvPr/>
        </p:nvCxnSpPr>
        <p:spPr>
          <a:xfrm>
            <a:off x="8566956" y="3407685"/>
            <a:ext cx="73428" cy="4402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785EFA37-1B97-77E0-33B7-0C186E3BCE3F}"/>
              </a:ext>
            </a:extLst>
          </p:cNvPr>
          <p:cNvSpPr/>
          <p:nvPr/>
        </p:nvSpPr>
        <p:spPr>
          <a:xfrm>
            <a:off x="8328184" y="3847891"/>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cxnSp>
        <p:nvCxnSpPr>
          <p:cNvPr id="56" name="Connector: Elbow 55">
            <a:extLst>
              <a:ext uri="{FF2B5EF4-FFF2-40B4-BE49-F238E27FC236}">
                <a16:creationId xmlns:a16="http://schemas.microsoft.com/office/drawing/2014/main" id="{E522B3AE-8E64-BAD1-3B51-F3AD66E30ECB}"/>
              </a:ext>
            </a:extLst>
          </p:cNvPr>
          <p:cNvCxnSpPr>
            <a:cxnSpLocks/>
            <a:stCxn id="28" idx="2"/>
          </p:cNvCxnSpPr>
          <p:nvPr/>
        </p:nvCxnSpPr>
        <p:spPr>
          <a:xfrm rot="5400000">
            <a:off x="3428855" y="4841399"/>
            <a:ext cx="389270" cy="2608356"/>
          </a:xfrm>
          <a:prstGeom prst="bentConnector3">
            <a:avLst>
              <a:gd name="adj1" fmla="val 52447"/>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21BCC9C8-0873-0293-2009-5C943D107111}"/>
              </a:ext>
            </a:extLst>
          </p:cNvPr>
          <p:cNvCxnSpPr>
            <a:cxnSpLocks/>
            <a:stCxn id="12" idx="2"/>
          </p:cNvCxnSpPr>
          <p:nvPr/>
        </p:nvCxnSpPr>
        <p:spPr>
          <a:xfrm rot="5400000">
            <a:off x="3744434" y="3962048"/>
            <a:ext cx="953043" cy="3803285"/>
          </a:xfrm>
          <a:prstGeom prst="bentConnector3">
            <a:avLst>
              <a:gd name="adj1" fmla="val 8014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82C779E7-1366-2F49-2C73-DD34968F0D44}"/>
              </a:ext>
            </a:extLst>
          </p:cNvPr>
          <p:cNvCxnSpPr>
            <a:cxnSpLocks/>
            <a:stCxn id="105" idx="2"/>
          </p:cNvCxnSpPr>
          <p:nvPr/>
        </p:nvCxnSpPr>
        <p:spPr>
          <a:xfrm rot="5400000">
            <a:off x="4082911" y="3083237"/>
            <a:ext cx="1493376" cy="5020574"/>
          </a:xfrm>
          <a:prstGeom prst="bentConnector3">
            <a:avLst>
              <a:gd name="adj1" fmla="val 87452"/>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8B961366-11EC-8286-9727-CF3440A7D587}"/>
              </a:ext>
            </a:extLst>
          </p:cNvPr>
          <p:cNvCxnSpPr>
            <a:cxnSpLocks/>
            <a:stCxn id="46" idx="2"/>
          </p:cNvCxnSpPr>
          <p:nvPr/>
        </p:nvCxnSpPr>
        <p:spPr>
          <a:xfrm rot="5400000">
            <a:off x="4463805" y="2163633"/>
            <a:ext cx="2032086" cy="6321072"/>
          </a:xfrm>
          <a:prstGeom prst="bentConnector3">
            <a:avLst>
              <a:gd name="adj1" fmla="val 90629"/>
            </a:avLst>
          </a:prstGeom>
          <a:ln>
            <a:tailEnd type="triangle"/>
          </a:ln>
        </p:spPr>
        <p:style>
          <a:lnRef idx="1">
            <a:schemeClr val="dk1"/>
          </a:lnRef>
          <a:fillRef idx="0">
            <a:schemeClr val="dk1"/>
          </a:fillRef>
          <a:effectRef idx="0">
            <a:schemeClr val="dk1"/>
          </a:effectRef>
          <a:fontRef idx="minor">
            <a:schemeClr val="tx1"/>
          </a:fontRef>
        </p:style>
      </p:cxnSp>
      <p:sp>
        <p:nvSpPr>
          <p:cNvPr id="85" name="Flowchart: Decision 84">
            <a:extLst>
              <a:ext uri="{FF2B5EF4-FFF2-40B4-BE49-F238E27FC236}">
                <a16:creationId xmlns:a16="http://schemas.microsoft.com/office/drawing/2014/main" id="{61A3700A-A49E-7A87-DFF4-20937808D844}"/>
              </a:ext>
            </a:extLst>
          </p:cNvPr>
          <p:cNvSpPr/>
          <p:nvPr/>
        </p:nvSpPr>
        <p:spPr>
          <a:xfrm>
            <a:off x="6204112" y="2359465"/>
            <a:ext cx="1526277" cy="623091"/>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solidFill>
                  <a:schemeClr val="tx1"/>
                </a:solidFill>
              </a:rPr>
              <a:t>Condition</a:t>
            </a:r>
          </a:p>
        </p:txBody>
      </p:sp>
      <p:cxnSp>
        <p:nvCxnSpPr>
          <p:cNvPr id="86" name="Connector: Elbow 85">
            <a:extLst>
              <a:ext uri="{FF2B5EF4-FFF2-40B4-BE49-F238E27FC236}">
                <a16:creationId xmlns:a16="http://schemas.microsoft.com/office/drawing/2014/main" id="{B8E2950A-6303-5FE7-0844-F17EF871ABC7}"/>
              </a:ext>
            </a:extLst>
          </p:cNvPr>
          <p:cNvCxnSpPr>
            <a:cxnSpLocks/>
            <a:stCxn id="85" idx="1"/>
          </p:cNvCxnSpPr>
          <p:nvPr/>
        </p:nvCxnSpPr>
        <p:spPr>
          <a:xfrm rot="10800000" flipV="1">
            <a:off x="5672734" y="2671011"/>
            <a:ext cx="531379" cy="2301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714E9CEB-F0B9-82FD-1004-2C5F800C39B2}"/>
              </a:ext>
            </a:extLst>
          </p:cNvPr>
          <p:cNvSpPr txBox="1"/>
          <p:nvPr/>
        </p:nvSpPr>
        <p:spPr>
          <a:xfrm>
            <a:off x="7644137" y="2464423"/>
            <a:ext cx="492443" cy="261610"/>
          </a:xfrm>
          <a:prstGeom prst="rect">
            <a:avLst/>
          </a:prstGeom>
          <a:noFill/>
        </p:spPr>
        <p:txBody>
          <a:bodyPr wrap="none" rtlCol="0">
            <a:spAutoFit/>
          </a:bodyPr>
          <a:lstStyle/>
          <a:p>
            <a:r>
              <a:rPr lang="en-CA" sz="1100" b="1" dirty="0">
                <a:latin typeface="Consolas" panose="020B0609020204030204" pitchFamily="49" charset="0"/>
              </a:rPr>
              <a:t>True</a:t>
            </a:r>
            <a:endParaRPr lang="en-CA" sz="1400" b="1" dirty="0">
              <a:latin typeface="Consolas" panose="020B0609020204030204" pitchFamily="49" charset="0"/>
            </a:endParaRPr>
          </a:p>
        </p:txBody>
      </p:sp>
      <p:sp>
        <p:nvSpPr>
          <p:cNvPr id="88" name="TextBox 87">
            <a:extLst>
              <a:ext uri="{FF2B5EF4-FFF2-40B4-BE49-F238E27FC236}">
                <a16:creationId xmlns:a16="http://schemas.microsoft.com/office/drawing/2014/main" id="{3D9D99A3-A668-43F7-BF2C-389E86821267}"/>
              </a:ext>
            </a:extLst>
          </p:cNvPr>
          <p:cNvSpPr txBox="1"/>
          <p:nvPr/>
        </p:nvSpPr>
        <p:spPr>
          <a:xfrm>
            <a:off x="5670235" y="2463661"/>
            <a:ext cx="569387" cy="261610"/>
          </a:xfrm>
          <a:prstGeom prst="rect">
            <a:avLst/>
          </a:prstGeom>
          <a:noFill/>
        </p:spPr>
        <p:txBody>
          <a:bodyPr wrap="none" rtlCol="0">
            <a:spAutoFit/>
          </a:bodyPr>
          <a:lstStyle/>
          <a:p>
            <a:r>
              <a:rPr lang="en-CA" sz="1100" b="1" dirty="0">
                <a:latin typeface="Consolas" panose="020B0609020204030204" pitchFamily="49" charset="0"/>
              </a:rPr>
              <a:t>False</a:t>
            </a:r>
            <a:endParaRPr lang="en-CA" sz="1400" b="1" dirty="0">
              <a:latin typeface="Consolas" panose="020B0609020204030204" pitchFamily="49" charset="0"/>
            </a:endParaRPr>
          </a:p>
        </p:txBody>
      </p:sp>
      <p:cxnSp>
        <p:nvCxnSpPr>
          <p:cNvPr id="93" name="Connector: Elbow 92">
            <a:extLst>
              <a:ext uri="{FF2B5EF4-FFF2-40B4-BE49-F238E27FC236}">
                <a16:creationId xmlns:a16="http://schemas.microsoft.com/office/drawing/2014/main" id="{09FC0C4D-D3E9-B1FD-1CCF-415B778CFFF5}"/>
              </a:ext>
            </a:extLst>
          </p:cNvPr>
          <p:cNvCxnSpPr>
            <a:cxnSpLocks/>
            <a:stCxn id="85" idx="3"/>
            <a:endCxn id="52" idx="0"/>
          </p:cNvCxnSpPr>
          <p:nvPr/>
        </p:nvCxnSpPr>
        <p:spPr>
          <a:xfrm>
            <a:off x="7730389" y="2671011"/>
            <a:ext cx="73429" cy="42512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3" name="Connector: Elbow 102">
            <a:extLst>
              <a:ext uri="{FF2B5EF4-FFF2-40B4-BE49-F238E27FC236}">
                <a16:creationId xmlns:a16="http://schemas.microsoft.com/office/drawing/2014/main" id="{34EABF53-DB6A-BDBA-88F5-35F8DF4FA2D0}"/>
              </a:ext>
            </a:extLst>
          </p:cNvPr>
          <p:cNvCxnSpPr>
            <a:cxnSpLocks/>
            <a:endCxn id="85" idx="0"/>
          </p:cNvCxnSpPr>
          <p:nvPr/>
        </p:nvCxnSpPr>
        <p:spPr>
          <a:xfrm rot="16200000" flipH="1">
            <a:off x="6776022" y="2168235"/>
            <a:ext cx="382457"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7" name="Rectangle 106">
            <a:extLst>
              <a:ext uri="{FF2B5EF4-FFF2-40B4-BE49-F238E27FC236}">
                <a16:creationId xmlns:a16="http://schemas.microsoft.com/office/drawing/2014/main" id="{1A71FC57-D775-EFA0-3D3A-627681F320F0}"/>
              </a:ext>
            </a:extLst>
          </p:cNvPr>
          <p:cNvSpPr/>
          <p:nvPr/>
        </p:nvSpPr>
        <p:spPr>
          <a:xfrm>
            <a:off x="5365793" y="2913801"/>
            <a:ext cx="624399" cy="460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Block of code</a:t>
            </a:r>
          </a:p>
        </p:txBody>
      </p:sp>
      <p:pic>
        <p:nvPicPr>
          <p:cNvPr id="140" name="Picture 139">
            <a:extLst>
              <a:ext uri="{FF2B5EF4-FFF2-40B4-BE49-F238E27FC236}">
                <a16:creationId xmlns:a16="http://schemas.microsoft.com/office/drawing/2014/main" id="{5D08E8F0-10F4-049D-8AA8-16EA0D1C25A9}"/>
              </a:ext>
            </a:extLst>
          </p:cNvPr>
          <p:cNvPicPr>
            <a:picLocks noChangeAspect="1"/>
          </p:cNvPicPr>
          <p:nvPr/>
        </p:nvPicPr>
        <p:blipFill rotWithShape="1">
          <a:blip r:embed="rId2"/>
          <a:srcRect t="1038"/>
          <a:stretch/>
        </p:blipFill>
        <p:spPr>
          <a:xfrm>
            <a:off x="129209" y="710213"/>
            <a:ext cx="4187426" cy="3257087"/>
          </a:xfrm>
          <a:prstGeom prst="rect">
            <a:avLst/>
          </a:prstGeom>
        </p:spPr>
      </p:pic>
      <p:cxnSp>
        <p:nvCxnSpPr>
          <p:cNvPr id="147" name="Connector: Curved 146">
            <a:extLst>
              <a:ext uri="{FF2B5EF4-FFF2-40B4-BE49-F238E27FC236}">
                <a16:creationId xmlns:a16="http://schemas.microsoft.com/office/drawing/2014/main" id="{4D77CEC1-CEF6-784A-9A17-16F2A8C48FB5}"/>
              </a:ext>
            </a:extLst>
          </p:cNvPr>
          <p:cNvCxnSpPr>
            <a:cxnSpLocks/>
            <a:stCxn id="107" idx="2"/>
          </p:cNvCxnSpPr>
          <p:nvPr/>
        </p:nvCxnSpPr>
        <p:spPr>
          <a:xfrm rot="5400000">
            <a:off x="2516210" y="3178429"/>
            <a:ext cx="2966176" cy="3357390"/>
          </a:xfrm>
          <a:prstGeom prst="curvedConnector3">
            <a:avLst>
              <a:gd name="adj1" fmla="val 2366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802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A61C-5994-0BF6-8454-927453C32F76}"/>
              </a:ext>
            </a:extLst>
          </p:cNvPr>
          <p:cNvSpPr>
            <a:spLocks noGrp="1"/>
          </p:cNvSpPr>
          <p:nvPr>
            <p:ph type="title"/>
          </p:nvPr>
        </p:nvSpPr>
        <p:spPr/>
        <p:txBody>
          <a:bodyPr/>
          <a:lstStyle/>
          <a:p>
            <a:r>
              <a:rPr lang="en-CA" dirty="0"/>
              <a:t>2.10 Loop Statements</a:t>
            </a:r>
          </a:p>
        </p:txBody>
      </p:sp>
      <p:sp>
        <p:nvSpPr>
          <p:cNvPr id="10" name="Content Placeholder 9">
            <a:extLst>
              <a:ext uri="{FF2B5EF4-FFF2-40B4-BE49-F238E27FC236}">
                <a16:creationId xmlns:a16="http://schemas.microsoft.com/office/drawing/2014/main" id="{A7886128-8FD5-2569-B199-0CE06955818B}"/>
              </a:ext>
            </a:extLst>
          </p:cNvPr>
          <p:cNvSpPr>
            <a:spLocks noGrp="1"/>
          </p:cNvSpPr>
          <p:nvPr>
            <p:ph idx="1"/>
          </p:nvPr>
        </p:nvSpPr>
        <p:spPr>
          <a:xfrm>
            <a:off x="628650" y="1825625"/>
            <a:ext cx="7886700" cy="1325563"/>
          </a:xfrm>
        </p:spPr>
        <p:txBody>
          <a:bodyPr>
            <a:normAutofit lnSpcReduction="10000"/>
          </a:bodyPr>
          <a:lstStyle/>
          <a:p>
            <a:pPr marL="0" indent="0">
              <a:buNone/>
            </a:pPr>
            <a:r>
              <a:rPr lang="en-CA" b="1" dirty="0"/>
              <a:t>for loop</a:t>
            </a:r>
          </a:p>
          <a:p>
            <a:r>
              <a:rPr lang="en-CA" dirty="0"/>
              <a:t>for statement has the ability to iterate over the items of any sequence, such as a list or a string.</a:t>
            </a:r>
          </a:p>
        </p:txBody>
      </p:sp>
      <p:cxnSp>
        <p:nvCxnSpPr>
          <p:cNvPr id="11" name="Straight Arrow Connector 10">
            <a:extLst>
              <a:ext uri="{FF2B5EF4-FFF2-40B4-BE49-F238E27FC236}">
                <a16:creationId xmlns:a16="http://schemas.microsoft.com/office/drawing/2014/main" id="{83CB7231-9DB1-6483-DCCE-7176B1035938}"/>
              </a:ext>
            </a:extLst>
          </p:cNvPr>
          <p:cNvCxnSpPr>
            <a:cxnSpLocks/>
            <a:endCxn id="12" idx="0"/>
          </p:cNvCxnSpPr>
          <p:nvPr/>
        </p:nvCxnSpPr>
        <p:spPr>
          <a:xfrm>
            <a:off x="2308193" y="3273996"/>
            <a:ext cx="0" cy="773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Flowchart: Decision 11">
            <a:extLst>
              <a:ext uri="{FF2B5EF4-FFF2-40B4-BE49-F238E27FC236}">
                <a16:creationId xmlns:a16="http://schemas.microsoft.com/office/drawing/2014/main" id="{CA2311CA-273C-81B7-4657-EACB55DB2180}"/>
              </a:ext>
            </a:extLst>
          </p:cNvPr>
          <p:cNvSpPr/>
          <p:nvPr/>
        </p:nvSpPr>
        <p:spPr>
          <a:xfrm>
            <a:off x="1393794" y="4047833"/>
            <a:ext cx="1828798" cy="1047566"/>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Item from Sequence</a:t>
            </a:r>
          </a:p>
        </p:txBody>
      </p:sp>
      <p:sp>
        <p:nvSpPr>
          <p:cNvPr id="13" name="Rectangle 12">
            <a:extLst>
              <a:ext uri="{FF2B5EF4-FFF2-40B4-BE49-F238E27FC236}">
                <a16:creationId xmlns:a16="http://schemas.microsoft.com/office/drawing/2014/main" id="{CF05549B-4729-E63C-2A8B-F7074CFA2C84}"/>
              </a:ext>
            </a:extLst>
          </p:cNvPr>
          <p:cNvSpPr/>
          <p:nvPr/>
        </p:nvSpPr>
        <p:spPr>
          <a:xfrm>
            <a:off x="3031721" y="5003659"/>
            <a:ext cx="843378" cy="5504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Block of code</a:t>
            </a:r>
          </a:p>
        </p:txBody>
      </p:sp>
      <p:cxnSp>
        <p:nvCxnSpPr>
          <p:cNvPr id="14" name="Connector: Elbow 13">
            <a:extLst>
              <a:ext uri="{FF2B5EF4-FFF2-40B4-BE49-F238E27FC236}">
                <a16:creationId xmlns:a16="http://schemas.microsoft.com/office/drawing/2014/main" id="{09EB97F2-9431-1AAD-85E2-F323CEB9D3CF}"/>
              </a:ext>
            </a:extLst>
          </p:cNvPr>
          <p:cNvCxnSpPr>
            <a:cxnSpLocks/>
            <a:stCxn id="12" idx="1"/>
          </p:cNvCxnSpPr>
          <p:nvPr/>
        </p:nvCxnSpPr>
        <p:spPr>
          <a:xfrm rot="10800000" flipV="1">
            <a:off x="1162976" y="4571616"/>
            <a:ext cx="230818" cy="184934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0110D284-B9C6-92F2-FACC-6C6B29A519E3}"/>
              </a:ext>
            </a:extLst>
          </p:cNvPr>
          <p:cNvCxnSpPr>
            <a:cxnSpLocks/>
            <a:stCxn id="12" idx="3"/>
            <a:endCxn id="13" idx="0"/>
          </p:cNvCxnSpPr>
          <p:nvPr/>
        </p:nvCxnSpPr>
        <p:spPr>
          <a:xfrm>
            <a:off x="3222592" y="4571616"/>
            <a:ext cx="230818" cy="4320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2B27A31D-C68D-245E-B343-F2BC971CAE0E}"/>
              </a:ext>
            </a:extLst>
          </p:cNvPr>
          <p:cNvCxnSpPr>
            <a:cxnSpLocks/>
            <a:stCxn id="13" idx="2"/>
            <a:endCxn id="12" idx="2"/>
          </p:cNvCxnSpPr>
          <p:nvPr/>
        </p:nvCxnSpPr>
        <p:spPr>
          <a:xfrm rot="5400000" flipH="1">
            <a:off x="2651464" y="4752129"/>
            <a:ext cx="458675" cy="1145217"/>
          </a:xfrm>
          <a:prstGeom prst="bentConnector3">
            <a:avLst>
              <a:gd name="adj1" fmla="val -49839"/>
            </a:avLst>
          </a:prstGeom>
          <a:ln>
            <a:tailEnd type="triangle"/>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5C4361EA-402E-5C06-A400-4175E1D2A44E}"/>
              </a:ext>
            </a:extLst>
          </p:cNvPr>
          <p:cNvPicPr>
            <a:picLocks noChangeAspect="1"/>
          </p:cNvPicPr>
          <p:nvPr/>
        </p:nvPicPr>
        <p:blipFill>
          <a:blip r:embed="rId2"/>
          <a:stretch>
            <a:fillRect/>
          </a:stretch>
        </p:blipFill>
        <p:spPr>
          <a:xfrm>
            <a:off x="4335015" y="3286124"/>
            <a:ext cx="4312679" cy="1792682"/>
          </a:xfrm>
          <a:prstGeom prst="rect">
            <a:avLst/>
          </a:prstGeom>
        </p:spPr>
      </p:pic>
      <p:pic>
        <p:nvPicPr>
          <p:cNvPr id="25" name="Picture 24">
            <a:extLst>
              <a:ext uri="{FF2B5EF4-FFF2-40B4-BE49-F238E27FC236}">
                <a16:creationId xmlns:a16="http://schemas.microsoft.com/office/drawing/2014/main" id="{1A13E86A-B3BE-D8D0-4072-8C2D80BCD861}"/>
              </a:ext>
            </a:extLst>
          </p:cNvPr>
          <p:cNvPicPr>
            <a:picLocks noChangeAspect="1"/>
          </p:cNvPicPr>
          <p:nvPr/>
        </p:nvPicPr>
        <p:blipFill>
          <a:blip r:embed="rId3"/>
          <a:stretch>
            <a:fillRect/>
          </a:stretch>
        </p:blipFill>
        <p:spPr>
          <a:xfrm>
            <a:off x="6869959" y="5142820"/>
            <a:ext cx="1777735" cy="1531421"/>
          </a:xfrm>
          <a:prstGeom prst="rect">
            <a:avLst/>
          </a:prstGeom>
        </p:spPr>
      </p:pic>
      <p:sp>
        <p:nvSpPr>
          <p:cNvPr id="26" name="TextBox 25">
            <a:extLst>
              <a:ext uri="{FF2B5EF4-FFF2-40B4-BE49-F238E27FC236}">
                <a16:creationId xmlns:a16="http://schemas.microsoft.com/office/drawing/2014/main" id="{7D580157-98E8-1581-40AD-070A412AAF29}"/>
              </a:ext>
            </a:extLst>
          </p:cNvPr>
          <p:cNvSpPr txBox="1"/>
          <p:nvPr/>
        </p:nvSpPr>
        <p:spPr>
          <a:xfrm>
            <a:off x="3453410" y="6236296"/>
            <a:ext cx="2065241" cy="369332"/>
          </a:xfrm>
          <a:prstGeom prst="rect">
            <a:avLst/>
          </a:prstGeom>
          <a:noFill/>
        </p:spPr>
        <p:txBody>
          <a:bodyPr wrap="square" rtlCol="0">
            <a:spAutoFit/>
          </a:bodyPr>
          <a:lstStyle/>
          <a:p>
            <a:r>
              <a:rPr lang="en-CA" dirty="0">
                <a:latin typeface="Consolas" panose="020B0609020204030204" pitchFamily="49" charset="0"/>
              </a:rPr>
              <a:t>for</a:t>
            </a:r>
            <a:r>
              <a:rPr lang="en-CA" dirty="0"/>
              <a:t> loop example</a:t>
            </a:r>
          </a:p>
        </p:txBody>
      </p:sp>
    </p:spTree>
    <p:extLst>
      <p:ext uri="{BB962C8B-B14F-4D97-AF65-F5344CB8AC3E}">
        <p14:creationId xmlns:p14="http://schemas.microsoft.com/office/powerpoint/2010/main" val="158021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163D-FF3A-8E86-3771-B4542C10B6C6}"/>
              </a:ext>
            </a:extLst>
          </p:cNvPr>
          <p:cNvSpPr>
            <a:spLocks noGrp="1"/>
          </p:cNvSpPr>
          <p:nvPr>
            <p:ph type="title"/>
          </p:nvPr>
        </p:nvSpPr>
        <p:spPr/>
        <p:txBody>
          <a:bodyPr/>
          <a:lstStyle/>
          <a:p>
            <a:r>
              <a:rPr lang="en-CA" dirty="0"/>
              <a:t>1.3 Properties of Python</a:t>
            </a:r>
          </a:p>
        </p:txBody>
      </p:sp>
      <p:sp>
        <p:nvSpPr>
          <p:cNvPr id="3" name="Content Placeholder 2">
            <a:extLst>
              <a:ext uri="{FF2B5EF4-FFF2-40B4-BE49-F238E27FC236}">
                <a16:creationId xmlns:a16="http://schemas.microsoft.com/office/drawing/2014/main" id="{337E1931-1731-5C98-DAE4-0C2EE722733A}"/>
              </a:ext>
            </a:extLst>
          </p:cNvPr>
          <p:cNvSpPr>
            <a:spLocks noGrp="1"/>
          </p:cNvSpPr>
          <p:nvPr>
            <p:ph idx="1"/>
          </p:nvPr>
        </p:nvSpPr>
        <p:spPr>
          <a:xfrm>
            <a:off x="628650" y="2632623"/>
            <a:ext cx="7886700" cy="2359403"/>
          </a:xfrm>
        </p:spPr>
        <p:txBody>
          <a:bodyPr numCol="2">
            <a:normAutofit fontScale="77500" lnSpcReduction="20000"/>
          </a:bodyPr>
          <a:lstStyle/>
          <a:p>
            <a:r>
              <a:rPr lang="en-CA" dirty="0"/>
              <a:t>Easy-to-learn</a:t>
            </a:r>
          </a:p>
          <a:p>
            <a:r>
              <a:rPr lang="en-CA" dirty="0"/>
              <a:t>Easy-to-read</a:t>
            </a:r>
          </a:p>
          <a:p>
            <a:r>
              <a:rPr lang="en-CA" dirty="0"/>
              <a:t>Easy-to-maintain</a:t>
            </a:r>
          </a:p>
          <a:p>
            <a:r>
              <a:rPr lang="en-CA" dirty="0"/>
              <a:t>A broad standard library</a:t>
            </a:r>
          </a:p>
          <a:p>
            <a:r>
              <a:rPr lang="en-CA" dirty="0"/>
              <a:t>Interactive Mode</a:t>
            </a:r>
          </a:p>
          <a:p>
            <a:r>
              <a:rPr lang="en-CA" dirty="0"/>
              <a:t>Portable</a:t>
            </a:r>
          </a:p>
          <a:p>
            <a:r>
              <a:rPr lang="en-CA" dirty="0"/>
              <a:t>Extendable</a:t>
            </a:r>
          </a:p>
          <a:p>
            <a:r>
              <a:rPr lang="en-CA" dirty="0"/>
              <a:t>Databases</a:t>
            </a:r>
          </a:p>
          <a:p>
            <a:r>
              <a:rPr lang="en-CA" dirty="0"/>
              <a:t>GUI Programming</a:t>
            </a:r>
          </a:p>
          <a:p>
            <a:r>
              <a:rPr lang="en-CA" dirty="0"/>
              <a:t>Scalable</a:t>
            </a:r>
          </a:p>
          <a:p>
            <a:r>
              <a:rPr lang="en-CA" dirty="0"/>
              <a:t>Object-Oriented Programming</a:t>
            </a:r>
          </a:p>
          <a:p>
            <a:r>
              <a:rPr lang="en-CA" dirty="0"/>
              <a:t>Beginner’s Language</a:t>
            </a:r>
          </a:p>
        </p:txBody>
      </p:sp>
    </p:spTree>
    <p:extLst>
      <p:ext uri="{BB962C8B-B14F-4D97-AF65-F5344CB8AC3E}">
        <p14:creationId xmlns:p14="http://schemas.microsoft.com/office/powerpoint/2010/main" val="1644855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A61C-5994-0BF6-8454-927453C32F76}"/>
              </a:ext>
            </a:extLst>
          </p:cNvPr>
          <p:cNvSpPr>
            <a:spLocks noGrp="1"/>
          </p:cNvSpPr>
          <p:nvPr>
            <p:ph type="title"/>
          </p:nvPr>
        </p:nvSpPr>
        <p:spPr/>
        <p:txBody>
          <a:bodyPr/>
          <a:lstStyle/>
          <a:p>
            <a:r>
              <a:rPr lang="en-CA" dirty="0"/>
              <a:t>2.10 Loop Statements</a:t>
            </a:r>
          </a:p>
        </p:txBody>
      </p:sp>
      <p:sp>
        <p:nvSpPr>
          <p:cNvPr id="10" name="Content Placeholder 9">
            <a:extLst>
              <a:ext uri="{FF2B5EF4-FFF2-40B4-BE49-F238E27FC236}">
                <a16:creationId xmlns:a16="http://schemas.microsoft.com/office/drawing/2014/main" id="{A7886128-8FD5-2569-B199-0CE06955818B}"/>
              </a:ext>
            </a:extLst>
          </p:cNvPr>
          <p:cNvSpPr>
            <a:spLocks noGrp="1"/>
          </p:cNvSpPr>
          <p:nvPr>
            <p:ph idx="1"/>
          </p:nvPr>
        </p:nvSpPr>
        <p:spPr>
          <a:xfrm>
            <a:off x="628650" y="1825625"/>
            <a:ext cx="7886700" cy="1325563"/>
          </a:xfrm>
        </p:spPr>
        <p:txBody>
          <a:bodyPr>
            <a:normAutofit lnSpcReduction="10000"/>
          </a:bodyPr>
          <a:lstStyle/>
          <a:p>
            <a:pPr marL="0" indent="0">
              <a:buNone/>
            </a:pPr>
            <a:r>
              <a:rPr lang="en-CA" b="1" dirty="0"/>
              <a:t>while loop</a:t>
            </a:r>
          </a:p>
          <a:p>
            <a:pPr marL="0" indent="0">
              <a:buNone/>
            </a:pPr>
            <a:r>
              <a:rPr lang="en-CA" dirty="0"/>
              <a:t>while statement repeatedly executes a target statement as long as a given condition is true</a:t>
            </a:r>
          </a:p>
        </p:txBody>
      </p:sp>
      <p:cxnSp>
        <p:nvCxnSpPr>
          <p:cNvPr id="3" name="Straight Arrow Connector 2">
            <a:extLst>
              <a:ext uri="{FF2B5EF4-FFF2-40B4-BE49-F238E27FC236}">
                <a16:creationId xmlns:a16="http://schemas.microsoft.com/office/drawing/2014/main" id="{C44AF845-F739-B990-AA4B-163D72E97611}"/>
              </a:ext>
            </a:extLst>
          </p:cNvPr>
          <p:cNvCxnSpPr>
            <a:cxnSpLocks/>
            <a:endCxn id="4" idx="0"/>
          </p:cNvCxnSpPr>
          <p:nvPr/>
        </p:nvCxnSpPr>
        <p:spPr>
          <a:xfrm>
            <a:off x="2308193" y="3273996"/>
            <a:ext cx="0" cy="773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Flowchart: Decision 3">
            <a:extLst>
              <a:ext uri="{FF2B5EF4-FFF2-40B4-BE49-F238E27FC236}">
                <a16:creationId xmlns:a16="http://schemas.microsoft.com/office/drawing/2014/main" id="{0BE9A670-B4C1-6831-2166-AC4548928428}"/>
              </a:ext>
            </a:extLst>
          </p:cNvPr>
          <p:cNvSpPr/>
          <p:nvPr/>
        </p:nvSpPr>
        <p:spPr>
          <a:xfrm>
            <a:off x="1393794" y="4047833"/>
            <a:ext cx="1828798" cy="1047566"/>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Condition</a:t>
            </a:r>
          </a:p>
        </p:txBody>
      </p:sp>
      <p:sp>
        <p:nvSpPr>
          <p:cNvPr id="6" name="Rectangle 5">
            <a:extLst>
              <a:ext uri="{FF2B5EF4-FFF2-40B4-BE49-F238E27FC236}">
                <a16:creationId xmlns:a16="http://schemas.microsoft.com/office/drawing/2014/main" id="{4908D41F-AADE-C166-6CE3-280B33EC3B14}"/>
              </a:ext>
            </a:extLst>
          </p:cNvPr>
          <p:cNvSpPr/>
          <p:nvPr/>
        </p:nvSpPr>
        <p:spPr>
          <a:xfrm>
            <a:off x="3031721" y="5003659"/>
            <a:ext cx="843378" cy="5504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Block of code</a:t>
            </a:r>
          </a:p>
        </p:txBody>
      </p:sp>
      <p:cxnSp>
        <p:nvCxnSpPr>
          <p:cNvPr id="7" name="Connector: Elbow 6">
            <a:extLst>
              <a:ext uri="{FF2B5EF4-FFF2-40B4-BE49-F238E27FC236}">
                <a16:creationId xmlns:a16="http://schemas.microsoft.com/office/drawing/2014/main" id="{A2B3D0BD-FA29-089E-04E7-19160364B147}"/>
              </a:ext>
            </a:extLst>
          </p:cNvPr>
          <p:cNvCxnSpPr>
            <a:cxnSpLocks/>
            <a:stCxn id="4" idx="1"/>
          </p:cNvCxnSpPr>
          <p:nvPr/>
        </p:nvCxnSpPr>
        <p:spPr>
          <a:xfrm rot="10800000" flipV="1">
            <a:off x="1162976" y="4571616"/>
            <a:ext cx="230818" cy="184934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79DA1BEA-170F-6ADF-F651-391085329A2C}"/>
              </a:ext>
            </a:extLst>
          </p:cNvPr>
          <p:cNvCxnSpPr>
            <a:cxnSpLocks/>
            <a:stCxn id="4" idx="3"/>
            <a:endCxn id="6" idx="0"/>
          </p:cNvCxnSpPr>
          <p:nvPr/>
        </p:nvCxnSpPr>
        <p:spPr>
          <a:xfrm>
            <a:off x="3222592" y="4571616"/>
            <a:ext cx="230818" cy="4320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EB2D2518-52FF-9A41-8B02-7653D2444610}"/>
              </a:ext>
            </a:extLst>
          </p:cNvPr>
          <p:cNvCxnSpPr>
            <a:cxnSpLocks/>
          </p:cNvCxnSpPr>
          <p:nvPr/>
        </p:nvCxnSpPr>
        <p:spPr>
          <a:xfrm rot="5400000" flipH="1">
            <a:off x="2651464" y="4752129"/>
            <a:ext cx="458675" cy="1145217"/>
          </a:xfrm>
          <a:prstGeom prst="bentConnector3">
            <a:avLst>
              <a:gd name="adj1" fmla="val -49839"/>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579883B-1A61-DBF8-0D64-2FFC1FD34CE8}"/>
              </a:ext>
            </a:extLst>
          </p:cNvPr>
          <p:cNvSpPr txBox="1"/>
          <p:nvPr/>
        </p:nvSpPr>
        <p:spPr>
          <a:xfrm>
            <a:off x="3453410" y="6236296"/>
            <a:ext cx="2281565" cy="369332"/>
          </a:xfrm>
          <a:prstGeom prst="rect">
            <a:avLst/>
          </a:prstGeom>
          <a:noFill/>
        </p:spPr>
        <p:txBody>
          <a:bodyPr wrap="square" rtlCol="0">
            <a:spAutoFit/>
          </a:bodyPr>
          <a:lstStyle/>
          <a:p>
            <a:r>
              <a:rPr lang="en-CA" dirty="0">
                <a:latin typeface="Consolas" panose="020B0609020204030204" pitchFamily="49" charset="0"/>
              </a:rPr>
              <a:t>while</a:t>
            </a:r>
            <a:r>
              <a:rPr lang="en-CA" dirty="0"/>
              <a:t> loop example</a:t>
            </a:r>
          </a:p>
        </p:txBody>
      </p:sp>
      <p:pic>
        <p:nvPicPr>
          <p:cNvPr id="13" name="Picture 12">
            <a:extLst>
              <a:ext uri="{FF2B5EF4-FFF2-40B4-BE49-F238E27FC236}">
                <a16:creationId xmlns:a16="http://schemas.microsoft.com/office/drawing/2014/main" id="{6FA48FED-ACEE-6B0A-F005-E5E6AEBB2808}"/>
              </a:ext>
            </a:extLst>
          </p:cNvPr>
          <p:cNvPicPr>
            <a:picLocks noChangeAspect="1"/>
          </p:cNvPicPr>
          <p:nvPr/>
        </p:nvPicPr>
        <p:blipFill>
          <a:blip r:embed="rId2"/>
          <a:stretch>
            <a:fillRect/>
          </a:stretch>
        </p:blipFill>
        <p:spPr>
          <a:xfrm>
            <a:off x="4057095" y="5353351"/>
            <a:ext cx="4458255" cy="487241"/>
          </a:xfrm>
          <a:prstGeom prst="rect">
            <a:avLst/>
          </a:prstGeom>
        </p:spPr>
      </p:pic>
      <p:pic>
        <p:nvPicPr>
          <p:cNvPr id="15" name="Picture 14">
            <a:extLst>
              <a:ext uri="{FF2B5EF4-FFF2-40B4-BE49-F238E27FC236}">
                <a16:creationId xmlns:a16="http://schemas.microsoft.com/office/drawing/2014/main" id="{C0ECE078-1848-FAEC-B11C-37425DDBB033}"/>
              </a:ext>
            </a:extLst>
          </p:cNvPr>
          <p:cNvPicPr>
            <a:picLocks noChangeAspect="1"/>
          </p:cNvPicPr>
          <p:nvPr/>
        </p:nvPicPr>
        <p:blipFill>
          <a:blip r:embed="rId3"/>
          <a:stretch>
            <a:fillRect/>
          </a:stretch>
        </p:blipFill>
        <p:spPr>
          <a:xfrm>
            <a:off x="5562794" y="3013997"/>
            <a:ext cx="2952556" cy="2289526"/>
          </a:xfrm>
          <a:prstGeom prst="rect">
            <a:avLst/>
          </a:prstGeom>
        </p:spPr>
      </p:pic>
    </p:spTree>
    <p:extLst>
      <p:ext uri="{BB962C8B-B14F-4D97-AF65-F5344CB8AC3E}">
        <p14:creationId xmlns:p14="http://schemas.microsoft.com/office/powerpoint/2010/main" val="1250545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A61C-5994-0BF6-8454-927453C32F76}"/>
              </a:ext>
            </a:extLst>
          </p:cNvPr>
          <p:cNvSpPr>
            <a:spLocks noGrp="1"/>
          </p:cNvSpPr>
          <p:nvPr>
            <p:ph type="title"/>
          </p:nvPr>
        </p:nvSpPr>
        <p:spPr/>
        <p:txBody>
          <a:bodyPr/>
          <a:lstStyle/>
          <a:p>
            <a:r>
              <a:rPr lang="en-CA" dirty="0"/>
              <a:t>2.10 Loop Statements</a:t>
            </a:r>
          </a:p>
        </p:txBody>
      </p:sp>
      <p:sp>
        <p:nvSpPr>
          <p:cNvPr id="10" name="Content Placeholder 9">
            <a:extLst>
              <a:ext uri="{FF2B5EF4-FFF2-40B4-BE49-F238E27FC236}">
                <a16:creationId xmlns:a16="http://schemas.microsoft.com/office/drawing/2014/main" id="{A7886128-8FD5-2569-B199-0CE06955818B}"/>
              </a:ext>
            </a:extLst>
          </p:cNvPr>
          <p:cNvSpPr>
            <a:spLocks noGrp="1"/>
          </p:cNvSpPr>
          <p:nvPr>
            <p:ph idx="1"/>
          </p:nvPr>
        </p:nvSpPr>
        <p:spPr>
          <a:xfrm>
            <a:off x="628650" y="1825625"/>
            <a:ext cx="7886700" cy="1325563"/>
          </a:xfrm>
        </p:spPr>
        <p:txBody>
          <a:bodyPr>
            <a:normAutofit lnSpcReduction="10000"/>
          </a:bodyPr>
          <a:lstStyle/>
          <a:p>
            <a:pPr marL="0" indent="0">
              <a:buNone/>
            </a:pPr>
            <a:r>
              <a:rPr lang="en-CA" b="1" dirty="0"/>
              <a:t>nested loops</a:t>
            </a:r>
          </a:p>
          <a:p>
            <a:r>
              <a:rPr lang="en-CA" dirty="0"/>
              <a:t>Intending a loop inside another loop is allowed in python</a:t>
            </a:r>
          </a:p>
        </p:txBody>
      </p:sp>
      <p:cxnSp>
        <p:nvCxnSpPr>
          <p:cNvPr id="3" name="Straight Arrow Connector 2">
            <a:extLst>
              <a:ext uri="{FF2B5EF4-FFF2-40B4-BE49-F238E27FC236}">
                <a16:creationId xmlns:a16="http://schemas.microsoft.com/office/drawing/2014/main" id="{D5EA02EC-D30E-0780-3C73-854F1711AEC5}"/>
              </a:ext>
            </a:extLst>
          </p:cNvPr>
          <p:cNvCxnSpPr>
            <a:cxnSpLocks/>
            <a:endCxn id="4" idx="0"/>
          </p:cNvCxnSpPr>
          <p:nvPr/>
        </p:nvCxnSpPr>
        <p:spPr>
          <a:xfrm>
            <a:off x="1367158" y="3151188"/>
            <a:ext cx="0" cy="426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Flowchart: Decision 3">
            <a:extLst>
              <a:ext uri="{FF2B5EF4-FFF2-40B4-BE49-F238E27FC236}">
                <a16:creationId xmlns:a16="http://schemas.microsoft.com/office/drawing/2014/main" id="{2E692FBF-128D-4576-BFF4-D48735CCC89E}"/>
              </a:ext>
            </a:extLst>
          </p:cNvPr>
          <p:cNvSpPr/>
          <p:nvPr/>
        </p:nvSpPr>
        <p:spPr>
          <a:xfrm>
            <a:off x="452759" y="3577316"/>
            <a:ext cx="1828798" cy="1047566"/>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Item from Sequence</a:t>
            </a:r>
          </a:p>
        </p:txBody>
      </p:sp>
      <p:cxnSp>
        <p:nvCxnSpPr>
          <p:cNvPr id="7" name="Connector: Elbow 6">
            <a:extLst>
              <a:ext uri="{FF2B5EF4-FFF2-40B4-BE49-F238E27FC236}">
                <a16:creationId xmlns:a16="http://schemas.microsoft.com/office/drawing/2014/main" id="{B12F5167-6F76-3BFF-296D-606021ED35A1}"/>
              </a:ext>
            </a:extLst>
          </p:cNvPr>
          <p:cNvCxnSpPr>
            <a:cxnSpLocks/>
            <a:stCxn id="4" idx="1"/>
          </p:cNvCxnSpPr>
          <p:nvPr/>
        </p:nvCxnSpPr>
        <p:spPr>
          <a:xfrm rot="10800000" flipV="1">
            <a:off x="221941" y="4101098"/>
            <a:ext cx="230819" cy="211326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E616E7F1-EF87-9D0F-7FDB-4DE4C26D2A14}"/>
              </a:ext>
            </a:extLst>
          </p:cNvPr>
          <p:cNvCxnSpPr>
            <a:cxnSpLocks/>
            <a:stCxn id="4" idx="3"/>
            <a:endCxn id="12" idx="0"/>
          </p:cNvCxnSpPr>
          <p:nvPr/>
        </p:nvCxnSpPr>
        <p:spPr>
          <a:xfrm>
            <a:off x="2281557" y="4101099"/>
            <a:ext cx="230818" cy="3728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A7EB06EB-6796-CCE2-6234-0D4BD7F7E6DB}"/>
              </a:ext>
            </a:extLst>
          </p:cNvPr>
          <p:cNvCxnSpPr>
            <a:cxnSpLocks/>
            <a:stCxn id="12" idx="1"/>
          </p:cNvCxnSpPr>
          <p:nvPr/>
        </p:nvCxnSpPr>
        <p:spPr>
          <a:xfrm rot="10800000">
            <a:off x="1367158" y="4624884"/>
            <a:ext cx="230818" cy="3728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 name="Flowchart: Decision 11">
            <a:extLst>
              <a:ext uri="{FF2B5EF4-FFF2-40B4-BE49-F238E27FC236}">
                <a16:creationId xmlns:a16="http://schemas.microsoft.com/office/drawing/2014/main" id="{C2243099-2C59-9077-C759-B5D9AB765856}"/>
              </a:ext>
            </a:extLst>
          </p:cNvPr>
          <p:cNvSpPr/>
          <p:nvPr/>
        </p:nvSpPr>
        <p:spPr>
          <a:xfrm>
            <a:off x="1597976" y="4473961"/>
            <a:ext cx="1828798" cy="1047566"/>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Item from Sequence</a:t>
            </a:r>
          </a:p>
        </p:txBody>
      </p:sp>
      <p:sp>
        <p:nvSpPr>
          <p:cNvPr id="13" name="Rectangle 12">
            <a:extLst>
              <a:ext uri="{FF2B5EF4-FFF2-40B4-BE49-F238E27FC236}">
                <a16:creationId xmlns:a16="http://schemas.microsoft.com/office/drawing/2014/main" id="{C996E358-0970-3449-752D-39FE492F3260}"/>
              </a:ext>
            </a:extLst>
          </p:cNvPr>
          <p:cNvSpPr/>
          <p:nvPr/>
        </p:nvSpPr>
        <p:spPr>
          <a:xfrm>
            <a:off x="3235903" y="5429787"/>
            <a:ext cx="843378" cy="5504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Block of code</a:t>
            </a:r>
          </a:p>
        </p:txBody>
      </p:sp>
      <p:cxnSp>
        <p:nvCxnSpPr>
          <p:cNvPr id="15" name="Connector: Elbow 14">
            <a:extLst>
              <a:ext uri="{FF2B5EF4-FFF2-40B4-BE49-F238E27FC236}">
                <a16:creationId xmlns:a16="http://schemas.microsoft.com/office/drawing/2014/main" id="{9C063882-9E6B-6B54-39DD-8893E4C1D281}"/>
              </a:ext>
            </a:extLst>
          </p:cNvPr>
          <p:cNvCxnSpPr>
            <a:cxnSpLocks/>
            <a:stCxn id="12" idx="3"/>
            <a:endCxn id="13" idx="0"/>
          </p:cNvCxnSpPr>
          <p:nvPr/>
        </p:nvCxnSpPr>
        <p:spPr>
          <a:xfrm>
            <a:off x="3426774" y="4997744"/>
            <a:ext cx="230818" cy="4320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5686698A-AB2D-86F6-C44A-9D7102C993C4}"/>
              </a:ext>
            </a:extLst>
          </p:cNvPr>
          <p:cNvCxnSpPr>
            <a:cxnSpLocks/>
          </p:cNvCxnSpPr>
          <p:nvPr/>
        </p:nvCxnSpPr>
        <p:spPr>
          <a:xfrm rot="5400000" flipH="1">
            <a:off x="2855646" y="5178257"/>
            <a:ext cx="458675" cy="1145217"/>
          </a:xfrm>
          <a:prstGeom prst="bentConnector3">
            <a:avLst>
              <a:gd name="adj1" fmla="val -49839"/>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B169AEF6-CA10-4362-A254-9DF319A65085}"/>
              </a:ext>
            </a:extLst>
          </p:cNvPr>
          <p:cNvSpPr txBox="1"/>
          <p:nvPr/>
        </p:nvSpPr>
        <p:spPr>
          <a:xfrm>
            <a:off x="3169326" y="6308208"/>
            <a:ext cx="2805347" cy="369332"/>
          </a:xfrm>
          <a:prstGeom prst="rect">
            <a:avLst/>
          </a:prstGeom>
          <a:noFill/>
        </p:spPr>
        <p:txBody>
          <a:bodyPr wrap="square" rtlCol="0">
            <a:spAutoFit/>
          </a:bodyPr>
          <a:lstStyle/>
          <a:p>
            <a:r>
              <a:rPr lang="en-CA" dirty="0"/>
              <a:t>Nested</a:t>
            </a:r>
            <a:r>
              <a:rPr lang="en-CA" dirty="0">
                <a:latin typeface="Consolas" panose="020B0609020204030204" pitchFamily="49" charset="0"/>
              </a:rPr>
              <a:t> for</a:t>
            </a:r>
            <a:r>
              <a:rPr lang="en-CA" dirty="0"/>
              <a:t> loop example</a:t>
            </a:r>
          </a:p>
        </p:txBody>
      </p:sp>
      <p:pic>
        <p:nvPicPr>
          <p:cNvPr id="23" name="Picture 22">
            <a:extLst>
              <a:ext uri="{FF2B5EF4-FFF2-40B4-BE49-F238E27FC236}">
                <a16:creationId xmlns:a16="http://schemas.microsoft.com/office/drawing/2014/main" id="{7583633F-709A-CFF6-6CC9-B9B10859033E}"/>
              </a:ext>
            </a:extLst>
          </p:cNvPr>
          <p:cNvPicPr>
            <a:picLocks noChangeAspect="1"/>
          </p:cNvPicPr>
          <p:nvPr/>
        </p:nvPicPr>
        <p:blipFill>
          <a:blip r:embed="rId2"/>
          <a:stretch>
            <a:fillRect/>
          </a:stretch>
        </p:blipFill>
        <p:spPr>
          <a:xfrm>
            <a:off x="4056314" y="2959988"/>
            <a:ext cx="4491381" cy="2037756"/>
          </a:xfrm>
          <a:prstGeom prst="rect">
            <a:avLst/>
          </a:prstGeom>
        </p:spPr>
      </p:pic>
      <p:pic>
        <p:nvPicPr>
          <p:cNvPr id="25" name="Picture 24">
            <a:extLst>
              <a:ext uri="{FF2B5EF4-FFF2-40B4-BE49-F238E27FC236}">
                <a16:creationId xmlns:a16="http://schemas.microsoft.com/office/drawing/2014/main" id="{4B38B2DF-4938-59D6-7080-2998F55C08D1}"/>
              </a:ext>
            </a:extLst>
          </p:cNvPr>
          <p:cNvPicPr>
            <a:picLocks noChangeAspect="1"/>
          </p:cNvPicPr>
          <p:nvPr/>
        </p:nvPicPr>
        <p:blipFill>
          <a:blip r:embed="rId3"/>
          <a:stretch>
            <a:fillRect/>
          </a:stretch>
        </p:blipFill>
        <p:spPr>
          <a:xfrm>
            <a:off x="5563581" y="5049920"/>
            <a:ext cx="2984114" cy="432043"/>
          </a:xfrm>
          <a:prstGeom prst="rect">
            <a:avLst/>
          </a:prstGeom>
        </p:spPr>
      </p:pic>
    </p:spTree>
    <p:extLst>
      <p:ext uri="{BB962C8B-B14F-4D97-AF65-F5344CB8AC3E}">
        <p14:creationId xmlns:p14="http://schemas.microsoft.com/office/powerpoint/2010/main" val="3177038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A61C-5994-0BF6-8454-927453C32F76}"/>
              </a:ext>
            </a:extLst>
          </p:cNvPr>
          <p:cNvSpPr>
            <a:spLocks noGrp="1"/>
          </p:cNvSpPr>
          <p:nvPr>
            <p:ph type="title"/>
          </p:nvPr>
        </p:nvSpPr>
        <p:spPr/>
        <p:txBody>
          <a:bodyPr/>
          <a:lstStyle/>
          <a:p>
            <a:r>
              <a:rPr lang="en-CA" dirty="0"/>
              <a:t>2.10 Loop Statements</a:t>
            </a:r>
          </a:p>
        </p:txBody>
      </p:sp>
      <p:graphicFrame>
        <p:nvGraphicFramePr>
          <p:cNvPr id="3" name="Content Placeholder 4">
            <a:extLst>
              <a:ext uri="{FF2B5EF4-FFF2-40B4-BE49-F238E27FC236}">
                <a16:creationId xmlns:a16="http://schemas.microsoft.com/office/drawing/2014/main" id="{7E5C7DDB-9F74-5653-3775-4CFF5E541425}"/>
              </a:ext>
            </a:extLst>
          </p:cNvPr>
          <p:cNvGraphicFramePr>
            <a:graphicFrameLocks/>
          </p:cNvGraphicFramePr>
          <p:nvPr>
            <p:extLst>
              <p:ext uri="{D42A27DB-BD31-4B8C-83A1-F6EECF244321}">
                <p14:modId xmlns:p14="http://schemas.microsoft.com/office/powerpoint/2010/main" val="1636827025"/>
              </p:ext>
            </p:extLst>
          </p:nvPr>
        </p:nvGraphicFramePr>
        <p:xfrm>
          <a:off x="252181" y="2453860"/>
          <a:ext cx="8639638" cy="2194560"/>
        </p:xfrm>
        <a:graphic>
          <a:graphicData uri="http://schemas.openxmlformats.org/drawingml/2006/table">
            <a:tbl>
              <a:tblPr firstRow="1" bandRow="1">
                <a:tableStyleId>{5C22544A-7EE6-4342-B048-85BDC9FD1C3A}</a:tableStyleId>
              </a:tblPr>
              <a:tblGrid>
                <a:gridCol w="1537501">
                  <a:extLst>
                    <a:ext uri="{9D8B030D-6E8A-4147-A177-3AD203B41FA5}">
                      <a16:colId xmlns:a16="http://schemas.microsoft.com/office/drawing/2014/main" val="619799487"/>
                    </a:ext>
                  </a:extLst>
                </a:gridCol>
                <a:gridCol w="7102137">
                  <a:extLst>
                    <a:ext uri="{9D8B030D-6E8A-4147-A177-3AD203B41FA5}">
                      <a16:colId xmlns:a16="http://schemas.microsoft.com/office/drawing/2014/main" val="4234847583"/>
                    </a:ext>
                  </a:extLst>
                </a:gridCol>
              </a:tblGrid>
              <a:tr h="278130">
                <a:tc>
                  <a:txBody>
                    <a:bodyPr/>
                    <a:lstStyle/>
                    <a:p>
                      <a:r>
                        <a:rPr lang="en-CA" sz="1800" dirty="0"/>
                        <a:t>Statements</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493996311"/>
                  </a:ext>
                </a:extLst>
              </a:tr>
              <a:tr h="278130">
                <a:tc>
                  <a:txBody>
                    <a:bodyPr/>
                    <a:lstStyle/>
                    <a:p>
                      <a:r>
                        <a:rPr lang="en-CA" sz="1800" dirty="0"/>
                        <a:t>break</a:t>
                      </a:r>
                    </a:p>
                  </a:txBody>
                  <a:tcPr marL="68580" marR="68580" marT="34290" marB="34290"/>
                </a:tc>
                <a:tc>
                  <a:txBody>
                    <a:bodyPr/>
                    <a:lstStyle/>
                    <a:p>
                      <a:r>
                        <a:rPr lang="en-CA" sz="1800" dirty="0"/>
                        <a:t>Terminates the loop statement and transfers execution to the statement immediately following the loop</a:t>
                      </a:r>
                    </a:p>
                  </a:txBody>
                  <a:tcPr marL="68580" marR="68580" marT="34290" marB="34290"/>
                </a:tc>
                <a:extLst>
                  <a:ext uri="{0D108BD9-81ED-4DB2-BD59-A6C34878D82A}">
                    <a16:rowId xmlns:a16="http://schemas.microsoft.com/office/drawing/2014/main" val="14914606"/>
                  </a:ext>
                </a:extLst>
              </a:tr>
              <a:tr h="278130">
                <a:tc>
                  <a:txBody>
                    <a:bodyPr/>
                    <a:lstStyle/>
                    <a:p>
                      <a:r>
                        <a:rPr lang="en-CA" sz="1800" dirty="0"/>
                        <a:t>continue</a:t>
                      </a:r>
                    </a:p>
                  </a:txBody>
                  <a:tcPr marL="68580" marR="68580" marT="34290" marB="34290"/>
                </a:tc>
                <a:tc>
                  <a:txBody>
                    <a:bodyPr/>
                    <a:lstStyle/>
                    <a:p>
                      <a:r>
                        <a:rPr lang="en-CA" sz="1800" dirty="0"/>
                        <a:t>Causes the loop to skip the remainder of its body and immediately retest its condition prior to reiterating</a:t>
                      </a:r>
                    </a:p>
                  </a:txBody>
                  <a:tcPr marL="68580" marR="68580" marT="34290" marB="34290"/>
                </a:tc>
                <a:extLst>
                  <a:ext uri="{0D108BD9-81ED-4DB2-BD59-A6C34878D82A}">
                    <a16:rowId xmlns:a16="http://schemas.microsoft.com/office/drawing/2014/main" val="3569816703"/>
                  </a:ext>
                </a:extLst>
              </a:tr>
              <a:tr h="278130">
                <a:tc>
                  <a:txBody>
                    <a:bodyPr/>
                    <a:lstStyle/>
                    <a:p>
                      <a:r>
                        <a:rPr lang="en-CA" sz="1800" dirty="0"/>
                        <a:t>pass</a:t>
                      </a:r>
                    </a:p>
                  </a:txBody>
                  <a:tcPr marL="68580" marR="68580" marT="34290" marB="34290"/>
                </a:tc>
                <a:tc>
                  <a:txBody>
                    <a:bodyPr/>
                    <a:lstStyle/>
                    <a:p>
                      <a:r>
                        <a:rPr lang="en-CA" sz="1800" dirty="0"/>
                        <a:t>Used when a statement is required syntactically but you do not want any command or code to execute</a:t>
                      </a:r>
                    </a:p>
                  </a:txBody>
                  <a:tcPr marL="68580" marR="68580" marT="34290" marB="34290"/>
                </a:tc>
                <a:extLst>
                  <a:ext uri="{0D108BD9-81ED-4DB2-BD59-A6C34878D82A}">
                    <a16:rowId xmlns:a16="http://schemas.microsoft.com/office/drawing/2014/main" val="1955794246"/>
                  </a:ext>
                </a:extLst>
              </a:tr>
            </a:tbl>
          </a:graphicData>
        </a:graphic>
      </p:graphicFrame>
      <p:sp>
        <p:nvSpPr>
          <p:cNvPr id="8" name="Content Placeholder 2">
            <a:extLst>
              <a:ext uri="{FF2B5EF4-FFF2-40B4-BE49-F238E27FC236}">
                <a16:creationId xmlns:a16="http://schemas.microsoft.com/office/drawing/2014/main" id="{779849DC-3C39-7E3B-28B0-A50D12354EB1}"/>
              </a:ext>
            </a:extLst>
          </p:cNvPr>
          <p:cNvSpPr>
            <a:spLocks noGrp="1"/>
          </p:cNvSpPr>
          <p:nvPr>
            <p:ph idx="1"/>
          </p:nvPr>
        </p:nvSpPr>
        <p:spPr>
          <a:xfrm>
            <a:off x="252181" y="1962417"/>
            <a:ext cx="7886700" cy="642367"/>
          </a:xfrm>
        </p:spPr>
        <p:txBody>
          <a:bodyPr>
            <a:normAutofit/>
          </a:bodyPr>
          <a:lstStyle/>
          <a:p>
            <a:pPr marL="0" indent="0">
              <a:buNone/>
            </a:pPr>
            <a:r>
              <a:rPr lang="en-CA" sz="3000" b="1" dirty="0"/>
              <a:t>Loop Control Statements</a:t>
            </a:r>
          </a:p>
        </p:txBody>
      </p:sp>
    </p:spTree>
    <p:extLst>
      <p:ext uri="{BB962C8B-B14F-4D97-AF65-F5344CB8AC3E}">
        <p14:creationId xmlns:p14="http://schemas.microsoft.com/office/powerpoint/2010/main" val="3463359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5C94-AD4C-8853-0601-5D96D892F057}"/>
              </a:ext>
            </a:extLst>
          </p:cNvPr>
          <p:cNvSpPr>
            <a:spLocks noGrp="1"/>
          </p:cNvSpPr>
          <p:nvPr>
            <p:ph type="title"/>
          </p:nvPr>
        </p:nvSpPr>
        <p:spPr>
          <a:xfrm>
            <a:off x="628650" y="365127"/>
            <a:ext cx="7886700" cy="860358"/>
          </a:xfrm>
        </p:spPr>
        <p:txBody>
          <a:bodyPr>
            <a:normAutofit/>
          </a:bodyPr>
          <a:lstStyle/>
          <a:p>
            <a:r>
              <a:rPr lang="en-CA" dirty="0"/>
              <a:t>2.11 Files I/O</a:t>
            </a:r>
          </a:p>
        </p:txBody>
      </p:sp>
      <p:sp>
        <p:nvSpPr>
          <p:cNvPr id="3" name="Content Placeholder 2">
            <a:extLst>
              <a:ext uri="{FF2B5EF4-FFF2-40B4-BE49-F238E27FC236}">
                <a16:creationId xmlns:a16="http://schemas.microsoft.com/office/drawing/2014/main" id="{081D2D94-3FB9-BFE8-249D-776506E16D18}"/>
              </a:ext>
            </a:extLst>
          </p:cNvPr>
          <p:cNvSpPr>
            <a:spLocks noGrp="1"/>
          </p:cNvSpPr>
          <p:nvPr>
            <p:ph idx="1"/>
          </p:nvPr>
        </p:nvSpPr>
        <p:spPr>
          <a:xfrm>
            <a:off x="628650" y="1359204"/>
            <a:ext cx="7886700" cy="1320716"/>
          </a:xfrm>
        </p:spPr>
        <p:txBody>
          <a:bodyPr>
            <a:normAutofit fontScale="77500" lnSpcReduction="20000"/>
          </a:bodyPr>
          <a:lstStyle/>
          <a:p>
            <a:r>
              <a:rPr lang="en-CA" dirty="0"/>
              <a:t>The </a:t>
            </a:r>
            <a:r>
              <a:rPr lang="en-CA" dirty="0">
                <a:solidFill>
                  <a:srgbClr val="A64BCF"/>
                </a:solidFill>
                <a:latin typeface="Consolas" panose="020B0609020204030204" pitchFamily="49" charset="0"/>
              </a:rPr>
              <a:t>open(file, mode)</a:t>
            </a:r>
            <a:r>
              <a:rPr lang="en-CA" dirty="0">
                <a:solidFill>
                  <a:srgbClr val="A64BCF"/>
                </a:solidFill>
              </a:rPr>
              <a:t> </a:t>
            </a:r>
            <a:r>
              <a:rPr lang="en-CA" dirty="0"/>
              <a:t>function performs file handling in python.</a:t>
            </a:r>
          </a:p>
          <a:p>
            <a:r>
              <a:rPr lang="en-CA" dirty="0"/>
              <a:t>In the syntax, the </a:t>
            </a:r>
            <a:r>
              <a:rPr lang="en-CA" dirty="0">
                <a:solidFill>
                  <a:srgbClr val="A64BCF"/>
                </a:solidFill>
                <a:latin typeface="Consolas" panose="020B0609020204030204" pitchFamily="49" charset="0"/>
              </a:rPr>
              <a:t>file</a:t>
            </a:r>
            <a:r>
              <a:rPr lang="en-CA" dirty="0"/>
              <a:t> specifies the directory and file name. The </a:t>
            </a:r>
            <a:r>
              <a:rPr lang="en-CA" dirty="0">
                <a:solidFill>
                  <a:srgbClr val="A64BCF"/>
                </a:solidFill>
                <a:latin typeface="Consolas" panose="020B0609020204030204" pitchFamily="49" charset="0"/>
              </a:rPr>
              <a:t>mode</a:t>
            </a:r>
            <a:r>
              <a:rPr lang="en-CA" dirty="0">
                <a:solidFill>
                  <a:srgbClr val="A64BCF"/>
                </a:solidFill>
              </a:rPr>
              <a:t> </a:t>
            </a:r>
            <a:r>
              <a:rPr lang="en-CA" dirty="0"/>
              <a:t>has the following string options on the file accessed.</a:t>
            </a:r>
          </a:p>
        </p:txBody>
      </p:sp>
      <p:graphicFrame>
        <p:nvGraphicFramePr>
          <p:cNvPr id="5" name="Table 5">
            <a:extLst>
              <a:ext uri="{FF2B5EF4-FFF2-40B4-BE49-F238E27FC236}">
                <a16:creationId xmlns:a16="http://schemas.microsoft.com/office/drawing/2014/main" id="{0F5313F5-76FE-5014-E21D-B96516DCE929}"/>
              </a:ext>
            </a:extLst>
          </p:cNvPr>
          <p:cNvGraphicFramePr>
            <a:graphicFrameLocks noGrp="1"/>
          </p:cNvGraphicFramePr>
          <p:nvPr>
            <p:extLst>
              <p:ext uri="{D42A27DB-BD31-4B8C-83A1-F6EECF244321}">
                <p14:modId xmlns:p14="http://schemas.microsoft.com/office/powerpoint/2010/main" val="821455021"/>
              </p:ext>
            </p:extLst>
          </p:nvPr>
        </p:nvGraphicFramePr>
        <p:xfrm>
          <a:off x="647330" y="2706422"/>
          <a:ext cx="7849340" cy="4000500"/>
        </p:xfrm>
        <a:graphic>
          <a:graphicData uri="http://schemas.openxmlformats.org/drawingml/2006/table">
            <a:tbl>
              <a:tblPr firstRow="1" bandRow="1">
                <a:tableStyleId>{5C22544A-7EE6-4342-B048-85BDC9FD1C3A}</a:tableStyleId>
              </a:tblPr>
              <a:tblGrid>
                <a:gridCol w="1279124">
                  <a:extLst>
                    <a:ext uri="{9D8B030D-6E8A-4147-A177-3AD203B41FA5}">
                      <a16:colId xmlns:a16="http://schemas.microsoft.com/office/drawing/2014/main" val="1926583320"/>
                    </a:ext>
                  </a:extLst>
                </a:gridCol>
                <a:gridCol w="6570216">
                  <a:extLst>
                    <a:ext uri="{9D8B030D-6E8A-4147-A177-3AD203B41FA5}">
                      <a16:colId xmlns:a16="http://schemas.microsoft.com/office/drawing/2014/main" val="3717116477"/>
                    </a:ext>
                  </a:extLst>
                </a:gridCol>
              </a:tblGrid>
              <a:tr h="278130">
                <a:tc>
                  <a:txBody>
                    <a:bodyPr/>
                    <a:lstStyle/>
                    <a:p>
                      <a:r>
                        <a:rPr lang="en-CA" sz="1800" dirty="0"/>
                        <a:t>Mode</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97180">
                <a:tc>
                  <a:txBody>
                    <a:bodyPr/>
                    <a:lstStyle/>
                    <a:p>
                      <a:pPr algn="l" fontAlgn="t"/>
                      <a:r>
                        <a:rPr lang="en-CA" sz="1800" b="0" i="0" kern="1200" dirty="0">
                          <a:solidFill>
                            <a:schemeClr val="dk1"/>
                          </a:solidFill>
                          <a:effectLst/>
                          <a:latin typeface="+mn-lt"/>
                          <a:ea typeface="+mn-ea"/>
                          <a:cs typeface="+mn-cs"/>
                        </a:rPr>
                        <a:t>"</a:t>
                      </a:r>
                      <a:r>
                        <a:rPr lang="en-CA" sz="1800" dirty="0">
                          <a:effectLst/>
                        </a:rPr>
                        <a:t>r</a:t>
                      </a:r>
                      <a:r>
                        <a:rPr lang="en-CA" sz="1800" b="0" i="0" kern="1200" dirty="0">
                          <a:solidFill>
                            <a:schemeClr val="dk1"/>
                          </a:solidFill>
                          <a:effectLst/>
                          <a:latin typeface="+mn-lt"/>
                          <a:ea typeface="+mn-ea"/>
                          <a:cs typeface="+mn-cs"/>
                        </a:rPr>
                        <a:t>"</a:t>
                      </a:r>
                      <a:endParaRPr lang="en-CA" sz="1800" dirty="0">
                        <a:effectLst/>
                      </a:endParaRPr>
                    </a:p>
                  </a:txBody>
                  <a:tcPr marR="45720"/>
                </a:tc>
                <a:tc>
                  <a:txBody>
                    <a:bodyPr/>
                    <a:lstStyle/>
                    <a:p>
                      <a:pPr algn="l" fontAlgn="t"/>
                      <a:r>
                        <a:rPr lang="en-US" sz="1800" dirty="0">
                          <a:effectLst/>
                        </a:rPr>
                        <a:t>Read: Default value. Opens a file for reading.</a:t>
                      </a:r>
                    </a:p>
                  </a:txBody>
                  <a:tcPr marL="45720" marR="45720"/>
                </a:tc>
                <a:extLst>
                  <a:ext uri="{0D108BD9-81ED-4DB2-BD59-A6C34878D82A}">
                    <a16:rowId xmlns:a16="http://schemas.microsoft.com/office/drawing/2014/main" val="538603389"/>
                  </a:ext>
                </a:extLst>
              </a:tr>
              <a:tr h="297180">
                <a:tc>
                  <a:txBody>
                    <a:bodyPr/>
                    <a:lstStyle/>
                    <a:p>
                      <a:pPr algn="l" fontAlgn="t"/>
                      <a:r>
                        <a:rPr lang="en-CA" sz="1800" b="0" i="0" kern="1200" dirty="0">
                          <a:solidFill>
                            <a:schemeClr val="dk1"/>
                          </a:solidFill>
                          <a:effectLst/>
                          <a:latin typeface="+mn-lt"/>
                          <a:ea typeface="+mn-ea"/>
                          <a:cs typeface="+mn-cs"/>
                        </a:rPr>
                        <a:t>"a"</a:t>
                      </a:r>
                      <a:endParaRPr lang="en-CA" sz="1800" dirty="0">
                        <a:effectLst/>
                      </a:endParaRPr>
                    </a:p>
                  </a:txBody>
                  <a:tcPr marR="45720"/>
                </a:tc>
                <a:tc>
                  <a:txBody>
                    <a:bodyPr/>
                    <a:lstStyle/>
                    <a:p>
                      <a:pPr algn="l" fontAlgn="t"/>
                      <a:r>
                        <a:rPr lang="en-US" sz="1800" dirty="0">
                          <a:effectLst/>
                        </a:rPr>
                        <a:t>Append: Opens a file for appending and creates the file if it does not exist.</a:t>
                      </a:r>
                    </a:p>
                  </a:txBody>
                  <a:tcPr marL="45720" marR="45720"/>
                </a:tc>
                <a:extLst>
                  <a:ext uri="{0D108BD9-81ED-4DB2-BD59-A6C34878D82A}">
                    <a16:rowId xmlns:a16="http://schemas.microsoft.com/office/drawing/2014/main" val="425822100"/>
                  </a:ext>
                </a:extLst>
              </a:tr>
              <a:tr h="297180">
                <a:tc>
                  <a:txBody>
                    <a:bodyPr/>
                    <a:lstStyle/>
                    <a:p>
                      <a:pPr algn="l" fontAlgn="t"/>
                      <a:r>
                        <a:rPr lang="en-CA" sz="1800" b="0" i="0" kern="1200" dirty="0">
                          <a:solidFill>
                            <a:schemeClr val="dk1"/>
                          </a:solidFill>
                          <a:effectLst/>
                          <a:latin typeface="+mn-lt"/>
                          <a:ea typeface="+mn-ea"/>
                          <a:cs typeface="+mn-cs"/>
                        </a:rPr>
                        <a:t>"</a:t>
                      </a:r>
                      <a:r>
                        <a:rPr lang="en-CA" sz="1800" dirty="0">
                          <a:effectLst/>
                        </a:rPr>
                        <a:t>w</a:t>
                      </a:r>
                      <a:r>
                        <a:rPr lang="en-CA" sz="1800" b="0" i="0" kern="1200" dirty="0">
                          <a:solidFill>
                            <a:schemeClr val="dk1"/>
                          </a:solidFill>
                          <a:effectLst/>
                          <a:latin typeface="+mn-lt"/>
                          <a:ea typeface="+mn-ea"/>
                          <a:cs typeface="+mn-cs"/>
                        </a:rPr>
                        <a:t>"</a:t>
                      </a:r>
                      <a:endParaRPr lang="en-CA" sz="1800" dirty="0">
                        <a:effectLst/>
                      </a:endParaRPr>
                    </a:p>
                  </a:txBody>
                  <a:tcPr marR="45720"/>
                </a:tc>
                <a:tc>
                  <a:txBody>
                    <a:bodyPr/>
                    <a:lstStyle/>
                    <a:p>
                      <a:pPr algn="l" fontAlgn="t"/>
                      <a:r>
                        <a:rPr lang="en-US" sz="1800" dirty="0">
                          <a:effectLst/>
                        </a:rPr>
                        <a:t>Write: Opens a file for writing, creates the file if it does not exist.</a:t>
                      </a:r>
                    </a:p>
                  </a:txBody>
                  <a:tcPr marL="45720" marR="45720"/>
                </a:tc>
                <a:extLst>
                  <a:ext uri="{0D108BD9-81ED-4DB2-BD59-A6C34878D82A}">
                    <a16:rowId xmlns:a16="http://schemas.microsoft.com/office/drawing/2014/main" val="1901882316"/>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a:t>
                      </a:r>
                      <a:r>
                        <a:rPr lang="en-CA" sz="1800" dirty="0">
                          <a:effectLst/>
                        </a:rPr>
                        <a:t>x</a:t>
                      </a:r>
                      <a:r>
                        <a:rPr lang="en-CA" sz="1800" b="0" i="0" kern="1200" dirty="0">
                          <a:solidFill>
                            <a:schemeClr val="dk1"/>
                          </a:solidFill>
                          <a:effectLst/>
                          <a:latin typeface="+mn-lt"/>
                          <a:ea typeface="+mn-ea"/>
                          <a:cs typeface="+mn-cs"/>
                        </a:rPr>
                        <a:t>"</a:t>
                      </a:r>
                      <a:endParaRPr lang="en-CA" sz="1800" dirty="0">
                        <a:effectLst/>
                      </a:endParaRPr>
                    </a:p>
                  </a:txBody>
                  <a:tcPr marR="45720"/>
                </a:tc>
                <a:tc>
                  <a:txBody>
                    <a:bodyPr/>
                    <a:lstStyle/>
                    <a:p>
                      <a:pPr algn="l" fontAlgn="t"/>
                      <a:r>
                        <a:rPr lang="en-US" sz="1800" dirty="0">
                          <a:effectLst/>
                        </a:rPr>
                        <a:t>Create: Create the specified file and return s an error if the file exists.</a:t>
                      </a:r>
                    </a:p>
                  </a:txBody>
                  <a:tcPr marL="45720" marR="45720"/>
                </a:tc>
                <a:extLst>
                  <a:ext uri="{0D108BD9-81ED-4DB2-BD59-A6C34878D82A}">
                    <a16:rowId xmlns:a16="http://schemas.microsoft.com/office/drawing/2014/main" val="353232286"/>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a:t>
                      </a:r>
                      <a:r>
                        <a:rPr lang="en-CA" sz="1800" dirty="0">
                          <a:effectLst/>
                        </a:rPr>
                        <a:t>t</a:t>
                      </a:r>
                      <a:r>
                        <a:rPr lang="en-CA" sz="1800" b="0" i="0" kern="1200" dirty="0">
                          <a:solidFill>
                            <a:schemeClr val="dk1"/>
                          </a:solidFill>
                          <a:effectLst/>
                          <a:latin typeface="+mn-lt"/>
                          <a:ea typeface="+mn-ea"/>
                          <a:cs typeface="+mn-cs"/>
                        </a:rPr>
                        <a:t>"</a:t>
                      </a:r>
                      <a:endParaRPr lang="en-CA" sz="1800" dirty="0">
                        <a:effectLst/>
                      </a:endParaRPr>
                    </a:p>
                  </a:txBody>
                  <a:tcPr marR="45720"/>
                </a:tc>
                <a:tc>
                  <a:txBody>
                    <a:bodyPr/>
                    <a:lstStyle/>
                    <a:p>
                      <a:pPr algn="l" fontAlgn="t"/>
                      <a:r>
                        <a:rPr lang="en-US" sz="1800" dirty="0">
                          <a:effectLst/>
                        </a:rPr>
                        <a:t>Text Mode: In addition to the above options, the file data type can be specified.</a:t>
                      </a:r>
                    </a:p>
                  </a:txBody>
                  <a:tcPr marL="45720" marR="45720"/>
                </a:tc>
                <a:extLst>
                  <a:ext uri="{0D108BD9-81ED-4DB2-BD59-A6C34878D82A}">
                    <a16:rowId xmlns:a16="http://schemas.microsoft.com/office/drawing/2014/main" val="470912873"/>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a:t>
                      </a:r>
                      <a:r>
                        <a:rPr lang="en-CA" sz="1800" dirty="0">
                          <a:effectLst/>
                        </a:rPr>
                        <a:t>b</a:t>
                      </a:r>
                      <a:r>
                        <a:rPr lang="en-CA" sz="1800" b="0" i="0" kern="1200" dirty="0">
                          <a:solidFill>
                            <a:schemeClr val="dk1"/>
                          </a:solidFill>
                          <a:effectLst/>
                          <a:latin typeface="+mn-lt"/>
                          <a:ea typeface="+mn-ea"/>
                          <a:cs typeface="+mn-cs"/>
                        </a:rPr>
                        <a:t>"</a:t>
                      </a:r>
                      <a:endParaRPr lang="en-CA" sz="1800" dirty="0">
                        <a:effectLst/>
                      </a:endParaRPr>
                    </a:p>
                  </a:txBody>
                  <a:tcPr marR="4572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dirty="0">
                          <a:effectLst/>
                        </a:rPr>
                        <a:t>Binary Mode: In addition to the above options, the file data type can be specified.</a:t>
                      </a:r>
                    </a:p>
                  </a:txBody>
                  <a:tcPr marL="45720" marR="45720"/>
                </a:tc>
                <a:extLst>
                  <a:ext uri="{0D108BD9-81ED-4DB2-BD59-A6C34878D82A}">
                    <a16:rowId xmlns:a16="http://schemas.microsoft.com/office/drawing/2014/main" val="2190214915"/>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a:t>
                      </a:r>
                      <a:endParaRPr lang="en-CA" sz="1800" dirty="0">
                        <a:effectLst/>
                      </a:endParaRPr>
                    </a:p>
                  </a:txBody>
                  <a:tcPr marR="4572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dirty="0">
                          <a:effectLst/>
                        </a:rPr>
                        <a:t>Additional Mode: In addition to the above options, both the first specified mode and reading modes are enabled.</a:t>
                      </a:r>
                    </a:p>
                  </a:txBody>
                  <a:tcPr marL="45720" marR="45720"/>
                </a:tc>
                <a:extLst>
                  <a:ext uri="{0D108BD9-81ED-4DB2-BD59-A6C34878D82A}">
                    <a16:rowId xmlns:a16="http://schemas.microsoft.com/office/drawing/2014/main" val="650162488"/>
                  </a:ext>
                </a:extLst>
              </a:tr>
            </a:tbl>
          </a:graphicData>
        </a:graphic>
      </p:graphicFrame>
    </p:spTree>
    <p:extLst>
      <p:ext uri="{BB962C8B-B14F-4D97-AF65-F5344CB8AC3E}">
        <p14:creationId xmlns:p14="http://schemas.microsoft.com/office/powerpoint/2010/main" val="1501278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5C94-AD4C-8853-0601-5D96D892F057}"/>
              </a:ext>
            </a:extLst>
          </p:cNvPr>
          <p:cNvSpPr>
            <a:spLocks noGrp="1"/>
          </p:cNvSpPr>
          <p:nvPr>
            <p:ph type="title"/>
          </p:nvPr>
        </p:nvSpPr>
        <p:spPr/>
        <p:txBody>
          <a:bodyPr/>
          <a:lstStyle/>
          <a:p>
            <a:r>
              <a:rPr lang="en-CA" dirty="0"/>
              <a:t>2.11 Files I/O</a:t>
            </a:r>
          </a:p>
        </p:txBody>
      </p:sp>
      <p:graphicFrame>
        <p:nvGraphicFramePr>
          <p:cNvPr id="5" name="Table 5">
            <a:extLst>
              <a:ext uri="{FF2B5EF4-FFF2-40B4-BE49-F238E27FC236}">
                <a16:creationId xmlns:a16="http://schemas.microsoft.com/office/drawing/2014/main" id="{0F5313F5-76FE-5014-E21D-B96516DCE929}"/>
              </a:ext>
            </a:extLst>
          </p:cNvPr>
          <p:cNvGraphicFramePr>
            <a:graphicFrameLocks noGrp="1"/>
          </p:cNvGraphicFramePr>
          <p:nvPr>
            <p:extLst>
              <p:ext uri="{D42A27DB-BD31-4B8C-83A1-F6EECF244321}">
                <p14:modId xmlns:p14="http://schemas.microsoft.com/office/powerpoint/2010/main" val="2819040569"/>
              </p:ext>
            </p:extLst>
          </p:nvPr>
        </p:nvGraphicFramePr>
        <p:xfrm>
          <a:off x="390247" y="2601587"/>
          <a:ext cx="8363505" cy="3634740"/>
        </p:xfrm>
        <a:graphic>
          <a:graphicData uri="http://schemas.openxmlformats.org/drawingml/2006/table">
            <a:tbl>
              <a:tblPr firstRow="1" bandRow="1">
                <a:tableStyleId>{5C22544A-7EE6-4342-B048-85BDC9FD1C3A}</a:tableStyleId>
              </a:tblPr>
              <a:tblGrid>
                <a:gridCol w="1189608">
                  <a:extLst>
                    <a:ext uri="{9D8B030D-6E8A-4147-A177-3AD203B41FA5}">
                      <a16:colId xmlns:a16="http://schemas.microsoft.com/office/drawing/2014/main" val="1926583320"/>
                    </a:ext>
                  </a:extLst>
                </a:gridCol>
                <a:gridCol w="7173897">
                  <a:extLst>
                    <a:ext uri="{9D8B030D-6E8A-4147-A177-3AD203B41FA5}">
                      <a16:colId xmlns:a16="http://schemas.microsoft.com/office/drawing/2014/main" val="3717116477"/>
                    </a:ext>
                  </a:extLst>
                </a:gridCol>
              </a:tblGrid>
              <a:tr h="278130">
                <a:tc>
                  <a:txBody>
                    <a:bodyPr/>
                    <a:lstStyle/>
                    <a:p>
                      <a:r>
                        <a:rPr lang="en-CA" sz="1800" dirty="0"/>
                        <a:t>Method</a:t>
                      </a:r>
                    </a:p>
                  </a:txBody>
                  <a:tcPr marL="68580" marR="68580" marT="34290" marB="34290"/>
                </a:tc>
                <a:tc>
                  <a:txBody>
                    <a:bodyPr/>
                    <a:lstStyle/>
                    <a:p>
                      <a:r>
                        <a:rPr lang="en-CA" sz="1800" dirty="0"/>
                        <a:t>Description</a:t>
                      </a:r>
                    </a:p>
                  </a:txBody>
                  <a:tcPr marL="68580" marR="68580" marT="34290" marB="34290"/>
                </a:tc>
                <a:extLst>
                  <a:ext uri="{0D108BD9-81ED-4DB2-BD59-A6C34878D82A}">
                    <a16:rowId xmlns:a16="http://schemas.microsoft.com/office/drawing/2014/main" val="2065635969"/>
                  </a:ext>
                </a:extLst>
              </a:tr>
              <a:tr h="297180">
                <a:tc>
                  <a:txBody>
                    <a:bodyPr/>
                    <a:lstStyle/>
                    <a:p>
                      <a:pPr algn="l" fontAlgn="t"/>
                      <a:r>
                        <a:rPr lang="en-CA" sz="1800" b="0" i="0" kern="1200" dirty="0">
                          <a:solidFill>
                            <a:schemeClr val="dk1"/>
                          </a:solidFill>
                          <a:effectLst/>
                          <a:latin typeface="+mn-lt"/>
                          <a:ea typeface="+mn-ea"/>
                          <a:cs typeface="+mn-cs"/>
                        </a:rPr>
                        <a:t>.closed</a:t>
                      </a:r>
                      <a:endParaRPr lang="en-CA" sz="1800" dirty="0">
                        <a:effectLst/>
                      </a:endParaRPr>
                    </a:p>
                  </a:txBody>
                  <a:tcPr marR="45720"/>
                </a:tc>
                <a:tc>
                  <a:txBody>
                    <a:bodyPr/>
                    <a:lstStyle/>
                    <a:p>
                      <a:pPr algn="l" fontAlgn="t"/>
                      <a:r>
                        <a:rPr lang="en-US" sz="1800" dirty="0">
                          <a:effectLst/>
                        </a:rPr>
                        <a:t>Returns true if file is closed, false otherwise</a:t>
                      </a:r>
                    </a:p>
                  </a:txBody>
                  <a:tcPr marL="45720" marR="45720"/>
                </a:tc>
                <a:extLst>
                  <a:ext uri="{0D108BD9-81ED-4DB2-BD59-A6C34878D82A}">
                    <a16:rowId xmlns:a16="http://schemas.microsoft.com/office/drawing/2014/main" val="538603389"/>
                  </a:ext>
                </a:extLst>
              </a:tr>
              <a:tr h="297180">
                <a:tc>
                  <a:txBody>
                    <a:bodyPr/>
                    <a:lstStyle/>
                    <a:p>
                      <a:pPr algn="l" fontAlgn="t"/>
                      <a:r>
                        <a:rPr lang="en-CA" sz="1800" b="0" i="0" kern="1200" dirty="0">
                          <a:solidFill>
                            <a:schemeClr val="dk1"/>
                          </a:solidFill>
                          <a:effectLst/>
                          <a:latin typeface="+mn-lt"/>
                          <a:ea typeface="+mn-ea"/>
                          <a:cs typeface="+mn-cs"/>
                        </a:rPr>
                        <a:t>.mode</a:t>
                      </a:r>
                      <a:endParaRPr lang="en-CA" sz="1800" dirty="0">
                        <a:effectLst/>
                      </a:endParaRPr>
                    </a:p>
                  </a:txBody>
                  <a:tcPr marR="45720"/>
                </a:tc>
                <a:tc>
                  <a:txBody>
                    <a:bodyPr/>
                    <a:lstStyle/>
                    <a:p>
                      <a:pPr algn="l" fontAlgn="t"/>
                      <a:r>
                        <a:rPr lang="en-US" sz="1800" dirty="0">
                          <a:effectLst/>
                        </a:rPr>
                        <a:t>Returns access mode with which file was opened</a:t>
                      </a:r>
                    </a:p>
                  </a:txBody>
                  <a:tcPr marL="45720" marR="45720"/>
                </a:tc>
                <a:extLst>
                  <a:ext uri="{0D108BD9-81ED-4DB2-BD59-A6C34878D82A}">
                    <a16:rowId xmlns:a16="http://schemas.microsoft.com/office/drawing/2014/main" val="425822100"/>
                  </a:ext>
                </a:extLst>
              </a:tr>
              <a:tr h="297180">
                <a:tc>
                  <a:txBody>
                    <a:bodyPr/>
                    <a:lstStyle/>
                    <a:p>
                      <a:pPr algn="l" fontAlgn="t"/>
                      <a:r>
                        <a:rPr lang="en-CA" sz="1800" b="0" i="0" kern="1200" dirty="0">
                          <a:solidFill>
                            <a:schemeClr val="dk1"/>
                          </a:solidFill>
                          <a:effectLst/>
                          <a:latin typeface="+mn-lt"/>
                          <a:ea typeface="+mn-ea"/>
                          <a:cs typeface="+mn-cs"/>
                        </a:rPr>
                        <a:t>.name</a:t>
                      </a:r>
                      <a:endParaRPr lang="en-CA" sz="1800" dirty="0">
                        <a:effectLst/>
                      </a:endParaRPr>
                    </a:p>
                  </a:txBody>
                  <a:tcPr marR="45720"/>
                </a:tc>
                <a:tc>
                  <a:txBody>
                    <a:bodyPr/>
                    <a:lstStyle/>
                    <a:p>
                      <a:pPr algn="l" fontAlgn="t"/>
                      <a:r>
                        <a:rPr lang="en-US" sz="1800" dirty="0">
                          <a:effectLst/>
                        </a:rPr>
                        <a:t>Returns name of the file</a:t>
                      </a:r>
                    </a:p>
                  </a:txBody>
                  <a:tcPr marL="45720" marR="45720"/>
                </a:tc>
                <a:extLst>
                  <a:ext uri="{0D108BD9-81ED-4DB2-BD59-A6C34878D82A}">
                    <a16:rowId xmlns:a16="http://schemas.microsoft.com/office/drawing/2014/main" val="1901882316"/>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a:t>
                      </a:r>
                      <a:r>
                        <a:rPr lang="en-CA" sz="1800" b="0" i="0" kern="1200" dirty="0" err="1">
                          <a:solidFill>
                            <a:schemeClr val="dk1"/>
                          </a:solidFill>
                          <a:effectLst/>
                          <a:latin typeface="+mn-lt"/>
                          <a:ea typeface="+mn-ea"/>
                          <a:cs typeface="+mn-cs"/>
                        </a:rPr>
                        <a:t>softspace</a:t>
                      </a:r>
                      <a:endParaRPr lang="en-CA" sz="1800" dirty="0">
                        <a:effectLst/>
                      </a:endParaRPr>
                    </a:p>
                  </a:txBody>
                  <a:tcPr marR="45720"/>
                </a:tc>
                <a:tc>
                  <a:txBody>
                    <a:bodyPr/>
                    <a:lstStyle/>
                    <a:p>
                      <a:pPr algn="l" fontAlgn="t"/>
                      <a:r>
                        <a:rPr lang="en-US" sz="1800" dirty="0">
                          <a:effectLst/>
                        </a:rPr>
                        <a:t>Returns false if space explicitly required with print, true otherwise</a:t>
                      </a:r>
                    </a:p>
                  </a:txBody>
                  <a:tcPr marL="45720" marR="45720"/>
                </a:tc>
                <a:extLst>
                  <a:ext uri="{0D108BD9-81ED-4DB2-BD59-A6C34878D82A}">
                    <a16:rowId xmlns:a16="http://schemas.microsoft.com/office/drawing/2014/main" val="353232286"/>
                  </a:ext>
                </a:extLst>
              </a:tr>
              <a:tr h="27813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dirty="0">
                          <a:effectLst/>
                        </a:rPr>
                        <a:t>.close()</a:t>
                      </a:r>
                    </a:p>
                  </a:txBody>
                  <a:tcPr marR="45720"/>
                </a:tc>
                <a:tc>
                  <a:txBody>
                    <a:bodyPr/>
                    <a:lstStyle/>
                    <a:p>
                      <a:pPr algn="l" fontAlgn="t"/>
                      <a:r>
                        <a:rPr lang="en-US" sz="1800" dirty="0">
                          <a:effectLst/>
                        </a:rPr>
                        <a:t>Close the file</a:t>
                      </a:r>
                    </a:p>
                  </a:txBody>
                  <a:tcPr marL="45720" marR="45720"/>
                </a:tc>
                <a:extLst>
                  <a:ext uri="{0D108BD9-81ED-4DB2-BD59-A6C34878D82A}">
                    <a16:rowId xmlns:a16="http://schemas.microsoft.com/office/drawing/2014/main" val="470912873"/>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.write()</a:t>
                      </a:r>
                      <a:endParaRPr lang="en-CA" sz="1800" dirty="0">
                        <a:effectLst/>
                      </a:endParaRPr>
                    </a:p>
                  </a:txBody>
                  <a:tcPr marR="4572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dirty="0">
                          <a:effectLst/>
                        </a:rPr>
                        <a:t>Write string into the file</a:t>
                      </a:r>
                    </a:p>
                  </a:txBody>
                  <a:tcPr marL="45720" marR="45720"/>
                </a:tc>
                <a:extLst>
                  <a:ext uri="{0D108BD9-81ED-4DB2-BD59-A6C34878D82A}">
                    <a16:rowId xmlns:a16="http://schemas.microsoft.com/office/drawing/2014/main" val="2190214915"/>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.read()</a:t>
                      </a:r>
                      <a:endParaRPr lang="en-CA" sz="1800" dirty="0">
                        <a:effectLst/>
                      </a:endParaRPr>
                    </a:p>
                  </a:txBody>
                  <a:tcPr marR="4572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dirty="0">
                          <a:effectLst/>
                        </a:rPr>
                        <a:t>Read the content of the file</a:t>
                      </a:r>
                    </a:p>
                  </a:txBody>
                  <a:tcPr marL="45720" marR="45720"/>
                </a:tc>
                <a:extLst>
                  <a:ext uri="{0D108BD9-81ED-4DB2-BD59-A6C34878D82A}">
                    <a16:rowId xmlns:a16="http://schemas.microsoft.com/office/drawing/2014/main" val="650162488"/>
                  </a:ext>
                </a:extLst>
              </a:tr>
              <a:tr h="27813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dirty="0">
                          <a:effectLst/>
                        </a:rPr>
                        <a:t>.tell()</a:t>
                      </a:r>
                    </a:p>
                  </a:txBody>
                  <a:tcPr marR="4572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dirty="0">
                          <a:effectLst/>
                        </a:rPr>
                        <a:t>Returns current position within the file</a:t>
                      </a:r>
                    </a:p>
                  </a:txBody>
                  <a:tcPr marL="45720" marR="45720"/>
                </a:tc>
                <a:extLst>
                  <a:ext uri="{0D108BD9-81ED-4DB2-BD59-A6C34878D82A}">
                    <a16:rowId xmlns:a16="http://schemas.microsoft.com/office/drawing/2014/main" val="2847430891"/>
                  </a:ext>
                </a:extLst>
              </a:tr>
              <a:tr h="27813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sz="1800" dirty="0">
                          <a:effectLst/>
                        </a:rPr>
                        <a:t>.seek()</a:t>
                      </a:r>
                    </a:p>
                  </a:txBody>
                  <a:tcPr marR="4572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dirty="0">
                          <a:effectLst/>
                        </a:rPr>
                        <a:t>Change the position within the file</a:t>
                      </a:r>
                    </a:p>
                  </a:txBody>
                  <a:tcPr marL="45720" marR="45720"/>
                </a:tc>
                <a:extLst>
                  <a:ext uri="{0D108BD9-81ED-4DB2-BD59-A6C34878D82A}">
                    <a16:rowId xmlns:a16="http://schemas.microsoft.com/office/drawing/2014/main" val="1993645255"/>
                  </a:ext>
                </a:extLst>
              </a:tr>
            </a:tbl>
          </a:graphicData>
        </a:graphic>
      </p:graphicFrame>
      <p:sp>
        <p:nvSpPr>
          <p:cNvPr id="4" name="Content Placeholder 2">
            <a:extLst>
              <a:ext uri="{FF2B5EF4-FFF2-40B4-BE49-F238E27FC236}">
                <a16:creationId xmlns:a16="http://schemas.microsoft.com/office/drawing/2014/main" id="{E38BE1AF-1759-94B3-DC79-6CE24FBDD821}"/>
              </a:ext>
            </a:extLst>
          </p:cNvPr>
          <p:cNvSpPr txBox="1">
            <a:spLocks/>
          </p:cNvSpPr>
          <p:nvPr/>
        </p:nvSpPr>
        <p:spPr>
          <a:xfrm>
            <a:off x="415584" y="2083324"/>
            <a:ext cx="7886700" cy="340664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open() built-in methods</a:t>
            </a:r>
            <a:endParaRPr lang="en-CA" dirty="0"/>
          </a:p>
        </p:txBody>
      </p:sp>
    </p:spTree>
    <p:extLst>
      <p:ext uri="{BB962C8B-B14F-4D97-AF65-F5344CB8AC3E}">
        <p14:creationId xmlns:p14="http://schemas.microsoft.com/office/powerpoint/2010/main" val="4121964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7FBA-8C38-60EC-109D-C4F76D6B1375}"/>
              </a:ext>
            </a:extLst>
          </p:cNvPr>
          <p:cNvSpPr>
            <a:spLocks noGrp="1"/>
          </p:cNvSpPr>
          <p:nvPr>
            <p:ph type="title"/>
          </p:nvPr>
        </p:nvSpPr>
        <p:spPr/>
        <p:txBody>
          <a:bodyPr/>
          <a:lstStyle/>
          <a:p>
            <a:r>
              <a:rPr lang="en-CA" dirty="0"/>
              <a:t>2.12 Functions</a:t>
            </a:r>
          </a:p>
        </p:txBody>
      </p:sp>
      <p:sp>
        <p:nvSpPr>
          <p:cNvPr id="3" name="Content Placeholder 2">
            <a:extLst>
              <a:ext uri="{FF2B5EF4-FFF2-40B4-BE49-F238E27FC236}">
                <a16:creationId xmlns:a16="http://schemas.microsoft.com/office/drawing/2014/main" id="{9151B0C4-E039-7939-2585-F187FACCD2BD}"/>
              </a:ext>
            </a:extLst>
          </p:cNvPr>
          <p:cNvSpPr>
            <a:spLocks noGrp="1"/>
          </p:cNvSpPr>
          <p:nvPr>
            <p:ph idx="1"/>
          </p:nvPr>
        </p:nvSpPr>
        <p:spPr>
          <a:xfrm>
            <a:off x="628650" y="1861137"/>
            <a:ext cx="7886700" cy="4351338"/>
          </a:xfrm>
        </p:spPr>
        <p:txBody>
          <a:bodyPr>
            <a:normAutofit lnSpcReduction="10000"/>
          </a:bodyPr>
          <a:lstStyle/>
          <a:p>
            <a:pPr marL="0" indent="0">
              <a:buNone/>
            </a:pPr>
            <a:r>
              <a:rPr lang="en-CA" b="1" dirty="0"/>
              <a:t>Defining a function</a:t>
            </a:r>
          </a:p>
          <a:p>
            <a:r>
              <a:rPr lang="en-CA" dirty="0"/>
              <a:t>A function is a block of organized, reusable code to perform a single, related action.</a:t>
            </a:r>
          </a:p>
          <a:p>
            <a:r>
              <a:rPr lang="en-CA" dirty="0"/>
              <a:t>A user-defined function can be created in python by using the keyword def followed by the function name, parentheses ( () ) and colon (:).</a:t>
            </a:r>
          </a:p>
          <a:p>
            <a:r>
              <a:rPr lang="en-CA" dirty="0"/>
              <a:t>The first statement of a function can be a documentation string called a docstring.</a:t>
            </a:r>
          </a:p>
          <a:p>
            <a:r>
              <a:rPr lang="en-CA" dirty="0"/>
              <a:t>The </a:t>
            </a:r>
            <a:r>
              <a:rPr lang="en-CA" b="1" dirty="0"/>
              <a:t>return</a:t>
            </a:r>
            <a:r>
              <a:rPr lang="en-CA" dirty="0"/>
              <a:t> statement exits a function. Optionally the function can be exited by indentation.</a:t>
            </a:r>
          </a:p>
        </p:txBody>
      </p:sp>
    </p:spTree>
    <p:extLst>
      <p:ext uri="{BB962C8B-B14F-4D97-AF65-F5344CB8AC3E}">
        <p14:creationId xmlns:p14="http://schemas.microsoft.com/office/powerpoint/2010/main" val="1606755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7FBA-8C38-60EC-109D-C4F76D6B1375}"/>
              </a:ext>
            </a:extLst>
          </p:cNvPr>
          <p:cNvSpPr>
            <a:spLocks noGrp="1"/>
          </p:cNvSpPr>
          <p:nvPr>
            <p:ph type="title"/>
          </p:nvPr>
        </p:nvSpPr>
        <p:spPr/>
        <p:txBody>
          <a:bodyPr/>
          <a:lstStyle/>
          <a:p>
            <a:r>
              <a:rPr lang="en-CA" dirty="0"/>
              <a:t>2.12 Functions</a:t>
            </a:r>
          </a:p>
        </p:txBody>
      </p:sp>
      <p:sp>
        <p:nvSpPr>
          <p:cNvPr id="3" name="Content Placeholder 2">
            <a:extLst>
              <a:ext uri="{FF2B5EF4-FFF2-40B4-BE49-F238E27FC236}">
                <a16:creationId xmlns:a16="http://schemas.microsoft.com/office/drawing/2014/main" id="{9151B0C4-E039-7939-2585-F187FACCD2BD}"/>
              </a:ext>
            </a:extLst>
          </p:cNvPr>
          <p:cNvSpPr>
            <a:spLocks noGrp="1"/>
          </p:cNvSpPr>
          <p:nvPr>
            <p:ph idx="1"/>
          </p:nvPr>
        </p:nvSpPr>
        <p:spPr>
          <a:xfrm>
            <a:off x="628650" y="1825625"/>
            <a:ext cx="7886700" cy="917575"/>
          </a:xfrm>
        </p:spPr>
        <p:txBody>
          <a:bodyPr>
            <a:normAutofit/>
          </a:bodyPr>
          <a:lstStyle/>
          <a:p>
            <a:pPr marL="0" indent="0">
              <a:buNone/>
            </a:pPr>
            <a:r>
              <a:rPr lang="en-CA" b="1" dirty="0"/>
              <a:t>Example of python function</a:t>
            </a:r>
          </a:p>
        </p:txBody>
      </p:sp>
      <p:pic>
        <p:nvPicPr>
          <p:cNvPr id="5" name="Picture 4">
            <a:extLst>
              <a:ext uri="{FF2B5EF4-FFF2-40B4-BE49-F238E27FC236}">
                <a16:creationId xmlns:a16="http://schemas.microsoft.com/office/drawing/2014/main" id="{010548A9-9012-B74E-0643-1AF64AF271DC}"/>
              </a:ext>
            </a:extLst>
          </p:cNvPr>
          <p:cNvPicPr>
            <a:picLocks noChangeAspect="1"/>
          </p:cNvPicPr>
          <p:nvPr/>
        </p:nvPicPr>
        <p:blipFill>
          <a:blip r:embed="rId2"/>
          <a:stretch>
            <a:fillRect/>
          </a:stretch>
        </p:blipFill>
        <p:spPr>
          <a:xfrm>
            <a:off x="498308" y="2350552"/>
            <a:ext cx="8147383" cy="1619777"/>
          </a:xfrm>
          <a:prstGeom prst="rect">
            <a:avLst/>
          </a:prstGeom>
        </p:spPr>
      </p:pic>
      <p:pic>
        <p:nvPicPr>
          <p:cNvPr id="7" name="Picture 6">
            <a:extLst>
              <a:ext uri="{FF2B5EF4-FFF2-40B4-BE49-F238E27FC236}">
                <a16:creationId xmlns:a16="http://schemas.microsoft.com/office/drawing/2014/main" id="{4A8AE4F8-C846-7B9F-03B3-1CC43145DEA1}"/>
              </a:ext>
            </a:extLst>
          </p:cNvPr>
          <p:cNvPicPr>
            <a:picLocks noChangeAspect="1"/>
          </p:cNvPicPr>
          <p:nvPr/>
        </p:nvPicPr>
        <p:blipFill>
          <a:blip r:embed="rId3"/>
          <a:stretch>
            <a:fillRect/>
          </a:stretch>
        </p:blipFill>
        <p:spPr>
          <a:xfrm>
            <a:off x="5529524" y="4040852"/>
            <a:ext cx="3116167" cy="1448845"/>
          </a:xfrm>
          <a:prstGeom prst="rect">
            <a:avLst/>
          </a:prstGeom>
        </p:spPr>
      </p:pic>
      <p:sp>
        <p:nvSpPr>
          <p:cNvPr id="8" name="TextBox 7">
            <a:extLst>
              <a:ext uri="{FF2B5EF4-FFF2-40B4-BE49-F238E27FC236}">
                <a16:creationId xmlns:a16="http://schemas.microsoft.com/office/drawing/2014/main" id="{A543A235-A52B-8DA3-FC03-E555075735F0}"/>
              </a:ext>
            </a:extLst>
          </p:cNvPr>
          <p:cNvSpPr txBox="1"/>
          <p:nvPr/>
        </p:nvSpPr>
        <p:spPr>
          <a:xfrm>
            <a:off x="3169327" y="5411563"/>
            <a:ext cx="2166154" cy="369332"/>
          </a:xfrm>
          <a:prstGeom prst="rect">
            <a:avLst/>
          </a:prstGeom>
          <a:noFill/>
        </p:spPr>
        <p:txBody>
          <a:bodyPr wrap="square" rtlCol="0">
            <a:spAutoFit/>
          </a:bodyPr>
          <a:lstStyle/>
          <a:p>
            <a:r>
              <a:rPr lang="en-CA" dirty="0"/>
              <a:t>function example 01</a:t>
            </a:r>
          </a:p>
        </p:txBody>
      </p:sp>
    </p:spTree>
    <p:extLst>
      <p:ext uri="{BB962C8B-B14F-4D97-AF65-F5344CB8AC3E}">
        <p14:creationId xmlns:p14="http://schemas.microsoft.com/office/powerpoint/2010/main" val="3913201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7FBA-8C38-60EC-109D-C4F76D6B1375}"/>
              </a:ext>
            </a:extLst>
          </p:cNvPr>
          <p:cNvSpPr>
            <a:spLocks noGrp="1"/>
          </p:cNvSpPr>
          <p:nvPr>
            <p:ph type="title"/>
          </p:nvPr>
        </p:nvSpPr>
        <p:spPr/>
        <p:txBody>
          <a:bodyPr/>
          <a:lstStyle/>
          <a:p>
            <a:r>
              <a:rPr lang="en-CA" dirty="0"/>
              <a:t>2.12 Functions</a:t>
            </a:r>
          </a:p>
        </p:txBody>
      </p:sp>
      <p:sp>
        <p:nvSpPr>
          <p:cNvPr id="3" name="Content Placeholder 2">
            <a:extLst>
              <a:ext uri="{FF2B5EF4-FFF2-40B4-BE49-F238E27FC236}">
                <a16:creationId xmlns:a16="http://schemas.microsoft.com/office/drawing/2014/main" id="{9151B0C4-E039-7939-2585-F187FACCD2BD}"/>
              </a:ext>
            </a:extLst>
          </p:cNvPr>
          <p:cNvSpPr>
            <a:spLocks noGrp="1"/>
          </p:cNvSpPr>
          <p:nvPr>
            <p:ph idx="1"/>
          </p:nvPr>
        </p:nvSpPr>
        <p:spPr>
          <a:xfrm>
            <a:off x="628650" y="1825625"/>
            <a:ext cx="7886700" cy="917575"/>
          </a:xfrm>
        </p:spPr>
        <p:txBody>
          <a:bodyPr>
            <a:normAutofit/>
          </a:bodyPr>
          <a:lstStyle/>
          <a:p>
            <a:pPr marL="0" indent="0">
              <a:buNone/>
            </a:pPr>
            <a:r>
              <a:rPr lang="en-CA" b="1" dirty="0"/>
              <a:t>Example of python function</a:t>
            </a:r>
          </a:p>
        </p:txBody>
      </p:sp>
      <p:sp>
        <p:nvSpPr>
          <p:cNvPr id="8" name="TextBox 7">
            <a:extLst>
              <a:ext uri="{FF2B5EF4-FFF2-40B4-BE49-F238E27FC236}">
                <a16:creationId xmlns:a16="http://schemas.microsoft.com/office/drawing/2014/main" id="{A543A235-A52B-8DA3-FC03-E555075735F0}"/>
              </a:ext>
            </a:extLst>
          </p:cNvPr>
          <p:cNvSpPr txBox="1"/>
          <p:nvPr/>
        </p:nvSpPr>
        <p:spPr>
          <a:xfrm>
            <a:off x="1302367" y="4568184"/>
            <a:ext cx="2166154" cy="369332"/>
          </a:xfrm>
          <a:prstGeom prst="rect">
            <a:avLst/>
          </a:prstGeom>
          <a:noFill/>
        </p:spPr>
        <p:txBody>
          <a:bodyPr wrap="square" rtlCol="0">
            <a:spAutoFit/>
          </a:bodyPr>
          <a:lstStyle/>
          <a:p>
            <a:r>
              <a:rPr lang="en-CA" dirty="0"/>
              <a:t>function example 02</a:t>
            </a:r>
          </a:p>
        </p:txBody>
      </p:sp>
      <p:pic>
        <p:nvPicPr>
          <p:cNvPr id="6" name="Picture 5">
            <a:extLst>
              <a:ext uri="{FF2B5EF4-FFF2-40B4-BE49-F238E27FC236}">
                <a16:creationId xmlns:a16="http://schemas.microsoft.com/office/drawing/2014/main" id="{D738F45E-A4DD-046D-E34D-3C07B183BBD4}"/>
              </a:ext>
            </a:extLst>
          </p:cNvPr>
          <p:cNvPicPr>
            <a:picLocks noChangeAspect="1"/>
          </p:cNvPicPr>
          <p:nvPr/>
        </p:nvPicPr>
        <p:blipFill>
          <a:blip r:embed="rId2"/>
          <a:stretch>
            <a:fillRect/>
          </a:stretch>
        </p:blipFill>
        <p:spPr>
          <a:xfrm>
            <a:off x="816469" y="2468797"/>
            <a:ext cx="3330893" cy="1526154"/>
          </a:xfrm>
          <a:prstGeom prst="rect">
            <a:avLst/>
          </a:prstGeom>
        </p:spPr>
      </p:pic>
      <p:pic>
        <p:nvPicPr>
          <p:cNvPr id="10" name="Picture 9">
            <a:extLst>
              <a:ext uri="{FF2B5EF4-FFF2-40B4-BE49-F238E27FC236}">
                <a16:creationId xmlns:a16="http://schemas.microsoft.com/office/drawing/2014/main" id="{F1CE53E2-E59C-A2B0-1C77-89140199663E}"/>
              </a:ext>
            </a:extLst>
          </p:cNvPr>
          <p:cNvPicPr>
            <a:picLocks noChangeAspect="1"/>
          </p:cNvPicPr>
          <p:nvPr/>
        </p:nvPicPr>
        <p:blipFill>
          <a:blip r:embed="rId3"/>
          <a:stretch>
            <a:fillRect/>
          </a:stretch>
        </p:blipFill>
        <p:spPr>
          <a:xfrm>
            <a:off x="3656340" y="4056649"/>
            <a:ext cx="491022" cy="581474"/>
          </a:xfrm>
          <a:prstGeom prst="rect">
            <a:avLst/>
          </a:prstGeom>
        </p:spPr>
      </p:pic>
      <p:sp>
        <p:nvSpPr>
          <p:cNvPr id="11" name="TextBox 10">
            <a:extLst>
              <a:ext uri="{FF2B5EF4-FFF2-40B4-BE49-F238E27FC236}">
                <a16:creationId xmlns:a16="http://schemas.microsoft.com/office/drawing/2014/main" id="{07843D77-438A-D88C-85E5-2F8DD32CAFED}"/>
              </a:ext>
            </a:extLst>
          </p:cNvPr>
          <p:cNvSpPr txBox="1"/>
          <p:nvPr/>
        </p:nvSpPr>
        <p:spPr>
          <a:xfrm>
            <a:off x="5302254" y="5717623"/>
            <a:ext cx="2166154" cy="369332"/>
          </a:xfrm>
          <a:prstGeom prst="rect">
            <a:avLst/>
          </a:prstGeom>
          <a:noFill/>
        </p:spPr>
        <p:txBody>
          <a:bodyPr wrap="square" rtlCol="0">
            <a:spAutoFit/>
          </a:bodyPr>
          <a:lstStyle/>
          <a:p>
            <a:r>
              <a:rPr lang="en-CA" dirty="0"/>
              <a:t>function example 03</a:t>
            </a:r>
          </a:p>
        </p:txBody>
      </p:sp>
      <p:pic>
        <p:nvPicPr>
          <p:cNvPr id="12" name="Picture 11">
            <a:extLst>
              <a:ext uri="{FF2B5EF4-FFF2-40B4-BE49-F238E27FC236}">
                <a16:creationId xmlns:a16="http://schemas.microsoft.com/office/drawing/2014/main" id="{B6554E2A-F3D7-218E-454D-60CD5B49175A}"/>
              </a:ext>
            </a:extLst>
          </p:cNvPr>
          <p:cNvPicPr>
            <a:picLocks noChangeAspect="1"/>
          </p:cNvPicPr>
          <p:nvPr/>
        </p:nvPicPr>
        <p:blipFill>
          <a:blip r:embed="rId4"/>
          <a:stretch>
            <a:fillRect/>
          </a:stretch>
        </p:blipFill>
        <p:spPr>
          <a:xfrm>
            <a:off x="7682368" y="5263431"/>
            <a:ext cx="645163" cy="713075"/>
          </a:xfrm>
          <a:prstGeom prst="rect">
            <a:avLst/>
          </a:prstGeom>
        </p:spPr>
      </p:pic>
      <p:pic>
        <p:nvPicPr>
          <p:cNvPr id="13" name="Picture 12">
            <a:extLst>
              <a:ext uri="{FF2B5EF4-FFF2-40B4-BE49-F238E27FC236}">
                <a16:creationId xmlns:a16="http://schemas.microsoft.com/office/drawing/2014/main" id="{CC1E59D2-0263-8447-D888-3B778C26FD5C}"/>
              </a:ext>
            </a:extLst>
          </p:cNvPr>
          <p:cNvPicPr>
            <a:picLocks noChangeAspect="1"/>
          </p:cNvPicPr>
          <p:nvPr/>
        </p:nvPicPr>
        <p:blipFill>
          <a:blip r:embed="rId5"/>
          <a:stretch>
            <a:fillRect/>
          </a:stretch>
        </p:blipFill>
        <p:spPr>
          <a:xfrm>
            <a:off x="4869731" y="2464129"/>
            <a:ext cx="3457800" cy="2734360"/>
          </a:xfrm>
          <a:prstGeom prst="rect">
            <a:avLst/>
          </a:prstGeom>
        </p:spPr>
      </p:pic>
    </p:spTree>
    <p:extLst>
      <p:ext uri="{BB962C8B-B14F-4D97-AF65-F5344CB8AC3E}">
        <p14:creationId xmlns:p14="http://schemas.microsoft.com/office/powerpoint/2010/main" val="1233564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7FBA-8C38-60EC-109D-C4F76D6B1375}"/>
              </a:ext>
            </a:extLst>
          </p:cNvPr>
          <p:cNvSpPr>
            <a:spLocks noGrp="1"/>
          </p:cNvSpPr>
          <p:nvPr>
            <p:ph type="title"/>
          </p:nvPr>
        </p:nvSpPr>
        <p:spPr/>
        <p:txBody>
          <a:bodyPr/>
          <a:lstStyle/>
          <a:p>
            <a:r>
              <a:rPr lang="en-CA" dirty="0"/>
              <a:t>2.12 Functions</a:t>
            </a:r>
          </a:p>
        </p:txBody>
      </p:sp>
      <p:sp>
        <p:nvSpPr>
          <p:cNvPr id="3" name="Content Placeholder 2">
            <a:extLst>
              <a:ext uri="{FF2B5EF4-FFF2-40B4-BE49-F238E27FC236}">
                <a16:creationId xmlns:a16="http://schemas.microsoft.com/office/drawing/2014/main" id="{9151B0C4-E039-7939-2585-F187FACCD2BD}"/>
              </a:ext>
            </a:extLst>
          </p:cNvPr>
          <p:cNvSpPr>
            <a:spLocks noGrp="1"/>
          </p:cNvSpPr>
          <p:nvPr>
            <p:ph idx="1"/>
          </p:nvPr>
        </p:nvSpPr>
        <p:spPr>
          <a:xfrm>
            <a:off x="390247" y="1755033"/>
            <a:ext cx="7886700" cy="695633"/>
          </a:xfrm>
        </p:spPr>
        <p:txBody>
          <a:bodyPr>
            <a:normAutofit/>
          </a:bodyPr>
          <a:lstStyle/>
          <a:p>
            <a:pPr marL="0" indent="0">
              <a:buNone/>
            </a:pPr>
            <a:r>
              <a:rPr lang="en-CA" b="1" dirty="0"/>
              <a:t>Function Arguments</a:t>
            </a:r>
          </a:p>
        </p:txBody>
      </p:sp>
      <p:graphicFrame>
        <p:nvGraphicFramePr>
          <p:cNvPr id="4" name="Table 5">
            <a:extLst>
              <a:ext uri="{FF2B5EF4-FFF2-40B4-BE49-F238E27FC236}">
                <a16:creationId xmlns:a16="http://schemas.microsoft.com/office/drawing/2014/main" id="{5ECCD6B5-529E-64B2-12F7-11D0239D18C7}"/>
              </a:ext>
            </a:extLst>
          </p:cNvPr>
          <p:cNvGraphicFramePr>
            <a:graphicFrameLocks noGrp="1"/>
          </p:cNvGraphicFramePr>
          <p:nvPr>
            <p:extLst>
              <p:ext uri="{D42A27DB-BD31-4B8C-83A1-F6EECF244321}">
                <p14:modId xmlns:p14="http://schemas.microsoft.com/office/powerpoint/2010/main" val="318918575"/>
              </p:ext>
            </p:extLst>
          </p:nvPr>
        </p:nvGraphicFramePr>
        <p:xfrm>
          <a:off x="213526" y="2522115"/>
          <a:ext cx="8716947" cy="3177540"/>
        </p:xfrm>
        <a:graphic>
          <a:graphicData uri="http://schemas.openxmlformats.org/drawingml/2006/table">
            <a:tbl>
              <a:tblPr firstRow="1" bandRow="1">
                <a:tableStyleId>{5C22544A-7EE6-4342-B048-85BDC9FD1C3A}</a:tableStyleId>
              </a:tblPr>
              <a:tblGrid>
                <a:gridCol w="1637963">
                  <a:extLst>
                    <a:ext uri="{9D8B030D-6E8A-4147-A177-3AD203B41FA5}">
                      <a16:colId xmlns:a16="http://schemas.microsoft.com/office/drawing/2014/main" val="1926583320"/>
                    </a:ext>
                  </a:extLst>
                </a:gridCol>
                <a:gridCol w="5010487">
                  <a:extLst>
                    <a:ext uri="{9D8B030D-6E8A-4147-A177-3AD203B41FA5}">
                      <a16:colId xmlns:a16="http://schemas.microsoft.com/office/drawing/2014/main" val="3717116477"/>
                    </a:ext>
                  </a:extLst>
                </a:gridCol>
                <a:gridCol w="2068497">
                  <a:extLst>
                    <a:ext uri="{9D8B030D-6E8A-4147-A177-3AD203B41FA5}">
                      <a16:colId xmlns:a16="http://schemas.microsoft.com/office/drawing/2014/main" val="4087406990"/>
                    </a:ext>
                  </a:extLst>
                </a:gridCol>
              </a:tblGrid>
              <a:tr h="278130">
                <a:tc>
                  <a:txBody>
                    <a:bodyPr/>
                    <a:lstStyle/>
                    <a:p>
                      <a:r>
                        <a:rPr lang="en-CA" sz="1800" dirty="0"/>
                        <a:t>Arguments</a:t>
                      </a:r>
                    </a:p>
                  </a:txBody>
                  <a:tcPr marL="68580" marR="68580" marT="34290" marB="34290"/>
                </a:tc>
                <a:tc>
                  <a:txBody>
                    <a:bodyPr/>
                    <a:lstStyle/>
                    <a:p>
                      <a:r>
                        <a:rPr lang="en-CA" sz="1800" dirty="0"/>
                        <a:t>Description</a:t>
                      </a:r>
                    </a:p>
                  </a:txBody>
                  <a:tcPr marL="68580" marR="68580" marT="34290" marB="34290"/>
                </a:tc>
                <a:tc>
                  <a:txBody>
                    <a:bodyPr/>
                    <a:lstStyle/>
                    <a:p>
                      <a:r>
                        <a:rPr lang="en-CA" sz="1800" dirty="0"/>
                        <a:t>Example</a:t>
                      </a:r>
                    </a:p>
                  </a:txBody>
                  <a:tcPr marL="68580" marR="68580" marT="34290" marB="34290"/>
                </a:tc>
                <a:extLst>
                  <a:ext uri="{0D108BD9-81ED-4DB2-BD59-A6C34878D82A}">
                    <a16:rowId xmlns:a16="http://schemas.microsoft.com/office/drawing/2014/main" val="2065635969"/>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dirty="0"/>
                        <a:t>Required Arguments</a:t>
                      </a:r>
                    </a:p>
                  </a:txBody>
                  <a:tcPr marR="45720"/>
                </a:tc>
                <a:tc>
                  <a:txBody>
                    <a:bodyPr/>
                    <a:lstStyle/>
                    <a:p>
                      <a:pPr algn="l" fontAlgn="t"/>
                      <a:r>
                        <a:rPr lang="en-US" sz="1800" dirty="0">
                          <a:effectLst/>
                        </a:rPr>
                        <a:t>Arguments passed to a function in correct positional order</a:t>
                      </a:r>
                    </a:p>
                  </a:txBody>
                  <a:tcPr marL="45720" marR="45720"/>
                </a:tc>
                <a:tc>
                  <a:txBody>
                    <a:bodyPr/>
                    <a:lstStyle/>
                    <a:p>
                      <a:pPr algn="l" fontAlgn="t"/>
                      <a:r>
                        <a:rPr lang="en-US" sz="1800" dirty="0" err="1">
                          <a:effectLst/>
                        </a:rPr>
                        <a:t>print_array</a:t>
                      </a:r>
                      <a:r>
                        <a:rPr lang="en-US" sz="1800" dirty="0">
                          <a:effectLst/>
                        </a:rPr>
                        <a:t>()</a:t>
                      </a:r>
                    </a:p>
                  </a:txBody>
                  <a:tcPr marL="45720" marR="45720"/>
                </a:tc>
                <a:extLst>
                  <a:ext uri="{0D108BD9-81ED-4DB2-BD59-A6C34878D82A}">
                    <a16:rowId xmlns:a16="http://schemas.microsoft.com/office/drawing/2014/main" val="538603389"/>
                  </a:ext>
                </a:extLst>
              </a:tr>
              <a:tr h="297180">
                <a:tc>
                  <a:txBody>
                    <a:bodyPr/>
                    <a:lstStyle/>
                    <a:p>
                      <a:pPr algn="l" fontAlgn="t"/>
                      <a:r>
                        <a:rPr lang="en-CA" sz="1800" dirty="0">
                          <a:effectLst/>
                        </a:rPr>
                        <a:t>Keyword Arguments</a:t>
                      </a:r>
                    </a:p>
                  </a:txBody>
                  <a:tcPr marR="45720"/>
                </a:tc>
                <a:tc>
                  <a:txBody>
                    <a:bodyPr/>
                    <a:lstStyle/>
                    <a:p>
                      <a:pPr algn="l" fontAlgn="t"/>
                      <a:r>
                        <a:rPr lang="en-US" sz="1800" dirty="0">
                          <a:effectLst/>
                        </a:rPr>
                        <a:t>Arguments passed to a function by the parameter name</a:t>
                      </a:r>
                    </a:p>
                  </a:txBody>
                  <a:tcPr marL="45720" marR="45720"/>
                </a:tc>
                <a:tc>
                  <a:txBody>
                    <a:bodyPr/>
                    <a:lstStyle/>
                    <a:p>
                      <a:pPr algn="l" fontAlgn="t"/>
                      <a:r>
                        <a:rPr lang="en-US" sz="1800" dirty="0" err="1">
                          <a:effectLst/>
                        </a:rPr>
                        <a:t>func</a:t>
                      </a:r>
                      <a:r>
                        <a:rPr lang="en-US" sz="1800" dirty="0">
                          <a:effectLst/>
                        </a:rPr>
                        <a:t>(a=10, b=25)</a:t>
                      </a:r>
                    </a:p>
                  </a:txBody>
                  <a:tcPr marL="45720" marR="45720"/>
                </a:tc>
                <a:extLst>
                  <a:ext uri="{0D108BD9-81ED-4DB2-BD59-A6C34878D82A}">
                    <a16:rowId xmlns:a16="http://schemas.microsoft.com/office/drawing/2014/main" val="3910417124"/>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dirty="0"/>
                        <a:t>Default Arguments</a:t>
                      </a:r>
                    </a:p>
                  </a:txBody>
                  <a:tcPr marR="45720"/>
                </a:tc>
                <a:tc>
                  <a:txBody>
                    <a:bodyPr/>
                    <a:lstStyle/>
                    <a:p>
                      <a:pPr algn="l" fontAlgn="t"/>
                      <a:r>
                        <a:rPr lang="en-US" sz="1800" dirty="0">
                          <a:effectLst/>
                        </a:rPr>
                        <a:t>An optional arguments which assigns default values incase of argument not passed</a:t>
                      </a:r>
                    </a:p>
                  </a:txBody>
                  <a:tcPr marL="45720" marR="45720"/>
                </a:tc>
                <a:tc>
                  <a:txBody>
                    <a:bodyPr/>
                    <a:lstStyle/>
                    <a:p>
                      <a:pPr algn="l" fontAlgn="t"/>
                      <a:r>
                        <a:rPr lang="en-US" sz="1800" dirty="0" err="1">
                          <a:effectLst/>
                        </a:rPr>
                        <a:t>func</a:t>
                      </a:r>
                      <a:r>
                        <a:rPr lang="en-US" sz="1800" dirty="0">
                          <a:effectLst/>
                        </a:rPr>
                        <a:t>(a=10)</a:t>
                      </a:r>
                    </a:p>
                  </a:txBody>
                  <a:tcPr marL="45720" marR="45720"/>
                </a:tc>
                <a:extLst>
                  <a:ext uri="{0D108BD9-81ED-4DB2-BD59-A6C34878D82A}">
                    <a16:rowId xmlns:a16="http://schemas.microsoft.com/office/drawing/2014/main" val="1901882316"/>
                  </a:ext>
                </a:extLst>
              </a:tr>
              <a:tr h="2971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CA" dirty="0"/>
                        <a:t>Variable-length Arguments</a:t>
                      </a:r>
                    </a:p>
                  </a:txBody>
                  <a:tcPr marR="45720"/>
                </a:tc>
                <a:tc>
                  <a:txBody>
                    <a:bodyPr/>
                    <a:lstStyle/>
                    <a:p>
                      <a:pPr algn="l" fontAlgn="t"/>
                      <a:r>
                        <a:rPr lang="en-US" sz="1800" dirty="0">
                          <a:effectLst/>
                        </a:rPr>
                        <a:t>An optional arguments with defined code when assigned.</a:t>
                      </a:r>
                    </a:p>
                    <a:p>
                      <a:pPr algn="l" fontAlgn="t"/>
                      <a:r>
                        <a:rPr lang="en-US" sz="1800" dirty="0">
                          <a:effectLst/>
                        </a:rPr>
                        <a:t>It has arguments beginning with *</a:t>
                      </a:r>
                      <a:r>
                        <a:rPr lang="en-US" sz="1800" dirty="0" err="1">
                          <a:effectLst/>
                        </a:rPr>
                        <a:t>args</a:t>
                      </a:r>
                      <a:r>
                        <a:rPr lang="en-US" sz="1800" dirty="0">
                          <a:effectLst/>
                        </a:rPr>
                        <a:t> or **</a:t>
                      </a:r>
                      <a:r>
                        <a:rPr lang="en-US" sz="1800" dirty="0" err="1">
                          <a:effectLst/>
                        </a:rPr>
                        <a:t>kwargs</a:t>
                      </a:r>
                      <a:endParaRPr lang="en-US" sz="1800" dirty="0">
                        <a:effectLst/>
                      </a:endParaRPr>
                    </a:p>
                  </a:txBody>
                  <a:tcPr marL="45720" marR="45720"/>
                </a:tc>
                <a:tc>
                  <a:txBody>
                    <a:bodyPr/>
                    <a:lstStyle/>
                    <a:p>
                      <a:pPr algn="l" fontAlgn="t"/>
                      <a:r>
                        <a:rPr lang="en-US" sz="1800" dirty="0">
                          <a:effectLst/>
                        </a:rPr>
                        <a:t>add()</a:t>
                      </a:r>
                    </a:p>
                  </a:txBody>
                  <a:tcPr marL="45720" marR="45720"/>
                </a:tc>
                <a:extLst>
                  <a:ext uri="{0D108BD9-81ED-4DB2-BD59-A6C34878D82A}">
                    <a16:rowId xmlns:a16="http://schemas.microsoft.com/office/drawing/2014/main" val="353232286"/>
                  </a:ext>
                </a:extLst>
              </a:tr>
            </a:tbl>
          </a:graphicData>
        </a:graphic>
      </p:graphicFrame>
    </p:spTree>
    <p:extLst>
      <p:ext uri="{BB962C8B-B14F-4D97-AF65-F5344CB8AC3E}">
        <p14:creationId xmlns:p14="http://schemas.microsoft.com/office/powerpoint/2010/main" val="7904250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7FBA-8C38-60EC-109D-C4F76D6B1375}"/>
              </a:ext>
            </a:extLst>
          </p:cNvPr>
          <p:cNvSpPr>
            <a:spLocks noGrp="1"/>
          </p:cNvSpPr>
          <p:nvPr>
            <p:ph type="title"/>
          </p:nvPr>
        </p:nvSpPr>
        <p:spPr/>
        <p:txBody>
          <a:bodyPr/>
          <a:lstStyle/>
          <a:p>
            <a:r>
              <a:rPr lang="en-CA" dirty="0"/>
              <a:t>2.12 Functions</a:t>
            </a:r>
          </a:p>
        </p:txBody>
      </p:sp>
      <p:sp>
        <p:nvSpPr>
          <p:cNvPr id="3" name="Content Placeholder 2">
            <a:extLst>
              <a:ext uri="{FF2B5EF4-FFF2-40B4-BE49-F238E27FC236}">
                <a16:creationId xmlns:a16="http://schemas.microsoft.com/office/drawing/2014/main" id="{9151B0C4-E039-7939-2585-F187FACCD2BD}"/>
              </a:ext>
            </a:extLst>
          </p:cNvPr>
          <p:cNvSpPr>
            <a:spLocks noGrp="1"/>
          </p:cNvSpPr>
          <p:nvPr>
            <p:ph idx="1"/>
          </p:nvPr>
        </p:nvSpPr>
        <p:spPr>
          <a:xfrm>
            <a:off x="628650" y="1825625"/>
            <a:ext cx="7886700" cy="1902996"/>
          </a:xfrm>
        </p:spPr>
        <p:txBody>
          <a:bodyPr>
            <a:normAutofit/>
          </a:bodyPr>
          <a:lstStyle/>
          <a:p>
            <a:pPr marL="0" indent="0">
              <a:buNone/>
            </a:pPr>
            <a:r>
              <a:rPr lang="en-CA" b="1" dirty="0"/>
              <a:t>lambda (Anonymous) Function</a:t>
            </a:r>
          </a:p>
          <a:p>
            <a:r>
              <a:rPr lang="en-CA" dirty="0"/>
              <a:t>Lambda functions are called anonymous as they are not declared in the standard manner by using the </a:t>
            </a:r>
            <a:r>
              <a:rPr lang="en-CA" dirty="0">
                <a:latin typeface="Consolas" panose="020B0609020204030204" pitchFamily="49" charset="0"/>
              </a:rPr>
              <a:t>def</a:t>
            </a:r>
            <a:r>
              <a:rPr lang="en-CA" dirty="0"/>
              <a:t> keyword.</a:t>
            </a:r>
          </a:p>
        </p:txBody>
      </p:sp>
      <p:pic>
        <p:nvPicPr>
          <p:cNvPr id="5" name="Picture 4">
            <a:extLst>
              <a:ext uri="{FF2B5EF4-FFF2-40B4-BE49-F238E27FC236}">
                <a16:creationId xmlns:a16="http://schemas.microsoft.com/office/drawing/2014/main" id="{C54B953C-7844-4966-FBFA-99723E2B07F0}"/>
              </a:ext>
            </a:extLst>
          </p:cNvPr>
          <p:cNvPicPr>
            <a:picLocks noChangeAspect="1"/>
          </p:cNvPicPr>
          <p:nvPr/>
        </p:nvPicPr>
        <p:blipFill>
          <a:blip r:embed="rId2"/>
          <a:stretch>
            <a:fillRect/>
          </a:stretch>
        </p:blipFill>
        <p:spPr>
          <a:xfrm>
            <a:off x="3952843" y="3728621"/>
            <a:ext cx="4562507" cy="969689"/>
          </a:xfrm>
          <a:prstGeom prst="rect">
            <a:avLst/>
          </a:prstGeom>
        </p:spPr>
      </p:pic>
      <p:pic>
        <p:nvPicPr>
          <p:cNvPr id="7" name="Picture 6">
            <a:extLst>
              <a:ext uri="{FF2B5EF4-FFF2-40B4-BE49-F238E27FC236}">
                <a16:creationId xmlns:a16="http://schemas.microsoft.com/office/drawing/2014/main" id="{9A7FC577-04DA-D282-6D86-47DAA5069A63}"/>
              </a:ext>
            </a:extLst>
          </p:cNvPr>
          <p:cNvPicPr>
            <a:picLocks noChangeAspect="1"/>
          </p:cNvPicPr>
          <p:nvPr/>
        </p:nvPicPr>
        <p:blipFill>
          <a:blip r:embed="rId3"/>
          <a:stretch>
            <a:fillRect/>
          </a:stretch>
        </p:blipFill>
        <p:spPr>
          <a:xfrm>
            <a:off x="7207880" y="4762613"/>
            <a:ext cx="1307470" cy="1434000"/>
          </a:xfrm>
          <a:prstGeom prst="rect">
            <a:avLst/>
          </a:prstGeom>
        </p:spPr>
      </p:pic>
      <p:sp>
        <p:nvSpPr>
          <p:cNvPr id="8" name="TextBox 7">
            <a:extLst>
              <a:ext uri="{FF2B5EF4-FFF2-40B4-BE49-F238E27FC236}">
                <a16:creationId xmlns:a16="http://schemas.microsoft.com/office/drawing/2014/main" id="{C890FF80-51E5-BD9F-F590-CE5604B0657D}"/>
              </a:ext>
            </a:extLst>
          </p:cNvPr>
          <p:cNvSpPr txBox="1"/>
          <p:nvPr/>
        </p:nvSpPr>
        <p:spPr>
          <a:xfrm>
            <a:off x="4944861" y="6043640"/>
            <a:ext cx="2166154" cy="369332"/>
          </a:xfrm>
          <a:prstGeom prst="rect">
            <a:avLst/>
          </a:prstGeom>
          <a:noFill/>
        </p:spPr>
        <p:txBody>
          <a:bodyPr wrap="square" rtlCol="0">
            <a:spAutoFit/>
          </a:bodyPr>
          <a:lstStyle/>
          <a:p>
            <a:r>
              <a:rPr lang="en-CA" dirty="0"/>
              <a:t>function example 04</a:t>
            </a:r>
          </a:p>
        </p:txBody>
      </p:sp>
    </p:spTree>
    <p:extLst>
      <p:ext uri="{BB962C8B-B14F-4D97-AF65-F5344CB8AC3E}">
        <p14:creationId xmlns:p14="http://schemas.microsoft.com/office/powerpoint/2010/main" val="197916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0D36-C638-C081-0BA2-8F48893255AC}"/>
              </a:ext>
            </a:extLst>
          </p:cNvPr>
          <p:cNvSpPr>
            <a:spLocks noGrp="1"/>
          </p:cNvSpPr>
          <p:nvPr>
            <p:ph type="title"/>
          </p:nvPr>
        </p:nvSpPr>
        <p:spPr/>
        <p:txBody>
          <a:bodyPr/>
          <a:lstStyle/>
          <a:p>
            <a:r>
              <a:rPr lang="en-CA" dirty="0"/>
              <a:t>1.4 Python is primarily used by:</a:t>
            </a:r>
          </a:p>
        </p:txBody>
      </p:sp>
      <p:sp>
        <p:nvSpPr>
          <p:cNvPr id="3" name="Content Placeholder 2">
            <a:extLst>
              <a:ext uri="{FF2B5EF4-FFF2-40B4-BE49-F238E27FC236}">
                <a16:creationId xmlns:a16="http://schemas.microsoft.com/office/drawing/2014/main" id="{8EB825EB-EA19-F418-E848-2C0BA6C3162B}"/>
              </a:ext>
            </a:extLst>
          </p:cNvPr>
          <p:cNvSpPr>
            <a:spLocks noGrp="1"/>
          </p:cNvSpPr>
          <p:nvPr>
            <p:ph idx="1"/>
          </p:nvPr>
        </p:nvSpPr>
        <p:spPr>
          <a:xfrm>
            <a:off x="628650" y="2834844"/>
            <a:ext cx="7886700" cy="2026490"/>
          </a:xfrm>
        </p:spPr>
        <p:txBody>
          <a:bodyPr numCol="2">
            <a:normAutofit fontScale="70000" lnSpcReduction="20000"/>
          </a:bodyPr>
          <a:lstStyle/>
          <a:p>
            <a:r>
              <a:rPr lang="en-CA" dirty="0"/>
              <a:t>Game Developer</a:t>
            </a:r>
          </a:p>
          <a:p>
            <a:r>
              <a:rPr lang="en-CA" dirty="0"/>
              <a:t>Web Designer</a:t>
            </a:r>
          </a:p>
          <a:p>
            <a:r>
              <a:rPr lang="en-CA" dirty="0"/>
              <a:t>Python Developer</a:t>
            </a:r>
          </a:p>
          <a:p>
            <a:r>
              <a:rPr lang="en-CA" dirty="0"/>
              <a:t>Full-stack Developer</a:t>
            </a:r>
          </a:p>
          <a:p>
            <a:r>
              <a:rPr lang="en-CA" dirty="0"/>
              <a:t>Machine Learning Engineer</a:t>
            </a:r>
          </a:p>
          <a:p>
            <a:r>
              <a:rPr lang="en-CA" dirty="0"/>
              <a:t>Data Scientist</a:t>
            </a:r>
          </a:p>
          <a:p>
            <a:r>
              <a:rPr lang="en-CA" dirty="0"/>
              <a:t>Data Analyst</a:t>
            </a:r>
          </a:p>
          <a:p>
            <a:r>
              <a:rPr lang="en-CA" dirty="0"/>
              <a:t>Data Engineer</a:t>
            </a:r>
          </a:p>
          <a:p>
            <a:r>
              <a:rPr lang="en-CA" dirty="0"/>
              <a:t>DevOps Engineer</a:t>
            </a:r>
          </a:p>
          <a:p>
            <a:r>
              <a:rPr lang="en-CA" dirty="0"/>
              <a:t>Software Engineer</a:t>
            </a:r>
          </a:p>
          <a:p>
            <a:r>
              <a:rPr lang="en-CA" dirty="0"/>
              <a:t>Researcher</a:t>
            </a:r>
          </a:p>
          <a:p>
            <a:r>
              <a:rPr lang="en-CA" dirty="0"/>
              <a:t>Professor</a:t>
            </a:r>
          </a:p>
        </p:txBody>
      </p:sp>
    </p:spTree>
    <p:extLst>
      <p:ext uri="{BB962C8B-B14F-4D97-AF65-F5344CB8AC3E}">
        <p14:creationId xmlns:p14="http://schemas.microsoft.com/office/powerpoint/2010/main" val="13162177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FE5D-5124-D4F0-B1A9-5D3555CF98B2}"/>
              </a:ext>
            </a:extLst>
          </p:cNvPr>
          <p:cNvSpPr>
            <a:spLocks noGrp="1"/>
          </p:cNvSpPr>
          <p:nvPr>
            <p:ph type="title"/>
          </p:nvPr>
        </p:nvSpPr>
        <p:spPr/>
        <p:txBody>
          <a:bodyPr/>
          <a:lstStyle/>
          <a:p>
            <a:r>
              <a:rPr lang="en-CA" dirty="0"/>
              <a:t>2.13 Python Modules</a:t>
            </a:r>
          </a:p>
        </p:txBody>
      </p:sp>
      <p:sp>
        <p:nvSpPr>
          <p:cNvPr id="3" name="Content Placeholder 2">
            <a:extLst>
              <a:ext uri="{FF2B5EF4-FFF2-40B4-BE49-F238E27FC236}">
                <a16:creationId xmlns:a16="http://schemas.microsoft.com/office/drawing/2014/main" id="{5E1078CF-5A28-67B7-12AB-54A00791A2B9}"/>
              </a:ext>
            </a:extLst>
          </p:cNvPr>
          <p:cNvSpPr>
            <a:spLocks noGrp="1"/>
          </p:cNvSpPr>
          <p:nvPr>
            <p:ph idx="1"/>
          </p:nvPr>
        </p:nvSpPr>
        <p:spPr>
          <a:xfrm>
            <a:off x="628650" y="1825624"/>
            <a:ext cx="7886700" cy="2737497"/>
          </a:xfrm>
        </p:spPr>
        <p:txBody>
          <a:bodyPr>
            <a:normAutofit fontScale="92500" lnSpcReduction="10000"/>
          </a:bodyPr>
          <a:lstStyle/>
          <a:p>
            <a:pPr marL="0" indent="0">
              <a:buNone/>
            </a:pPr>
            <a:r>
              <a:rPr lang="en-CA" dirty="0"/>
              <a:t>A module allows you to logically organize your python code. Grouping related code into a module males the code easier to understand and use. A module is a Python object with arbitrarily named attributes that you can bind and reference.</a:t>
            </a:r>
          </a:p>
          <a:p>
            <a:pPr marL="0" indent="0">
              <a:buNone/>
            </a:pPr>
            <a:endParaRPr lang="en-CA" dirty="0"/>
          </a:p>
          <a:p>
            <a:pPr marL="0" indent="0">
              <a:buNone/>
            </a:pPr>
            <a:r>
              <a:rPr lang="en-CA" b="1" dirty="0"/>
              <a:t>Importing modules</a:t>
            </a:r>
          </a:p>
        </p:txBody>
      </p:sp>
      <p:pic>
        <p:nvPicPr>
          <p:cNvPr id="5" name="Picture 4">
            <a:extLst>
              <a:ext uri="{FF2B5EF4-FFF2-40B4-BE49-F238E27FC236}">
                <a16:creationId xmlns:a16="http://schemas.microsoft.com/office/drawing/2014/main" id="{BF39A964-F547-6EED-378F-62B4B331B554}"/>
              </a:ext>
            </a:extLst>
          </p:cNvPr>
          <p:cNvPicPr>
            <a:picLocks noChangeAspect="1"/>
          </p:cNvPicPr>
          <p:nvPr/>
        </p:nvPicPr>
        <p:blipFill>
          <a:blip r:embed="rId2"/>
          <a:stretch>
            <a:fillRect/>
          </a:stretch>
        </p:blipFill>
        <p:spPr>
          <a:xfrm>
            <a:off x="1049022" y="4443018"/>
            <a:ext cx="7045956" cy="1256446"/>
          </a:xfrm>
          <a:prstGeom prst="rect">
            <a:avLst/>
          </a:prstGeom>
        </p:spPr>
      </p:pic>
    </p:spTree>
    <p:extLst>
      <p:ext uri="{BB962C8B-B14F-4D97-AF65-F5344CB8AC3E}">
        <p14:creationId xmlns:p14="http://schemas.microsoft.com/office/powerpoint/2010/main" val="32405500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FE5D-5124-D4F0-B1A9-5D3555CF98B2}"/>
              </a:ext>
            </a:extLst>
          </p:cNvPr>
          <p:cNvSpPr>
            <a:spLocks noGrp="1"/>
          </p:cNvSpPr>
          <p:nvPr>
            <p:ph type="title"/>
          </p:nvPr>
        </p:nvSpPr>
        <p:spPr/>
        <p:txBody>
          <a:bodyPr/>
          <a:lstStyle/>
          <a:p>
            <a:r>
              <a:rPr lang="en-CA" dirty="0"/>
              <a:t>2.13 Python Modules</a:t>
            </a:r>
          </a:p>
        </p:txBody>
      </p:sp>
      <p:sp>
        <p:nvSpPr>
          <p:cNvPr id="3" name="Content Placeholder 2">
            <a:extLst>
              <a:ext uri="{FF2B5EF4-FFF2-40B4-BE49-F238E27FC236}">
                <a16:creationId xmlns:a16="http://schemas.microsoft.com/office/drawing/2014/main" id="{5E1078CF-5A28-67B7-12AB-54A00791A2B9}"/>
              </a:ext>
            </a:extLst>
          </p:cNvPr>
          <p:cNvSpPr>
            <a:spLocks noGrp="1"/>
          </p:cNvSpPr>
          <p:nvPr>
            <p:ph idx="1"/>
          </p:nvPr>
        </p:nvSpPr>
        <p:spPr>
          <a:xfrm>
            <a:off x="3968318" y="3099613"/>
            <a:ext cx="4547032" cy="658774"/>
          </a:xfrm>
        </p:spPr>
        <p:txBody>
          <a:bodyPr>
            <a:normAutofit/>
          </a:bodyPr>
          <a:lstStyle/>
          <a:p>
            <a:pPr marL="0" indent="0">
              <a:buNone/>
            </a:pPr>
            <a:r>
              <a:rPr lang="en-CA" b="1" dirty="0"/>
              <a:t>Example of modules usage</a:t>
            </a:r>
          </a:p>
        </p:txBody>
      </p:sp>
      <p:pic>
        <p:nvPicPr>
          <p:cNvPr id="6" name="Picture 5">
            <a:extLst>
              <a:ext uri="{FF2B5EF4-FFF2-40B4-BE49-F238E27FC236}">
                <a16:creationId xmlns:a16="http://schemas.microsoft.com/office/drawing/2014/main" id="{EA8A092C-D2DE-1219-286F-56FCA8238DF8}"/>
              </a:ext>
            </a:extLst>
          </p:cNvPr>
          <p:cNvPicPr>
            <a:picLocks noChangeAspect="1"/>
          </p:cNvPicPr>
          <p:nvPr/>
        </p:nvPicPr>
        <p:blipFill>
          <a:blip r:embed="rId2"/>
          <a:stretch>
            <a:fillRect/>
          </a:stretch>
        </p:blipFill>
        <p:spPr>
          <a:xfrm>
            <a:off x="363394" y="1499655"/>
            <a:ext cx="3452159" cy="5189670"/>
          </a:xfrm>
          <a:prstGeom prst="rect">
            <a:avLst/>
          </a:prstGeom>
        </p:spPr>
      </p:pic>
      <p:pic>
        <p:nvPicPr>
          <p:cNvPr id="8" name="Picture 7">
            <a:extLst>
              <a:ext uri="{FF2B5EF4-FFF2-40B4-BE49-F238E27FC236}">
                <a16:creationId xmlns:a16="http://schemas.microsoft.com/office/drawing/2014/main" id="{EA891411-7563-F765-2D7D-5C1D39AF7E2C}"/>
              </a:ext>
            </a:extLst>
          </p:cNvPr>
          <p:cNvPicPr>
            <a:picLocks noChangeAspect="1"/>
          </p:cNvPicPr>
          <p:nvPr/>
        </p:nvPicPr>
        <p:blipFill>
          <a:blip r:embed="rId3"/>
          <a:stretch>
            <a:fillRect/>
          </a:stretch>
        </p:blipFill>
        <p:spPr>
          <a:xfrm>
            <a:off x="4163036" y="3841620"/>
            <a:ext cx="4244708" cy="2690093"/>
          </a:xfrm>
          <a:prstGeom prst="rect">
            <a:avLst/>
          </a:prstGeom>
        </p:spPr>
      </p:pic>
    </p:spTree>
    <p:extLst>
      <p:ext uri="{BB962C8B-B14F-4D97-AF65-F5344CB8AC3E}">
        <p14:creationId xmlns:p14="http://schemas.microsoft.com/office/powerpoint/2010/main" val="11864665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FE5D-5124-D4F0-B1A9-5D3555CF98B2}"/>
              </a:ext>
            </a:extLst>
          </p:cNvPr>
          <p:cNvSpPr>
            <a:spLocks noGrp="1"/>
          </p:cNvSpPr>
          <p:nvPr>
            <p:ph type="title"/>
          </p:nvPr>
        </p:nvSpPr>
        <p:spPr/>
        <p:txBody>
          <a:bodyPr/>
          <a:lstStyle/>
          <a:p>
            <a:r>
              <a:rPr lang="en-CA" dirty="0"/>
              <a:t>2.13 Python Modules</a:t>
            </a:r>
          </a:p>
        </p:txBody>
      </p:sp>
      <p:sp>
        <p:nvSpPr>
          <p:cNvPr id="3" name="Content Placeholder 2">
            <a:extLst>
              <a:ext uri="{FF2B5EF4-FFF2-40B4-BE49-F238E27FC236}">
                <a16:creationId xmlns:a16="http://schemas.microsoft.com/office/drawing/2014/main" id="{5E1078CF-5A28-67B7-12AB-54A00791A2B9}"/>
              </a:ext>
            </a:extLst>
          </p:cNvPr>
          <p:cNvSpPr>
            <a:spLocks noGrp="1"/>
          </p:cNvSpPr>
          <p:nvPr>
            <p:ph idx="1"/>
          </p:nvPr>
        </p:nvSpPr>
        <p:spPr/>
        <p:txBody>
          <a:bodyPr/>
          <a:lstStyle/>
          <a:p>
            <a:pPr marL="0" indent="0">
              <a:buNone/>
            </a:pPr>
            <a:r>
              <a:rPr lang="en-CA" b="1" dirty="0"/>
              <a:t>Packages in Python</a:t>
            </a:r>
          </a:p>
          <a:p>
            <a:r>
              <a:rPr lang="en-CA" dirty="0"/>
              <a:t>A package is a hierarchical file directory structure that defines a single Python application environment that consists of modules and sub packages and sub-sub packages.</a:t>
            </a:r>
          </a:p>
          <a:p>
            <a:r>
              <a:rPr lang="en-CA" dirty="0"/>
              <a:t>Search for Python Packages</a:t>
            </a:r>
          </a:p>
          <a:p>
            <a:pPr lvl="1"/>
            <a:r>
              <a:rPr lang="en-CA" dirty="0" err="1"/>
              <a:t>PyPi</a:t>
            </a:r>
            <a:r>
              <a:rPr lang="en-CA" dirty="0"/>
              <a:t>: Python Package Index.</a:t>
            </a:r>
          </a:p>
          <a:p>
            <a:pPr lvl="1"/>
            <a:r>
              <a:rPr lang="en-CA" dirty="0"/>
              <a:t>Available online at: </a:t>
            </a:r>
            <a:r>
              <a:rPr lang="en-CA" dirty="0">
                <a:hlinkClick r:id="rId2"/>
              </a:rPr>
              <a:t>https://pypi.org/</a:t>
            </a:r>
            <a:endParaRPr lang="en-CA" dirty="0"/>
          </a:p>
        </p:txBody>
      </p:sp>
    </p:spTree>
    <p:extLst>
      <p:ext uri="{BB962C8B-B14F-4D97-AF65-F5344CB8AC3E}">
        <p14:creationId xmlns:p14="http://schemas.microsoft.com/office/powerpoint/2010/main" val="1183731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AC42-EAAD-0389-55AB-837E7D56503A}"/>
              </a:ext>
            </a:extLst>
          </p:cNvPr>
          <p:cNvSpPr>
            <a:spLocks noGrp="1"/>
          </p:cNvSpPr>
          <p:nvPr>
            <p:ph type="title"/>
          </p:nvPr>
        </p:nvSpPr>
        <p:spPr/>
        <p:txBody>
          <a:bodyPr>
            <a:normAutofit/>
          </a:bodyPr>
          <a:lstStyle/>
          <a:p>
            <a:r>
              <a:rPr lang="en-CA" dirty="0"/>
              <a:t>3. Essential Python packages for Numerical Methods</a:t>
            </a:r>
          </a:p>
        </p:txBody>
      </p:sp>
      <p:sp>
        <p:nvSpPr>
          <p:cNvPr id="34" name="Content Placeholder 2">
            <a:extLst>
              <a:ext uri="{FF2B5EF4-FFF2-40B4-BE49-F238E27FC236}">
                <a16:creationId xmlns:a16="http://schemas.microsoft.com/office/drawing/2014/main" id="{89ECBEB3-5FFB-9396-F71F-5077E14B386E}"/>
              </a:ext>
            </a:extLst>
          </p:cNvPr>
          <p:cNvSpPr>
            <a:spLocks noGrp="1"/>
          </p:cNvSpPr>
          <p:nvPr>
            <p:ph idx="1"/>
          </p:nvPr>
        </p:nvSpPr>
        <p:spPr>
          <a:xfrm>
            <a:off x="628650" y="1783707"/>
            <a:ext cx="7886700" cy="834239"/>
          </a:xfrm>
        </p:spPr>
        <p:txBody>
          <a:bodyPr>
            <a:normAutofit/>
          </a:bodyPr>
          <a:lstStyle/>
          <a:p>
            <a:pPr marL="0" indent="0">
              <a:buNone/>
            </a:pPr>
            <a:r>
              <a:rPr lang="en-US" sz="2400" dirty="0"/>
              <a:t>Python combined with </a:t>
            </a:r>
            <a:r>
              <a:rPr lang="en-US" sz="2400" dirty="0" err="1"/>
              <a:t>Numpy</a:t>
            </a:r>
            <a:r>
              <a:rPr lang="en-US" sz="2400" dirty="0"/>
              <a:t>, </a:t>
            </a:r>
            <a:r>
              <a:rPr lang="en-US" sz="2400" dirty="0" err="1"/>
              <a:t>Scipy</a:t>
            </a:r>
            <a:r>
              <a:rPr lang="en-US" sz="2400" dirty="0"/>
              <a:t>, Matplotlib, and Pandas </a:t>
            </a:r>
            <a:r>
              <a:rPr lang="en-CA" sz="2400" dirty="0"/>
              <a:t>can be used as a complete replacement for MATLAB.</a:t>
            </a:r>
          </a:p>
        </p:txBody>
      </p:sp>
      <p:sp>
        <p:nvSpPr>
          <p:cNvPr id="3" name="Flowchart: Process 2">
            <a:extLst>
              <a:ext uri="{FF2B5EF4-FFF2-40B4-BE49-F238E27FC236}">
                <a16:creationId xmlns:a16="http://schemas.microsoft.com/office/drawing/2014/main" id="{3645E1C6-B4A0-E475-A80D-B9BB0EB6BF6C}"/>
              </a:ext>
            </a:extLst>
          </p:cNvPr>
          <p:cNvSpPr/>
          <p:nvPr/>
        </p:nvSpPr>
        <p:spPr>
          <a:xfrm>
            <a:off x="2357023" y="2715622"/>
            <a:ext cx="1870969" cy="2213868"/>
          </a:xfrm>
          <a:prstGeom prst="flowChartProcess">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dirty="0"/>
          </a:p>
        </p:txBody>
      </p:sp>
      <p:sp>
        <p:nvSpPr>
          <p:cNvPr id="5" name="Flowchart: Process 4">
            <a:extLst>
              <a:ext uri="{FF2B5EF4-FFF2-40B4-BE49-F238E27FC236}">
                <a16:creationId xmlns:a16="http://schemas.microsoft.com/office/drawing/2014/main" id="{E2AE2BC9-2473-4027-D34A-CD2FF770B791}"/>
              </a:ext>
            </a:extLst>
          </p:cNvPr>
          <p:cNvSpPr/>
          <p:nvPr/>
        </p:nvSpPr>
        <p:spPr>
          <a:xfrm>
            <a:off x="5540117" y="2715622"/>
            <a:ext cx="782109" cy="2212286"/>
          </a:xfrm>
          <a:prstGeom prst="flowChartProcess">
            <a:avLst/>
          </a:prstGeom>
          <a:solidFill>
            <a:schemeClr val="accent6">
              <a:lumMod val="75000"/>
            </a:schemeClr>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7" name="Flowchart: Process 6">
            <a:extLst>
              <a:ext uri="{FF2B5EF4-FFF2-40B4-BE49-F238E27FC236}">
                <a16:creationId xmlns:a16="http://schemas.microsoft.com/office/drawing/2014/main" id="{6AB38D17-B312-987A-4D5A-D19DE4921C30}"/>
              </a:ext>
            </a:extLst>
          </p:cNvPr>
          <p:cNvSpPr/>
          <p:nvPr/>
        </p:nvSpPr>
        <p:spPr>
          <a:xfrm>
            <a:off x="2357023" y="2717780"/>
            <a:ext cx="1870969" cy="499369"/>
          </a:xfrm>
          <a:prstGeom prst="flowChartProcess">
            <a:avLst/>
          </a:prstGeom>
          <a:solidFill>
            <a:schemeClr val="accent1">
              <a:lumMod val="75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5" name="Flowchart: Process 14">
            <a:extLst>
              <a:ext uri="{FF2B5EF4-FFF2-40B4-BE49-F238E27FC236}">
                <a16:creationId xmlns:a16="http://schemas.microsoft.com/office/drawing/2014/main" id="{34DC9F44-15E9-139C-5473-63E4AFB9E965}"/>
              </a:ext>
            </a:extLst>
          </p:cNvPr>
          <p:cNvSpPr/>
          <p:nvPr/>
        </p:nvSpPr>
        <p:spPr>
          <a:xfrm>
            <a:off x="2656646" y="3618632"/>
            <a:ext cx="1571346" cy="1309276"/>
          </a:xfrm>
          <a:prstGeom prst="flowChartProcess">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1" name="Flowchart: Process 10">
            <a:extLst>
              <a:ext uri="{FF2B5EF4-FFF2-40B4-BE49-F238E27FC236}">
                <a16:creationId xmlns:a16="http://schemas.microsoft.com/office/drawing/2014/main" id="{6EBAF70C-AD8E-FB26-D8CE-6893EACAE61E}"/>
              </a:ext>
            </a:extLst>
          </p:cNvPr>
          <p:cNvSpPr/>
          <p:nvPr/>
        </p:nvSpPr>
        <p:spPr>
          <a:xfrm>
            <a:off x="3036165" y="4430120"/>
            <a:ext cx="1191826" cy="499369"/>
          </a:xfrm>
          <a:prstGeom prst="flowChartProcess">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3" name="Flowchart: Process 12">
            <a:extLst>
              <a:ext uri="{FF2B5EF4-FFF2-40B4-BE49-F238E27FC236}">
                <a16:creationId xmlns:a16="http://schemas.microsoft.com/office/drawing/2014/main" id="{FD010898-4CB9-C383-6F96-0C8194BDBF6E}"/>
              </a:ext>
            </a:extLst>
          </p:cNvPr>
          <p:cNvSpPr/>
          <p:nvPr/>
        </p:nvSpPr>
        <p:spPr>
          <a:xfrm>
            <a:off x="3395710" y="3922230"/>
            <a:ext cx="832280" cy="507889"/>
          </a:xfrm>
          <a:prstGeom prst="flowChartProcess">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6" name="TextBox 15">
            <a:extLst>
              <a:ext uri="{FF2B5EF4-FFF2-40B4-BE49-F238E27FC236}">
                <a16:creationId xmlns:a16="http://schemas.microsoft.com/office/drawing/2014/main" id="{6F8DBA4E-91FD-E58B-5FF6-23E670917EA7}"/>
              </a:ext>
            </a:extLst>
          </p:cNvPr>
          <p:cNvSpPr txBox="1"/>
          <p:nvPr/>
        </p:nvSpPr>
        <p:spPr>
          <a:xfrm>
            <a:off x="2901452" y="3263548"/>
            <a:ext cx="782109" cy="300082"/>
          </a:xfrm>
          <a:prstGeom prst="rect">
            <a:avLst/>
          </a:prstGeom>
          <a:noFill/>
        </p:spPr>
        <p:txBody>
          <a:bodyPr wrap="square" rtlCol="0">
            <a:spAutoFit/>
          </a:bodyPr>
          <a:lstStyle/>
          <a:p>
            <a:pPr algn="ctr"/>
            <a:r>
              <a:rPr lang="en-CA" sz="1350" dirty="0">
                <a:solidFill>
                  <a:schemeClr val="accent4"/>
                </a:solidFill>
              </a:rPr>
              <a:t>Pandas</a:t>
            </a:r>
          </a:p>
        </p:txBody>
      </p:sp>
      <p:sp>
        <p:nvSpPr>
          <p:cNvPr id="22" name="TextBox 21">
            <a:extLst>
              <a:ext uri="{FF2B5EF4-FFF2-40B4-BE49-F238E27FC236}">
                <a16:creationId xmlns:a16="http://schemas.microsoft.com/office/drawing/2014/main" id="{19D9759E-91C9-2E98-2E10-86C0019E5C23}"/>
              </a:ext>
            </a:extLst>
          </p:cNvPr>
          <p:cNvSpPr txBox="1"/>
          <p:nvPr/>
        </p:nvSpPr>
        <p:spPr>
          <a:xfrm>
            <a:off x="3420795" y="4015248"/>
            <a:ext cx="782109" cy="300082"/>
          </a:xfrm>
          <a:prstGeom prst="rect">
            <a:avLst/>
          </a:prstGeom>
          <a:noFill/>
        </p:spPr>
        <p:txBody>
          <a:bodyPr wrap="square" rtlCol="0">
            <a:spAutoFit/>
          </a:bodyPr>
          <a:lstStyle/>
          <a:p>
            <a:pPr algn="ctr"/>
            <a:r>
              <a:rPr lang="en-CA" sz="1350" dirty="0">
                <a:solidFill>
                  <a:schemeClr val="accent4"/>
                </a:solidFill>
              </a:rPr>
              <a:t>SciPy</a:t>
            </a:r>
          </a:p>
        </p:txBody>
      </p:sp>
      <p:sp>
        <p:nvSpPr>
          <p:cNvPr id="24" name="TextBox 23">
            <a:extLst>
              <a:ext uri="{FF2B5EF4-FFF2-40B4-BE49-F238E27FC236}">
                <a16:creationId xmlns:a16="http://schemas.microsoft.com/office/drawing/2014/main" id="{DFC5B811-CE09-3EA8-B78B-32C57B16B458}"/>
              </a:ext>
            </a:extLst>
          </p:cNvPr>
          <p:cNvSpPr txBox="1"/>
          <p:nvPr/>
        </p:nvSpPr>
        <p:spPr>
          <a:xfrm>
            <a:off x="2885143" y="3631150"/>
            <a:ext cx="1071304" cy="300082"/>
          </a:xfrm>
          <a:prstGeom prst="rect">
            <a:avLst/>
          </a:prstGeom>
          <a:noFill/>
        </p:spPr>
        <p:txBody>
          <a:bodyPr wrap="square" rtlCol="0">
            <a:spAutoFit/>
          </a:bodyPr>
          <a:lstStyle/>
          <a:p>
            <a:pPr algn="ctr"/>
            <a:r>
              <a:rPr lang="en-CA" sz="1350" dirty="0">
                <a:solidFill>
                  <a:schemeClr val="accent4"/>
                </a:solidFill>
              </a:rPr>
              <a:t>Matplotlib</a:t>
            </a:r>
          </a:p>
        </p:txBody>
      </p:sp>
      <p:sp>
        <p:nvSpPr>
          <p:cNvPr id="26" name="TextBox 25">
            <a:extLst>
              <a:ext uri="{FF2B5EF4-FFF2-40B4-BE49-F238E27FC236}">
                <a16:creationId xmlns:a16="http://schemas.microsoft.com/office/drawing/2014/main" id="{EFDB58AD-4303-2BCC-1F98-FD98312B70AF}"/>
              </a:ext>
            </a:extLst>
          </p:cNvPr>
          <p:cNvSpPr txBox="1"/>
          <p:nvPr/>
        </p:nvSpPr>
        <p:spPr>
          <a:xfrm>
            <a:off x="3096425" y="4537219"/>
            <a:ext cx="1071304" cy="300082"/>
          </a:xfrm>
          <a:prstGeom prst="rect">
            <a:avLst/>
          </a:prstGeom>
          <a:noFill/>
        </p:spPr>
        <p:txBody>
          <a:bodyPr wrap="square" rtlCol="0">
            <a:spAutoFit/>
          </a:bodyPr>
          <a:lstStyle/>
          <a:p>
            <a:pPr algn="ctr"/>
            <a:r>
              <a:rPr lang="en-CA" sz="1350" dirty="0">
                <a:solidFill>
                  <a:schemeClr val="accent4"/>
                </a:solidFill>
              </a:rPr>
              <a:t>NumPy</a:t>
            </a:r>
          </a:p>
        </p:txBody>
      </p:sp>
      <p:sp>
        <p:nvSpPr>
          <p:cNvPr id="28" name="TextBox 27">
            <a:extLst>
              <a:ext uri="{FF2B5EF4-FFF2-40B4-BE49-F238E27FC236}">
                <a16:creationId xmlns:a16="http://schemas.microsoft.com/office/drawing/2014/main" id="{A96AE822-7987-8FDC-CF18-1F71FAAA6EEB}"/>
              </a:ext>
            </a:extLst>
          </p:cNvPr>
          <p:cNvSpPr txBox="1"/>
          <p:nvPr/>
        </p:nvSpPr>
        <p:spPr>
          <a:xfrm>
            <a:off x="2756854" y="2807818"/>
            <a:ext cx="1071304" cy="300082"/>
          </a:xfrm>
          <a:prstGeom prst="rect">
            <a:avLst/>
          </a:prstGeom>
          <a:noFill/>
        </p:spPr>
        <p:txBody>
          <a:bodyPr wrap="square" rtlCol="0">
            <a:spAutoFit/>
          </a:bodyPr>
          <a:lstStyle/>
          <a:p>
            <a:pPr algn="ctr"/>
            <a:r>
              <a:rPr lang="en-CA" sz="1350" dirty="0">
                <a:solidFill>
                  <a:schemeClr val="accent4"/>
                </a:solidFill>
              </a:rPr>
              <a:t>Python</a:t>
            </a:r>
          </a:p>
        </p:txBody>
      </p:sp>
      <p:sp>
        <p:nvSpPr>
          <p:cNvPr id="30" name="Flowchart: Process 29">
            <a:extLst>
              <a:ext uri="{FF2B5EF4-FFF2-40B4-BE49-F238E27FC236}">
                <a16:creationId xmlns:a16="http://schemas.microsoft.com/office/drawing/2014/main" id="{94DD5021-B356-3A52-B67E-EA87716545DD}"/>
              </a:ext>
            </a:extLst>
          </p:cNvPr>
          <p:cNvSpPr/>
          <p:nvPr/>
        </p:nvSpPr>
        <p:spPr>
          <a:xfrm>
            <a:off x="5540116" y="2717780"/>
            <a:ext cx="782108" cy="499369"/>
          </a:xfrm>
          <a:prstGeom prst="flowChartProcess">
            <a:avLst/>
          </a:prstGeom>
          <a:solidFill>
            <a:schemeClr val="accent6">
              <a:lumMod val="50000"/>
            </a:schemeClr>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32" name="TextBox 31">
            <a:extLst>
              <a:ext uri="{FF2B5EF4-FFF2-40B4-BE49-F238E27FC236}">
                <a16:creationId xmlns:a16="http://schemas.microsoft.com/office/drawing/2014/main" id="{FC79AB79-6F9B-F956-9911-268812287FFF}"/>
              </a:ext>
            </a:extLst>
          </p:cNvPr>
          <p:cNvSpPr txBox="1"/>
          <p:nvPr/>
        </p:nvSpPr>
        <p:spPr>
          <a:xfrm>
            <a:off x="5540113" y="2828964"/>
            <a:ext cx="782108" cy="300082"/>
          </a:xfrm>
          <a:prstGeom prst="rect">
            <a:avLst/>
          </a:prstGeom>
          <a:noFill/>
        </p:spPr>
        <p:txBody>
          <a:bodyPr wrap="square" rtlCol="0">
            <a:spAutoFit/>
          </a:bodyPr>
          <a:lstStyle/>
          <a:p>
            <a:pPr algn="ctr"/>
            <a:r>
              <a:rPr lang="en-CA" sz="1350" dirty="0">
                <a:solidFill>
                  <a:schemeClr val="accent4"/>
                </a:solidFill>
              </a:rPr>
              <a:t>MATLAB</a:t>
            </a:r>
          </a:p>
        </p:txBody>
      </p:sp>
      <p:sp>
        <p:nvSpPr>
          <p:cNvPr id="33" name="Arrow: Up-Down 32">
            <a:extLst>
              <a:ext uri="{FF2B5EF4-FFF2-40B4-BE49-F238E27FC236}">
                <a16:creationId xmlns:a16="http://schemas.microsoft.com/office/drawing/2014/main" id="{765DA4B5-0381-2177-740D-8A6022610582}"/>
              </a:ext>
            </a:extLst>
          </p:cNvPr>
          <p:cNvSpPr/>
          <p:nvPr/>
        </p:nvSpPr>
        <p:spPr>
          <a:xfrm rot="5400000">
            <a:off x="4705784" y="3231351"/>
            <a:ext cx="373563" cy="1153147"/>
          </a:xfrm>
          <a:prstGeom prst="upDownArrow">
            <a:avLst>
              <a:gd name="adj1" fmla="val 43561"/>
              <a:gd name="adj2" fmla="val 65817"/>
            </a:avLst>
          </a:prstGeom>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1350"/>
          </a:p>
        </p:txBody>
      </p:sp>
      <p:sp>
        <p:nvSpPr>
          <p:cNvPr id="4" name="TextBox 3">
            <a:extLst>
              <a:ext uri="{FF2B5EF4-FFF2-40B4-BE49-F238E27FC236}">
                <a16:creationId xmlns:a16="http://schemas.microsoft.com/office/drawing/2014/main" id="{FBA1350F-C1A2-5019-3D1E-35B2DE89951C}"/>
              </a:ext>
            </a:extLst>
          </p:cNvPr>
          <p:cNvSpPr txBox="1"/>
          <p:nvPr/>
        </p:nvSpPr>
        <p:spPr>
          <a:xfrm>
            <a:off x="3442319" y="4983810"/>
            <a:ext cx="1931426" cy="369332"/>
          </a:xfrm>
          <a:prstGeom prst="rect">
            <a:avLst/>
          </a:prstGeom>
          <a:noFill/>
        </p:spPr>
        <p:txBody>
          <a:bodyPr wrap="none" rtlCol="0">
            <a:spAutoFit/>
          </a:bodyPr>
          <a:lstStyle/>
          <a:p>
            <a:r>
              <a:rPr lang="en-CA" dirty="0"/>
              <a:t>Python vs MATLAB</a:t>
            </a:r>
          </a:p>
        </p:txBody>
      </p:sp>
      <p:sp>
        <p:nvSpPr>
          <p:cNvPr id="8" name="TextBox 7">
            <a:extLst>
              <a:ext uri="{FF2B5EF4-FFF2-40B4-BE49-F238E27FC236}">
                <a16:creationId xmlns:a16="http://schemas.microsoft.com/office/drawing/2014/main" id="{1B6C9865-5911-80DF-2549-FDBCE39F61DB}"/>
              </a:ext>
            </a:extLst>
          </p:cNvPr>
          <p:cNvSpPr txBox="1"/>
          <p:nvPr/>
        </p:nvSpPr>
        <p:spPr>
          <a:xfrm>
            <a:off x="488272" y="5655009"/>
            <a:ext cx="8027078" cy="923330"/>
          </a:xfrm>
          <a:prstGeom prst="rect">
            <a:avLst/>
          </a:prstGeom>
          <a:noFill/>
        </p:spPr>
        <p:txBody>
          <a:bodyPr wrap="square" rtlCol="0">
            <a:spAutoFit/>
          </a:bodyPr>
          <a:lstStyle/>
          <a:p>
            <a:r>
              <a:rPr lang="en-US" b="0" i="0" dirty="0">
                <a:solidFill>
                  <a:srgbClr val="222222"/>
                </a:solidFill>
                <a:effectLst/>
                <a:latin typeface="Arial" panose="020B0604020202020204" pitchFamily="34" charset="0"/>
              </a:rPr>
              <a:t>Kong, Q., </a:t>
            </a:r>
            <a:r>
              <a:rPr lang="en-US" b="0" i="0" dirty="0" err="1">
                <a:solidFill>
                  <a:srgbClr val="222222"/>
                </a:solidFill>
                <a:effectLst/>
                <a:latin typeface="Arial" panose="020B0604020202020204" pitchFamily="34" charset="0"/>
              </a:rPr>
              <a:t>Siauw</a:t>
            </a:r>
            <a:r>
              <a:rPr lang="en-US" b="0" i="0" dirty="0">
                <a:solidFill>
                  <a:srgbClr val="222222"/>
                </a:solidFill>
                <a:effectLst/>
                <a:latin typeface="Arial" panose="020B0604020202020204" pitchFamily="34" charset="0"/>
              </a:rPr>
              <a:t>, T., &amp; </a:t>
            </a:r>
            <a:r>
              <a:rPr lang="en-US" b="0" i="0" dirty="0" err="1">
                <a:solidFill>
                  <a:srgbClr val="222222"/>
                </a:solidFill>
                <a:effectLst/>
                <a:latin typeface="Arial" panose="020B0604020202020204" pitchFamily="34" charset="0"/>
              </a:rPr>
              <a:t>Bayen</a:t>
            </a:r>
            <a:r>
              <a:rPr lang="en-US" b="0" i="0" dirty="0">
                <a:solidFill>
                  <a:srgbClr val="222222"/>
                </a:solidFill>
                <a:effectLst/>
                <a:latin typeface="Arial" panose="020B0604020202020204" pitchFamily="34" charset="0"/>
              </a:rPr>
              <a:t>, A. (2020). </a:t>
            </a:r>
            <a:r>
              <a:rPr lang="en-US" b="0" i="1" dirty="0">
                <a:solidFill>
                  <a:srgbClr val="222222"/>
                </a:solidFill>
                <a:effectLst/>
                <a:latin typeface="Arial" panose="020B0604020202020204" pitchFamily="34" charset="0"/>
              </a:rPr>
              <a:t>Python Programming and Numerical Methods: A Guide for Engineers and Scientists</a:t>
            </a:r>
            <a:r>
              <a:rPr lang="en-US" b="0" i="0" dirty="0">
                <a:solidFill>
                  <a:srgbClr val="222222"/>
                </a:solidFill>
                <a:effectLst/>
                <a:latin typeface="Arial" panose="020B0604020202020204" pitchFamily="34" charset="0"/>
              </a:rPr>
              <a:t>. Academic Press. Available online at: </a:t>
            </a:r>
            <a:r>
              <a:rPr lang="en-US" b="0" i="0" dirty="0">
                <a:solidFill>
                  <a:srgbClr val="222222"/>
                </a:solidFill>
                <a:effectLst/>
                <a:latin typeface="Arial" panose="020B0604020202020204" pitchFamily="34" charset="0"/>
                <a:hlinkClick r:id="rId2"/>
              </a:rPr>
              <a:t>https://pythonnumericalmethods.berkeley.edu/notebooks/Index.html</a:t>
            </a:r>
            <a:endParaRPr lang="en-CA" dirty="0"/>
          </a:p>
        </p:txBody>
      </p:sp>
    </p:spTree>
    <p:extLst>
      <p:ext uri="{BB962C8B-B14F-4D97-AF65-F5344CB8AC3E}">
        <p14:creationId xmlns:p14="http://schemas.microsoft.com/office/powerpoint/2010/main" val="1805569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1A9A-BEE1-5AD8-1FF5-3BFBAD40FB53}"/>
              </a:ext>
            </a:extLst>
          </p:cNvPr>
          <p:cNvSpPr>
            <a:spLocks noGrp="1"/>
          </p:cNvSpPr>
          <p:nvPr>
            <p:ph type="title"/>
          </p:nvPr>
        </p:nvSpPr>
        <p:spPr/>
        <p:txBody>
          <a:bodyPr/>
          <a:lstStyle/>
          <a:p>
            <a:r>
              <a:rPr lang="en-CA" dirty="0"/>
              <a:t>3. Essential Python packages for Numerical Methods</a:t>
            </a:r>
          </a:p>
        </p:txBody>
      </p:sp>
      <p:sp>
        <p:nvSpPr>
          <p:cNvPr id="3" name="Content Placeholder 2">
            <a:extLst>
              <a:ext uri="{FF2B5EF4-FFF2-40B4-BE49-F238E27FC236}">
                <a16:creationId xmlns:a16="http://schemas.microsoft.com/office/drawing/2014/main" id="{BFCE1C6F-FF62-8EA4-E203-D6F216D90219}"/>
              </a:ext>
            </a:extLst>
          </p:cNvPr>
          <p:cNvSpPr>
            <a:spLocks noGrp="1"/>
          </p:cNvSpPr>
          <p:nvPr>
            <p:ph idx="1"/>
          </p:nvPr>
        </p:nvSpPr>
        <p:spPr>
          <a:xfrm>
            <a:off x="628650" y="1772354"/>
            <a:ext cx="7886700" cy="5010185"/>
          </a:xfrm>
        </p:spPr>
        <p:txBody>
          <a:bodyPr>
            <a:normAutofit fontScale="77500" lnSpcReduction="20000"/>
          </a:bodyPr>
          <a:lstStyle/>
          <a:p>
            <a:pPr marL="385763" indent="-385763">
              <a:buFont typeface="+mj-lt"/>
              <a:buAutoNum type="arabicPeriod"/>
            </a:pPr>
            <a:r>
              <a:rPr lang="en-US" dirty="0">
                <a:hlinkClick r:id="rId2"/>
              </a:rPr>
              <a:t>NumPy</a:t>
            </a:r>
            <a:r>
              <a:rPr lang="en-US" dirty="0"/>
              <a:t> is a module which provides the basic data structures, implementing multi-dimensional arrays and matrices. Besides that, the modules supply the necessary functionalities to create and manipulate these data structures.</a:t>
            </a:r>
          </a:p>
          <a:p>
            <a:pPr marL="385763" indent="-385763">
              <a:buFont typeface="+mj-lt"/>
              <a:buAutoNum type="arabicPeriod"/>
            </a:pPr>
            <a:r>
              <a:rPr lang="en-US" dirty="0">
                <a:hlinkClick r:id="rId3"/>
              </a:rPr>
              <a:t>Matplotlib</a:t>
            </a:r>
            <a:r>
              <a:rPr lang="en-US" dirty="0"/>
              <a:t> is a plotting library for the Python programming language and numerically oriented modules like NumPy and SciPy. The youngest child in this family of modules is Pandas.</a:t>
            </a:r>
          </a:p>
          <a:p>
            <a:pPr marL="385763" indent="-385763">
              <a:buFont typeface="+mj-lt"/>
              <a:buAutoNum type="arabicPeriod"/>
            </a:pPr>
            <a:r>
              <a:rPr lang="en-US" dirty="0">
                <a:hlinkClick r:id="rId4"/>
              </a:rPr>
              <a:t>Pandas</a:t>
            </a:r>
            <a:r>
              <a:rPr lang="en-US" dirty="0"/>
              <a:t> is using all of the previously mentioned modules. It’s built on top of them to provide a module for the Python language, which is also capable of data manipulation and analysis. The special focus of Pandas consists in offering data structures and operations for manipulating numerical tables and time series. The name is derived from the term "panel data.” Pandas is well suited for working with tabular data as it is known from spreadsheet programming like Excel.</a:t>
            </a:r>
          </a:p>
          <a:p>
            <a:pPr marL="385763" indent="-385763">
              <a:buFont typeface="+mj-lt"/>
              <a:buAutoNum type="arabicPeriod"/>
            </a:pPr>
            <a:r>
              <a:rPr lang="en-US" dirty="0">
                <a:hlinkClick r:id="rId5"/>
              </a:rPr>
              <a:t>SciPy</a:t>
            </a:r>
            <a:r>
              <a:rPr lang="en-US" dirty="0"/>
              <a:t> is based on top of NumPy; it uses the data structures provided by NumPy. It extends the capabilities of NumPy with additional useful functions for minimization, regression, Fourier-transformation and many others.</a:t>
            </a:r>
          </a:p>
          <a:p>
            <a:endParaRPr lang="en-US" dirty="0"/>
          </a:p>
        </p:txBody>
      </p:sp>
    </p:spTree>
    <p:extLst>
      <p:ext uri="{BB962C8B-B14F-4D97-AF65-F5344CB8AC3E}">
        <p14:creationId xmlns:p14="http://schemas.microsoft.com/office/powerpoint/2010/main" val="217921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31E1-44E5-4A49-9475-87F7DA6D2CC8}"/>
              </a:ext>
            </a:extLst>
          </p:cNvPr>
          <p:cNvSpPr>
            <a:spLocks noGrp="1"/>
          </p:cNvSpPr>
          <p:nvPr>
            <p:ph type="title"/>
          </p:nvPr>
        </p:nvSpPr>
        <p:spPr/>
        <p:txBody>
          <a:bodyPr/>
          <a:lstStyle/>
          <a:p>
            <a:r>
              <a:rPr lang="en-CA" dirty="0"/>
              <a:t>1.5 Python installation</a:t>
            </a:r>
          </a:p>
        </p:txBody>
      </p:sp>
      <p:sp>
        <p:nvSpPr>
          <p:cNvPr id="3" name="Content Placeholder 2">
            <a:extLst>
              <a:ext uri="{FF2B5EF4-FFF2-40B4-BE49-F238E27FC236}">
                <a16:creationId xmlns:a16="http://schemas.microsoft.com/office/drawing/2014/main" id="{72CE8E7C-E419-6F80-D603-B907E135BEE9}"/>
              </a:ext>
            </a:extLst>
          </p:cNvPr>
          <p:cNvSpPr>
            <a:spLocks noGrp="1"/>
          </p:cNvSpPr>
          <p:nvPr>
            <p:ph idx="1"/>
          </p:nvPr>
        </p:nvSpPr>
        <p:spPr/>
        <p:txBody>
          <a:bodyPr>
            <a:normAutofit lnSpcReduction="10000"/>
          </a:bodyPr>
          <a:lstStyle/>
          <a:p>
            <a:r>
              <a:rPr lang="en-CA" dirty="0"/>
              <a:t>Python is available for download at </a:t>
            </a:r>
            <a:r>
              <a:rPr lang="en-CA" dirty="0">
                <a:hlinkClick r:id="rId2"/>
              </a:rPr>
              <a:t>https://www.python.org/</a:t>
            </a:r>
            <a:endParaRPr lang="en-CA" dirty="0"/>
          </a:p>
          <a:p>
            <a:r>
              <a:rPr lang="en-CA" dirty="0"/>
              <a:t>Well-known Python IDE software:</a:t>
            </a:r>
          </a:p>
          <a:p>
            <a:pPr lvl="1"/>
            <a:r>
              <a:rPr lang="en-CA" dirty="0"/>
              <a:t>Atom</a:t>
            </a:r>
          </a:p>
          <a:p>
            <a:pPr lvl="1"/>
            <a:r>
              <a:rPr lang="en-CA" dirty="0"/>
              <a:t>IDLE</a:t>
            </a:r>
          </a:p>
          <a:p>
            <a:pPr lvl="1"/>
            <a:r>
              <a:rPr lang="en-CA" dirty="0" err="1"/>
              <a:t>Jupyter</a:t>
            </a:r>
            <a:r>
              <a:rPr lang="en-CA" dirty="0"/>
              <a:t> Notebook</a:t>
            </a:r>
          </a:p>
          <a:p>
            <a:pPr lvl="1"/>
            <a:r>
              <a:rPr lang="en-CA" dirty="0"/>
              <a:t>PyCharm</a:t>
            </a:r>
          </a:p>
          <a:p>
            <a:pPr lvl="1"/>
            <a:r>
              <a:rPr lang="en-CA" dirty="0" err="1"/>
              <a:t>PyDev</a:t>
            </a:r>
            <a:endParaRPr lang="en-CA" dirty="0"/>
          </a:p>
          <a:p>
            <a:pPr lvl="1"/>
            <a:r>
              <a:rPr lang="en-CA" dirty="0"/>
              <a:t>Spyder</a:t>
            </a:r>
          </a:p>
          <a:p>
            <a:pPr lvl="1"/>
            <a:r>
              <a:rPr lang="en-CA" dirty="0" err="1"/>
              <a:t>Thonny</a:t>
            </a:r>
            <a:endParaRPr lang="en-CA" dirty="0"/>
          </a:p>
          <a:p>
            <a:pPr lvl="1"/>
            <a:r>
              <a:rPr lang="en-CA" dirty="0"/>
              <a:t>Visual Studio Code</a:t>
            </a:r>
          </a:p>
          <a:p>
            <a:pPr lvl="1"/>
            <a:endParaRPr lang="en-CA" dirty="0"/>
          </a:p>
          <a:p>
            <a:endParaRPr lang="en-CA" dirty="0"/>
          </a:p>
        </p:txBody>
      </p:sp>
    </p:spTree>
    <p:extLst>
      <p:ext uri="{BB962C8B-B14F-4D97-AF65-F5344CB8AC3E}">
        <p14:creationId xmlns:p14="http://schemas.microsoft.com/office/powerpoint/2010/main" val="305217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 Introduction to python</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a:xfrm>
            <a:off x="628650" y="2226469"/>
            <a:ext cx="7886700" cy="2645708"/>
          </a:xfrm>
        </p:spPr>
        <p:txBody>
          <a:bodyPr numCol="2">
            <a:normAutofit fontScale="85000" lnSpcReduction="20000"/>
          </a:bodyPr>
          <a:lstStyle/>
          <a:p>
            <a:pPr marL="385763" indent="-385763">
              <a:buFont typeface="+mj-lt"/>
              <a:buAutoNum type="arabicPeriod"/>
            </a:pPr>
            <a:r>
              <a:rPr lang="en-CA" dirty="0"/>
              <a:t>Mode of Programming</a:t>
            </a:r>
          </a:p>
          <a:p>
            <a:pPr marL="385763" indent="-385763">
              <a:buFont typeface="+mj-lt"/>
              <a:buAutoNum type="arabicPeriod"/>
            </a:pPr>
            <a:r>
              <a:rPr lang="en-CA" dirty="0"/>
              <a:t>Python Identifiers</a:t>
            </a:r>
          </a:p>
          <a:p>
            <a:pPr marL="385763" indent="-385763">
              <a:buFont typeface="+mj-lt"/>
              <a:buAutoNum type="arabicPeriod"/>
            </a:pPr>
            <a:r>
              <a:rPr lang="en-CA" dirty="0"/>
              <a:t>Reserved Words</a:t>
            </a:r>
          </a:p>
          <a:p>
            <a:pPr marL="385763" indent="-385763">
              <a:buFont typeface="+mj-lt"/>
              <a:buAutoNum type="arabicPeriod"/>
            </a:pPr>
            <a:r>
              <a:rPr lang="en-CA" dirty="0"/>
              <a:t>Lines and Indentation</a:t>
            </a:r>
          </a:p>
          <a:p>
            <a:pPr marL="385763" indent="-385763">
              <a:buFont typeface="+mj-lt"/>
              <a:buAutoNum type="arabicPeriod"/>
            </a:pPr>
            <a:r>
              <a:rPr lang="en-CA" dirty="0"/>
              <a:t>Variable Assignment</a:t>
            </a:r>
          </a:p>
          <a:p>
            <a:pPr marL="385763" indent="-385763">
              <a:buFont typeface="+mj-lt"/>
              <a:buAutoNum type="arabicPeriod"/>
            </a:pPr>
            <a:r>
              <a:rPr lang="en-CA" dirty="0"/>
              <a:t>Variable Types</a:t>
            </a:r>
          </a:p>
          <a:p>
            <a:pPr marL="385763" indent="-385763">
              <a:buFont typeface="+mj-lt"/>
              <a:buAutoNum type="arabicPeriod"/>
            </a:pPr>
            <a:r>
              <a:rPr lang="en-CA" dirty="0"/>
              <a:t>List of built-in Methods</a:t>
            </a:r>
          </a:p>
          <a:p>
            <a:pPr marL="385763" indent="-385763">
              <a:buFont typeface="+mj-lt"/>
              <a:buAutoNum type="arabicPeriod"/>
            </a:pPr>
            <a:r>
              <a:rPr lang="en-CA" dirty="0"/>
              <a:t>Basic Operators</a:t>
            </a:r>
          </a:p>
          <a:p>
            <a:pPr marL="385763" indent="-385763">
              <a:buFont typeface="+mj-lt"/>
              <a:buAutoNum type="arabicPeriod"/>
            </a:pPr>
            <a:r>
              <a:rPr lang="en-CA" dirty="0"/>
              <a:t>Conditional Operators</a:t>
            </a:r>
          </a:p>
          <a:p>
            <a:pPr marL="385763" indent="-385763">
              <a:buFont typeface="+mj-lt"/>
              <a:buAutoNum type="arabicPeriod"/>
            </a:pPr>
            <a:r>
              <a:rPr lang="en-CA" dirty="0"/>
              <a:t>Loop Statements</a:t>
            </a:r>
          </a:p>
          <a:p>
            <a:pPr marL="385763" indent="-385763">
              <a:buFont typeface="+mj-lt"/>
              <a:buAutoNum type="arabicPeriod"/>
            </a:pPr>
            <a:r>
              <a:rPr lang="en-CA" dirty="0"/>
              <a:t>Files I/O</a:t>
            </a:r>
          </a:p>
          <a:p>
            <a:pPr marL="385763" indent="-385763">
              <a:buFont typeface="+mj-lt"/>
              <a:buAutoNum type="arabicPeriod"/>
            </a:pPr>
            <a:r>
              <a:rPr lang="en-CA" dirty="0"/>
              <a:t>Functions</a:t>
            </a:r>
          </a:p>
          <a:p>
            <a:pPr marL="385763" indent="-385763">
              <a:buFont typeface="+mj-lt"/>
              <a:buAutoNum type="arabicPeriod"/>
            </a:pPr>
            <a:r>
              <a:rPr lang="en-CA" dirty="0"/>
              <a:t>Python Modules</a:t>
            </a:r>
          </a:p>
          <a:p>
            <a:endParaRPr lang="en-CA" dirty="0"/>
          </a:p>
        </p:txBody>
      </p:sp>
    </p:spTree>
    <p:extLst>
      <p:ext uri="{BB962C8B-B14F-4D97-AF65-F5344CB8AC3E}">
        <p14:creationId xmlns:p14="http://schemas.microsoft.com/office/powerpoint/2010/main" val="305913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862-FAAF-9C75-F802-43564E8CAD78}"/>
              </a:ext>
            </a:extLst>
          </p:cNvPr>
          <p:cNvSpPr>
            <a:spLocks noGrp="1"/>
          </p:cNvSpPr>
          <p:nvPr>
            <p:ph type="title"/>
          </p:nvPr>
        </p:nvSpPr>
        <p:spPr/>
        <p:txBody>
          <a:bodyPr/>
          <a:lstStyle/>
          <a:p>
            <a:r>
              <a:rPr lang="en-CA" dirty="0"/>
              <a:t>2.1 Mode of Programming</a:t>
            </a:r>
          </a:p>
        </p:txBody>
      </p:sp>
      <p:sp>
        <p:nvSpPr>
          <p:cNvPr id="3" name="Content Placeholder 2">
            <a:extLst>
              <a:ext uri="{FF2B5EF4-FFF2-40B4-BE49-F238E27FC236}">
                <a16:creationId xmlns:a16="http://schemas.microsoft.com/office/drawing/2014/main" id="{0315F1EA-C848-C13F-C4C6-4A3DAFBCEFA8}"/>
              </a:ext>
            </a:extLst>
          </p:cNvPr>
          <p:cNvSpPr>
            <a:spLocks noGrp="1"/>
          </p:cNvSpPr>
          <p:nvPr>
            <p:ph idx="1"/>
          </p:nvPr>
        </p:nvSpPr>
        <p:spPr/>
        <p:txBody>
          <a:bodyPr>
            <a:normAutofit/>
          </a:bodyPr>
          <a:lstStyle/>
          <a:p>
            <a:pPr marL="0" indent="0">
              <a:buNone/>
            </a:pPr>
            <a:r>
              <a:rPr lang="en-CA" b="1" dirty="0"/>
              <a:t>Interactive Mode Programming</a:t>
            </a:r>
          </a:p>
          <a:p>
            <a:r>
              <a:rPr lang="en-CA" dirty="0"/>
              <a:t>A prompt with an active python interpreter without passing a script file as a parameter.</a:t>
            </a:r>
          </a:p>
        </p:txBody>
      </p:sp>
      <p:pic>
        <p:nvPicPr>
          <p:cNvPr id="5" name="Picture 4">
            <a:extLst>
              <a:ext uri="{FF2B5EF4-FFF2-40B4-BE49-F238E27FC236}">
                <a16:creationId xmlns:a16="http://schemas.microsoft.com/office/drawing/2014/main" id="{919688F8-0635-EDCC-49B6-AFB277ED7864}"/>
              </a:ext>
            </a:extLst>
          </p:cNvPr>
          <p:cNvPicPr>
            <a:picLocks noChangeAspect="1"/>
          </p:cNvPicPr>
          <p:nvPr/>
        </p:nvPicPr>
        <p:blipFill rotWithShape="1">
          <a:blip r:embed="rId2"/>
          <a:srcRect l="475" t="1250" r="-1"/>
          <a:stretch/>
        </p:blipFill>
        <p:spPr>
          <a:xfrm>
            <a:off x="1825447" y="3317300"/>
            <a:ext cx="5493107" cy="2172672"/>
          </a:xfrm>
          <a:prstGeom prst="rect">
            <a:avLst/>
          </a:prstGeom>
          <a:ln>
            <a:solidFill>
              <a:schemeClr val="tx1"/>
            </a:solidFill>
          </a:ln>
        </p:spPr>
      </p:pic>
    </p:spTree>
    <p:extLst>
      <p:ext uri="{BB962C8B-B14F-4D97-AF65-F5344CB8AC3E}">
        <p14:creationId xmlns:p14="http://schemas.microsoft.com/office/powerpoint/2010/main" val="2557747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4569</TotalTime>
  <Words>4539</Words>
  <Application>Microsoft Office PowerPoint</Application>
  <PresentationFormat>On-screen Show (4:3)</PresentationFormat>
  <Paragraphs>873</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Consolas</vt:lpstr>
      <vt:lpstr>Nunito</vt:lpstr>
      <vt:lpstr>Office Theme</vt:lpstr>
      <vt:lpstr>Tutorial on Python</vt:lpstr>
      <vt:lpstr>Table of content</vt:lpstr>
      <vt:lpstr>1.1 What is Python?</vt:lpstr>
      <vt:lpstr>1.2 Why learn python?</vt:lpstr>
      <vt:lpstr>1.3 Properties of Python</vt:lpstr>
      <vt:lpstr>1.4 Python is primarily used by:</vt:lpstr>
      <vt:lpstr>1.5 Python installation</vt:lpstr>
      <vt:lpstr>2. Introduction to python</vt:lpstr>
      <vt:lpstr>2.1 Mode of Programming</vt:lpstr>
      <vt:lpstr>2.1 Mode of Programming</vt:lpstr>
      <vt:lpstr>2.2 Python Identifiers</vt:lpstr>
      <vt:lpstr>2.3 Reserved Words</vt:lpstr>
      <vt:lpstr>2.4 Lines and Indentation</vt:lpstr>
      <vt:lpstr>2.4 Lines and Indentation</vt:lpstr>
      <vt:lpstr>2.4 Lines and Indentation</vt:lpstr>
      <vt:lpstr>2.4 Lines and Indentation</vt:lpstr>
      <vt:lpstr>2.5 Variable Assignment</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2.6 Variable Types</vt:lpstr>
      <vt:lpstr>2.7 List of built-in Methods</vt:lpstr>
      <vt:lpstr>2.8 Basic Operators</vt:lpstr>
      <vt:lpstr>2.8.1 Arithmetic Operators</vt:lpstr>
      <vt:lpstr>2.8.2 Comparison (Relational) Operators</vt:lpstr>
      <vt:lpstr>2.8.3 Assignment Operators</vt:lpstr>
      <vt:lpstr>2.8.4 Logical Operators</vt:lpstr>
      <vt:lpstr>2.8.5 Bitwise Operators</vt:lpstr>
      <vt:lpstr>2.8.6 Membership Operators</vt:lpstr>
      <vt:lpstr>2.9 Conditional Operators</vt:lpstr>
      <vt:lpstr>2.9 Conditional Operators</vt:lpstr>
      <vt:lpstr>2.9 Conditional Operators</vt:lpstr>
      <vt:lpstr>2.10 Loop Statements</vt:lpstr>
      <vt:lpstr>2.10 Loop Statements</vt:lpstr>
      <vt:lpstr>2.10 Loop Statements</vt:lpstr>
      <vt:lpstr>2.10 Loop Statements</vt:lpstr>
      <vt:lpstr>2.11 Files I/O</vt:lpstr>
      <vt:lpstr>2.11 Files I/O</vt:lpstr>
      <vt:lpstr>2.12 Functions</vt:lpstr>
      <vt:lpstr>2.12 Functions</vt:lpstr>
      <vt:lpstr>2.12 Functions</vt:lpstr>
      <vt:lpstr>2.12 Functions</vt:lpstr>
      <vt:lpstr>2.12 Functions</vt:lpstr>
      <vt:lpstr>2.13 Python Modules</vt:lpstr>
      <vt:lpstr>2.13 Python Modules</vt:lpstr>
      <vt:lpstr>2.13 Python Modules</vt:lpstr>
      <vt:lpstr>3. Essential Python packages for Numerical Methods</vt:lpstr>
      <vt:lpstr>3. Essential Python packages for Numerical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surya narayana raju pusapati</dc:creator>
  <cp:lastModifiedBy>surya narayana raju pusapati</cp:lastModifiedBy>
  <cp:revision>20</cp:revision>
  <dcterms:created xsi:type="dcterms:W3CDTF">2022-09-05T18:52:06Z</dcterms:created>
  <dcterms:modified xsi:type="dcterms:W3CDTF">2022-09-20T05:16:53Z</dcterms:modified>
</cp:coreProperties>
</file>