
<file path=[Content_Types].xml><?xml version="1.0" encoding="utf-8"?>
<Types xmlns="http://schemas.openxmlformats.org/package/2006/content-types">
  <Default Extension="bin" ContentType="image/unknown"/>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1" r:id="rId1"/>
  </p:sldMasterIdLst>
  <p:notesMasterIdLst>
    <p:notesMasterId r:id="rId13"/>
  </p:notesMasterIdLst>
  <p:sldIdLst>
    <p:sldId id="256" r:id="rId2"/>
    <p:sldId id="267" r:id="rId3"/>
    <p:sldId id="268" r:id="rId4"/>
    <p:sldId id="266" r:id="rId5"/>
    <p:sldId id="259" r:id="rId6"/>
    <p:sldId id="260" r:id="rId7"/>
    <p:sldId id="261" r:id="rId8"/>
    <p:sldId id="262" r:id="rId9"/>
    <p:sldId id="263" r:id="rId10"/>
    <p:sldId id="264" r:id="rId11"/>
    <p:sldId id="265" r:id="rId12"/>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026556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18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844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43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65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56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0790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728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902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270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5822167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53958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7661908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64152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5748417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134335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38248380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7044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8795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8653697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5547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3026231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636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228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1816076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5" name="Date Placeholder 4"/>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7494501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095490244"/>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hyperlink" Target="https://drive.google.com/drive/folders/15ekNxZNcftAfTkuCds6PKQoC9WXFyxYK?usp=drive_link"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txBox="1">
            <a:spLocks noGrp="1"/>
          </p:cNvSpPr>
          <p:nvPr>
            <p:ph type="title"/>
          </p:nvPr>
        </p:nvSpPr>
        <p:spPr>
          <a:xfrm>
            <a:off x="4716952" y="864775"/>
            <a:ext cx="7747422" cy="5913147"/>
          </a:xfrm>
          <a:prstGeom prst="rect">
            <a:avLst/>
          </a:prstGeom>
          <a:noFill/>
          <a:ln>
            <a:noFill/>
          </a:ln>
        </p:spPr>
        <p:txBody>
          <a:bodyPr spcFirstLastPara="1" wrap="square" lIns="0" tIns="16500" rIns="0" bIns="0" anchor="t" anchorCtr="0">
            <a:spAutoFit/>
          </a:bodyPr>
          <a:lstStyle/>
          <a:p>
            <a:pPr marL="885190">
              <a:lnSpc>
                <a:spcPct val="100000"/>
              </a:lnSpc>
              <a:spcBef>
                <a:spcPts val="2330"/>
              </a:spcBef>
            </a:pPr>
            <a:r>
              <a:rPr lang="en-US" dirty="0"/>
              <a:t> </a:t>
            </a:r>
            <a:r>
              <a:rPr lang="en-US" sz="3600" b="1" dirty="0">
                <a:solidFill>
                  <a:srgbClr val="2C926B"/>
                </a:solidFill>
                <a:latin typeface="Trebuchet MS"/>
                <a:cs typeface="Trebuchet MS"/>
              </a:rPr>
              <a:t>Final</a:t>
            </a:r>
            <a:r>
              <a:rPr lang="en-US" sz="3600" b="1" spc="-100" dirty="0">
                <a:solidFill>
                  <a:srgbClr val="2C926B"/>
                </a:solidFill>
                <a:latin typeface="Trebuchet MS"/>
                <a:cs typeface="Trebuchet MS"/>
              </a:rPr>
              <a:t> </a:t>
            </a:r>
            <a:r>
              <a:rPr lang="en-US" sz="3600" b="1" spc="-10" dirty="0">
                <a:solidFill>
                  <a:srgbClr val="00AF50"/>
                </a:solidFill>
                <a:latin typeface="Trebuchet MS"/>
                <a:cs typeface="Trebuchet MS"/>
              </a:rPr>
              <a:t>Project</a:t>
            </a:r>
            <a:br>
              <a:rPr lang="en-US" sz="3600" b="1" spc="-10" dirty="0">
                <a:solidFill>
                  <a:srgbClr val="00AF50"/>
                </a:solidFill>
                <a:latin typeface="Trebuchet MS"/>
                <a:cs typeface="Trebuchet MS"/>
              </a:rPr>
            </a:br>
            <a:r>
              <a:rPr lang="en-US" b="1" spc="-10" dirty="0">
                <a:solidFill>
                  <a:srgbClr val="00B050"/>
                </a:solidFill>
                <a:latin typeface="Trebuchet MS"/>
                <a:cs typeface="Trebuchet MS"/>
              </a:rPr>
              <a:t>	Age and Gender Prediction</a:t>
            </a:r>
            <a:br>
              <a:rPr lang="en-US" sz="3600" dirty="0">
                <a:solidFill>
                  <a:srgbClr val="00B050"/>
                </a:solidFill>
                <a:latin typeface="Trebuchet MS"/>
                <a:cs typeface="Trebuchet MS"/>
              </a:rPr>
            </a:br>
            <a:br>
              <a:rPr lang="en-US" sz="3600" dirty="0">
                <a:solidFill>
                  <a:srgbClr val="00B050"/>
                </a:solidFill>
                <a:latin typeface="Trebuchet MS"/>
                <a:cs typeface="Trebuchet MS"/>
              </a:rPr>
            </a:br>
            <a:br>
              <a:rPr lang="en-US" sz="3600" dirty="0">
                <a:latin typeface="Trebuchet MS"/>
                <a:cs typeface="Trebuchet MS"/>
              </a:rPr>
            </a:br>
            <a:r>
              <a:rPr lang="en-US" sz="2800" b="1" dirty="0">
                <a:solidFill>
                  <a:srgbClr val="00AF50"/>
                </a:solidFill>
                <a:latin typeface="Trebuchet MS"/>
                <a:cs typeface="Trebuchet MS"/>
              </a:rPr>
              <a:t>Presented</a:t>
            </a:r>
            <a:r>
              <a:rPr lang="en-US" sz="2800" b="1" spc="-85" dirty="0">
                <a:solidFill>
                  <a:srgbClr val="00AF50"/>
                </a:solidFill>
                <a:latin typeface="Trebuchet MS"/>
                <a:cs typeface="Trebuchet MS"/>
              </a:rPr>
              <a:t> </a:t>
            </a:r>
            <a:r>
              <a:rPr lang="en-US" sz="2800" b="1" spc="-25" dirty="0">
                <a:solidFill>
                  <a:srgbClr val="00AF50"/>
                </a:solidFill>
                <a:latin typeface="Trebuchet MS"/>
                <a:cs typeface="Trebuchet MS"/>
              </a:rPr>
              <a:t>By</a:t>
            </a:r>
            <a:br>
              <a:rPr lang="en-US" sz="2800" b="1" spc="-25" dirty="0">
                <a:solidFill>
                  <a:srgbClr val="00AF50"/>
                </a:solidFill>
                <a:latin typeface="Trebuchet MS"/>
                <a:cs typeface="Trebuchet MS"/>
              </a:rPr>
            </a:br>
            <a:br>
              <a:rPr lang="en-US" sz="2800" dirty="0">
                <a:latin typeface="Trebuchet MS"/>
                <a:cs typeface="Trebuchet MS"/>
              </a:rPr>
            </a:br>
            <a:r>
              <a:rPr lang="en-US" sz="2800" dirty="0">
                <a:latin typeface="Trebuchet MS"/>
                <a:cs typeface="Trebuchet MS"/>
              </a:rPr>
              <a:t>		</a:t>
            </a:r>
            <a:r>
              <a:rPr lang="en-US" spc="-90" dirty="0">
                <a:solidFill>
                  <a:schemeClr val="tx1"/>
                </a:solidFill>
                <a:latin typeface="Trebuchet MS"/>
                <a:cs typeface="Trebuchet MS"/>
              </a:rPr>
              <a:t>SURYA R</a:t>
            </a:r>
            <a:br>
              <a:rPr lang="en-US" sz="3600" dirty="0">
                <a:solidFill>
                  <a:schemeClr val="tx1"/>
                </a:solidFill>
                <a:latin typeface="Trebuchet MS"/>
                <a:cs typeface="Trebuchet MS"/>
              </a:rPr>
            </a:br>
            <a:r>
              <a:rPr lang="en-US" sz="3600" dirty="0">
                <a:solidFill>
                  <a:schemeClr val="tx1"/>
                </a:solidFill>
                <a:latin typeface="Trebuchet MS"/>
                <a:cs typeface="Trebuchet MS"/>
              </a:rPr>
              <a:t>		</a:t>
            </a:r>
            <a:r>
              <a:rPr lang="en-US" sz="2800" spc="-10" dirty="0">
                <a:solidFill>
                  <a:schemeClr val="tx1"/>
                </a:solidFill>
                <a:latin typeface="Trebuchet MS"/>
                <a:cs typeface="Trebuchet MS"/>
              </a:rPr>
              <a:t>711721244057</a:t>
            </a:r>
            <a:br>
              <a:rPr lang="en-US" sz="2800" dirty="0">
                <a:solidFill>
                  <a:schemeClr val="tx1"/>
                </a:solidFill>
                <a:latin typeface="Trebuchet MS"/>
                <a:cs typeface="Trebuchet MS"/>
              </a:rPr>
            </a:br>
            <a:r>
              <a:rPr lang="en-US" sz="2800" dirty="0">
                <a:solidFill>
                  <a:schemeClr val="tx1"/>
                </a:solidFill>
                <a:latin typeface="Trebuchet MS"/>
                <a:cs typeface="Trebuchet MS"/>
              </a:rPr>
              <a:t>		III</a:t>
            </a:r>
            <a:r>
              <a:rPr lang="en-US" sz="2800" spc="-85" dirty="0">
                <a:solidFill>
                  <a:schemeClr val="tx1"/>
                </a:solidFill>
                <a:latin typeface="Trebuchet MS"/>
                <a:cs typeface="Trebuchet MS"/>
              </a:rPr>
              <a:t> </a:t>
            </a:r>
            <a:r>
              <a:rPr lang="en-US" sz="2800" spc="-35" dirty="0">
                <a:solidFill>
                  <a:schemeClr val="tx1"/>
                </a:solidFill>
                <a:latin typeface="Trebuchet MS"/>
                <a:cs typeface="Trebuchet MS"/>
              </a:rPr>
              <a:t>BTech</a:t>
            </a:r>
            <a:r>
              <a:rPr lang="en-US" sz="2800" spc="-45" dirty="0">
                <a:solidFill>
                  <a:schemeClr val="tx1"/>
                </a:solidFill>
                <a:latin typeface="Trebuchet MS"/>
                <a:cs typeface="Trebuchet MS"/>
              </a:rPr>
              <a:t> </a:t>
            </a:r>
            <a:r>
              <a:rPr lang="en-US" sz="2800" spc="-20" dirty="0">
                <a:solidFill>
                  <a:schemeClr val="tx1"/>
                </a:solidFill>
                <a:latin typeface="Trebuchet MS"/>
                <a:cs typeface="Trebuchet MS"/>
              </a:rPr>
              <a:t>CSBS</a:t>
            </a:r>
            <a:br>
              <a:rPr lang="en-US" sz="2800" dirty="0">
                <a:solidFill>
                  <a:schemeClr val="tx1"/>
                </a:solidFill>
                <a:latin typeface="Trebuchet MS"/>
                <a:cs typeface="Trebuchet MS"/>
              </a:rPr>
            </a:br>
            <a:r>
              <a:rPr lang="en-US" sz="2800" dirty="0">
                <a:solidFill>
                  <a:schemeClr val="tx1"/>
                </a:solidFill>
                <a:latin typeface="Trebuchet MS"/>
                <a:cs typeface="Trebuchet MS"/>
              </a:rPr>
              <a:t>		KGISL</a:t>
            </a:r>
            <a:r>
              <a:rPr lang="en-US" sz="2800" spc="-65" dirty="0">
                <a:solidFill>
                  <a:schemeClr val="tx1"/>
                </a:solidFill>
                <a:latin typeface="Trebuchet MS"/>
                <a:cs typeface="Trebuchet MS"/>
              </a:rPr>
              <a:t> </a:t>
            </a:r>
            <a:r>
              <a:rPr lang="en-US" sz="2800" dirty="0">
                <a:solidFill>
                  <a:schemeClr val="tx1"/>
                </a:solidFill>
                <a:latin typeface="Trebuchet MS"/>
                <a:cs typeface="Trebuchet MS"/>
              </a:rPr>
              <a:t>Institute</a:t>
            </a:r>
            <a:r>
              <a:rPr lang="en-US" sz="2800" spc="-140" dirty="0">
                <a:solidFill>
                  <a:schemeClr val="tx1"/>
                </a:solidFill>
                <a:latin typeface="Trebuchet MS"/>
                <a:cs typeface="Trebuchet MS"/>
              </a:rPr>
              <a:t> </a:t>
            </a:r>
            <a:r>
              <a:rPr lang="en-US" sz="2800" dirty="0">
                <a:solidFill>
                  <a:schemeClr val="tx1"/>
                </a:solidFill>
                <a:latin typeface="Trebuchet MS"/>
                <a:cs typeface="Trebuchet MS"/>
              </a:rPr>
              <a:t>of</a:t>
            </a:r>
            <a:r>
              <a:rPr lang="en-US" sz="2800" spc="-45" dirty="0">
                <a:solidFill>
                  <a:schemeClr val="tx1"/>
                </a:solidFill>
                <a:latin typeface="Trebuchet MS"/>
                <a:cs typeface="Trebuchet MS"/>
              </a:rPr>
              <a:t> </a:t>
            </a:r>
            <a:r>
              <a:rPr lang="en-US" sz="2800" spc="-10" dirty="0">
                <a:solidFill>
                  <a:schemeClr val="tx1"/>
                </a:solidFill>
                <a:latin typeface="Trebuchet MS"/>
                <a:cs typeface="Trebuchet MS"/>
              </a:rPr>
              <a:t>Technology</a:t>
            </a:r>
            <a:br>
              <a:rPr lang="en-US" sz="2800" dirty="0">
                <a:latin typeface="Trebuchet MS"/>
                <a:cs typeface="Trebuchet MS"/>
              </a:rPr>
            </a:br>
            <a:endParaRPr dirty="0"/>
          </a:p>
        </p:txBody>
      </p:sp>
      <p:sp>
        <p:nvSpPr>
          <p:cNvPr id="62" name="Google Shape;62;p7"/>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59" name="Google Shape;59;p7"/>
          <p:cNvSpPr txBox="1"/>
          <p:nvPr/>
        </p:nvSpPr>
        <p:spPr>
          <a:xfrm>
            <a:off x="6352241" y="3117044"/>
            <a:ext cx="2645732"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latin typeface="Trebuchet MS"/>
                <a:ea typeface="Trebuchet MS"/>
                <a:cs typeface="Trebuchet MS"/>
                <a:sym typeface="Trebuchet MS"/>
              </a:rPr>
              <a:t>  </a:t>
            </a:r>
            <a:endParaRPr sz="2400" dirty="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3" name="TextBox 2">
            <a:extLst>
              <a:ext uri="{FF2B5EF4-FFF2-40B4-BE49-F238E27FC236}">
                <a16:creationId xmlns:a16="http://schemas.microsoft.com/office/drawing/2014/main" id="{EEA65566-8BA2-CE53-AE1A-D163F14330F3}"/>
              </a:ext>
            </a:extLst>
          </p:cNvPr>
          <p:cNvSpPr txBox="1"/>
          <p:nvPr/>
        </p:nvSpPr>
        <p:spPr>
          <a:xfrm>
            <a:off x="5556571" y="520125"/>
            <a:ext cx="5006299" cy="584775"/>
          </a:xfrm>
          <a:prstGeom prst="rect">
            <a:avLst/>
          </a:prstGeom>
          <a:noFill/>
        </p:spPr>
        <p:txBody>
          <a:bodyPr wrap="square">
            <a:spAutoFit/>
          </a:bodyPr>
          <a:lstStyle/>
          <a:p>
            <a:r>
              <a:rPr lang="en-IN" sz="3200" b="0" dirty="0">
                <a:latin typeface="Trebuchet MS"/>
                <a:cs typeface="Trebuchet MS"/>
              </a:rPr>
              <a:t>CAPSTONE</a:t>
            </a:r>
            <a:r>
              <a:rPr lang="en-IN" sz="3200" b="0" spc="-5" dirty="0">
                <a:latin typeface="Trebuchet MS"/>
                <a:cs typeface="Trebuchet MS"/>
              </a:rPr>
              <a:t> </a:t>
            </a:r>
            <a:r>
              <a:rPr lang="en-IN" sz="3200" b="0" spc="-10" dirty="0">
                <a:latin typeface="Trebuchet MS"/>
                <a:cs typeface="Trebuchet MS"/>
              </a:rPr>
              <a:t>PROJECT</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Google Shape;186;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7" name="Google Shape;187;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8" name="Google Shape;188;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9" name="Google Shape;189;p15"/>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90" name="Google Shape;190;p1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191" name="Google Shape;191;p15"/>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a:latin typeface="Trebuchet MS"/>
              <a:ea typeface="Trebuchet MS"/>
              <a:cs typeface="Trebuchet MS"/>
              <a:sym typeface="Trebuchet MS"/>
            </a:endParaRPr>
          </a:p>
        </p:txBody>
      </p:sp>
      <p:pic>
        <p:nvPicPr>
          <p:cNvPr id="192" name="Google Shape;192;p15"/>
          <p:cNvPicPr preferRelativeResize="0"/>
          <p:nvPr/>
        </p:nvPicPr>
        <p:blipFill>
          <a:blip r:embed="rId4">
            <a:alphaModFix/>
          </a:blip>
          <a:stretch>
            <a:fillRect/>
          </a:stretch>
        </p:blipFill>
        <p:spPr>
          <a:xfrm>
            <a:off x="4224725" y="179875"/>
            <a:ext cx="4084825" cy="6525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0" name="Google Shape;200;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1" name="Google Shape;201;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2" name="Google Shape;202;p16"/>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3" name="Google Shape;20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latin typeface="Trebuchet MS"/>
              <a:ea typeface="Trebuchet MS"/>
              <a:cs typeface="Trebuchet MS"/>
              <a:sym typeface="Trebuchet MS"/>
            </a:endParaRPr>
          </a:p>
        </p:txBody>
      </p:sp>
      <p:sp>
        <p:nvSpPr>
          <p:cNvPr id="205" name="Google Shape;205;p16"/>
          <p:cNvSpPr txBox="1"/>
          <p:nvPr/>
        </p:nvSpPr>
        <p:spPr>
          <a:xfrm>
            <a:off x="902625" y="2107200"/>
            <a:ext cx="3764700" cy="3041100"/>
          </a:xfrm>
          <a:prstGeom prst="rect">
            <a:avLst/>
          </a:prstGeom>
          <a:noFill/>
          <a:ln>
            <a:noFill/>
          </a:ln>
        </p:spPr>
        <p:txBody>
          <a:bodyPr spcFirstLastPara="1" wrap="square" lIns="91425" tIns="91425" rIns="91425" bIns="91425" anchor="t" anchorCtr="0">
            <a:noAutofit/>
          </a:bodyPr>
          <a:lstStyle/>
          <a:p>
            <a:r>
              <a:rPr lang="en-US" sz="1800" dirty="0"/>
              <a:t>Gender Accuracy: 90.00%</a:t>
            </a:r>
          </a:p>
          <a:p>
            <a:endParaRPr lang="en-US" sz="1800" dirty="0"/>
          </a:p>
          <a:p>
            <a:endParaRPr lang="en-US" sz="1800" dirty="0"/>
          </a:p>
          <a:p>
            <a:r>
              <a:rPr lang="en-US" sz="1800" dirty="0"/>
              <a:t>Age Mean Absolute Error (MAE): 6.5 years</a:t>
            </a:r>
          </a:p>
          <a:p>
            <a:br>
              <a:rPr lang="en-US" sz="1800" dirty="0"/>
            </a:br>
            <a:endParaRPr sz="1800" dirty="0">
              <a:latin typeface="Calibri"/>
              <a:ea typeface="Calibri"/>
              <a:cs typeface="Calibri"/>
              <a:sym typeface="Calibri"/>
            </a:endParaRPr>
          </a:p>
        </p:txBody>
      </p:sp>
      <p:pic>
        <p:nvPicPr>
          <p:cNvPr id="206" name="Google Shape;206;p16"/>
          <p:cNvPicPr preferRelativeResize="0"/>
          <p:nvPr/>
        </p:nvPicPr>
        <p:blipFill>
          <a:blip r:embed="rId4">
            <a:extLst>
              <a:ext uri="{28A0092B-C50C-407E-A947-70E740481C1C}">
                <a14:useLocalDpi xmlns:a14="http://schemas.microsoft.com/office/drawing/2010/main" val="0"/>
              </a:ext>
            </a:extLst>
          </a:blip>
          <a:stretch>
            <a:fillRect/>
          </a:stretch>
        </p:blipFill>
        <p:spPr>
          <a:xfrm>
            <a:off x="4986786" y="965568"/>
            <a:ext cx="4237878" cy="4580239"/>
          </a:xfrm>
          <a:prstGeom prst="rect">
            <a:avLst/>
          </a:prstGeom>
          <a:noFill/>
          <a:ln>
            <a:noFill/>
          </a:ln>
        </p:spPr>
      </p:pic>
      <p:sp>
        <p:nvSpPr>
          <p:cNvPr id="3" name="TextBox 2">
            <a:extLst>
              <a:ext uri="{FF2B5EF4-FFF2-40B4-BE49-F238E27FC236}">
                <a16:creationId xmlns:a16="http://schemas.microsoft.com/office/drawing/2014/main" id="{68D09240-8ACC-34C3-C79D-DE7DC4F31A86}"/>
              </a:ext>
            </a:extLst>
          </p:cNvPr>
          <p:cNvSpPr txBox="1"/>
          <p:nvPr/>
        </p:nvSpPr>
        <p:spPr>
          <a:xfrm>
            <a:off x="595159" y="5463242"/>
            <a:ext cx="4072166" cy="523220"/>
          </a:xfrm>
          <a:prstGeom prst="rect">
            <a:avLst/>
          </a:prstGeom>
          <a:noFill/>
        </p:spPr>
        <p:txBody>
          <a:bodyPr wrap="square">
            <a:spAutoFit/>
          </a:bodyPr>
          <a:lstStyle/>
          <a:p>
            <a:r>
              <a:rPr lang="en-IN" dirty="0">
                <a:hlinkClick r:id="rId5"/>
              </a:rPr>
              <a:t>https://drive.google.com/drive/folders/15ekNxZNcftAfTkuCds6PKQoC9WXFyxYK?usp=drive_link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TITLE</a:t>
            </a:r>
          </a:p>
        </p:txBody>
      </p:sp>
      <p:sp>
        <p:nvSpPr>
          <p:cNvPr id="3" name="Content Placeholder 2"/>
          <p:cNvSpPr>
            <a:spLocks noGrp="1"/>
          </p:cNvSpPr>
          <p:nvPr>
            <p:ph idx="1"/>
          </p:nvPr>
        </p:nvSpPr>
        <p:spPr>
          <a:xfrm>
            <a:off x="2242529" y="2624614"/>
            <a:ext cx="5466277" cy="869214"/>
          </a:xfrm>
        </p:spPr>
        <p:txBody>
          <a:bodyPr/>
          <a:lstStyle/>
          <a:p>
            <a:pPr marL="0" lvl="0" indent="0" algn="ctr">
              <a:spcBef>
                <a:spcPts val="0"/>
              </a:spcBef>
              <a:buClr>
                <a:schemeClr val="dk1"/>
              </a:buClr>
              <a:buSzPts val="1100"/>
              <a:buNone/>
            </a:pPr>
            <a:r>
              <a:rPr lang="en-US" dirty="0">
                <a:latin typeface="Calibri"/>
                <a:ea typeface="Calibri"/>
                <a:cs typeface="Calibri"/>
                <a:sym typeface="Calibri"/>
              </a:rPr>
              <a:t> </a:t>
            </a:r>
            <a:r>
              <a:rPr lang="en-US" sz="2400" b="1" dirty="0">
                <a:latin typeface="Calibri"/>
                <a:ea typeface="Calibri"/>
                <a:cs typeface="Calibri"/>
                <a:sym typeface="Calibri"/>
              </a:rPr>
              <a:t>Gender and Age Prediction</a:t>
            </a:r>
          </a:p>
          <a:p>
            <a:pPr marL="0" lvl="0" indent="0" algn="ctr">
              <a:spcBef>
                <a:spcPts val="0"/>
              </a:spcBef>
              <a:buClr>
                <a:schemeClr val="dk1"/>
              </a:buClr>
              <a:buSzPts val="1100"/>
              <a:buNone/>
            </a:pPr>
            <a:r>
              <a:rPr lang="en-US" sz="2400" b="1" dirty="0">
                <a:latin typeface="Calibri"/>
                <a:ea typeface="Calibri"/>
                <a:cs typeface="Calibri"/>
                <a:sym typeface="Calibri"/>
              </a:rPr>
              <a:t> from Facial Images using CNN</a:t>
            </a:r>
          </a:p>
        </p:txBody>
      </p:sp>
      <p:grpSp>
        <p:nvGrpSpPr>
          <p:cNvPr id="4" name="Google Shape;53;p7"/>
          <p:cNvGrpSpPr/>
          <p:nvPr/>
        </p:nvGrpSpPr>
        <p:grpSpPr>
          <a:xfrm>
            <a:off x="828600" y="2071203"/>
            <a:ext cx="1743075" cy="1333500"/>
            <a:chOff x="742950" y="1104900"/>
            <a:chExt cx="1743075" cy="1333500"/>
          </a:xfrm>
        </p:grpSpPr>
        <p:sp>
          <p:nvSpPr>
            <p:cNvPr id="5"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extLst>
      <p:ext uri="{BB962C8B-B14F-4D97-AF65-F5344CB8AC3E}">
        <p14:creationId xmlns:p14="http://schemas.microsoft.com/office/powerpoint/2010/main" val="169727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AGENDA</a:t>
            </a:r>
          </a:p>
        </p:txBody>
      </p:sp>
      <p:sp>
        <p:nvSpPr>
          <p:cNvPr id="3" name="Content Placeholder 2"/>
          <p:cNvSpPr>
            <a:spLocks noGrp="1"/>
          </p:cNvSpPr>
          <p:nvPr>
            <p:ph idx="1"/>
          </p:nvPr>
        </p:nvSpPr>
        <p:spPr>
          <a:xfrm>
            <a:off x="4001470" y="1602136"/>
            <a:ext cx="3613312" cy="3880773"/>
          </a:xfrm>
          <a:ln>
            <a:solidFill>
              <a:schemeClr val="tx1"/>
            </a:solidFill>
          </a:ln>
        </p:spPr>
        <p:txBody>
          <a:bodyPr/>
          <a:lstStyle/>
          <a:p>
            <a:pPr marL="457200" lvl="0" indent="-355600">
              <a:lnSpc>
                <a:spcPct val="150000"/>
              </a:lnSpc>
              <a:spcBef>
                <a:spcPts val="0"/>
              </a:spcBef>
              <a:buSzPts val="2000"/>
              <a:buFont typeface="Courier New" panose="02070309020205020404" pitchFamily="49" charset="0"/>
              <a:buChar char="o"/>
            </a:pPr>
            <a:r>
              <a:rPr lang="en-US" b="1" dirty="0">
                <a:solidFill>
                  <a:schemeClr val="tx1"/>
                </a:solidFill>
                <a:latin typeface="Calibri"/>
                <a:ea typeface="Calibri"/>
                <a:cs typeface="Calibri"/>
                <a:sym typeface="Calibri"/>
              </a:rPr>
              <a:t>Introduction</a:t>
            </a:r>
          </a:p>
          <a:p>
            <a:pPr marL="457200" lvl="0" indent="-355600">
              <a:lnSpc>
                <a:spcPct val="150000"/>
              </a:lnSpc>
              <a:spcBef>
                <a:spcPts val="0"/>
              </a:spcBef>
              <a:buSzPts val="2000"/>
              <a:buFont typeface="Courier New" panose="02070309020205020404" pitchFamily="49" charset="0"/>
              <a:buChar char="o"/>
            </a:pPr>
            <a:r>
              <a:rPr lang="en-US" b="1" dirty="0">
                <a:solidFill>
                  <a:schemeClr val="tx1"/>
                </a:solidFill>
                <a:latin typeface="Calibri"/>
                <a:ea typeface="Calibri"/>
                <a:cs typeface="Calibri"/>
                <a:sym typeface="Calibri"/>
              </a:rPr>
              <a:t>Problem Statement</a:t>
            </a:r>
          </a:p>
          <a:p>
            <a:pPr marL="457200" lvl="0" indent="-355600">
              <a:lnSpc>
                <a:spcPct val="150000"/>
              </a:lnSpc>
              <a:spcBef>
                <a:spcPts val="0"/>
              </a:spcBef>
              <a:buSzPts val="2000"/>
              <a:buFont typeface="Courier New" panose="02070309020205020404" pitchFamily="49" charset="0"/>
              <a:buChar char="o"/>
            </a:pPr>
            <a:r>
              <a:rPr lang="en-US" b="1" dirty="0">
                <a:solidFill>
                  <a:schemeClr val="tx1"/>
                </a:solidFill>
                <a:latin typeface="Calibri"/>
                <a:ea typeface="Calibri"/>
                <a:cs typeface="Calibri"/>
                <a:sym typeface="Calibri"/>
              </a:rPr>
              <a:t>Project Overview</a:t>
            </a:r>
          </a:p>
          <a:p>
            <a:pPr marL="457200" lvl="0" indent="-355600">
              <a:lnSpc>
                <a:spcPct val="150000"/>
              </a:lnSpc>
              <a:spcBef>
                <a:spcPts val="0"/>
              </a:spcBef>
              <a:buSzPts val="2000"/>
              <a:buFont typeface="Courier New" panose="02070309020205020404" pitchFamily="49" charset="0"/>
              <a:buChar char="o"/>
            </a:pPr>
            <a:r>
              <a:rPr lang="en-US" b="1" dirty="0">
                <a:solidFill>
                  <a:schemeClr val="tx1"/>
                </a:solidFill>
                <a:latin typeface="Calibri"/>
                <a:ea typeface="Calibri"/>
                <a:cs typeface="Calibri"/>
                <a:sym typeface="Calibri"/>
              </a:rPr>
              <a:t>End Users</a:t>
            </a:r>
          </a:p>
          <a:p>
            <a:pPr marL="457200" lvl="0" indent="-355600">
              <a:lnSpc>
                <a:spcPct val="150000"/>
              </a:lnSpc>
              <a:spcBef>
                <a:spcPts val="0"/>
              </a:spcBef>
              <a:buSzPts val="2000"/>
              <a:buFont typeface="Courier New" panose="02070309020205020404" pitchFamily="49" charset="0"/>
              <a:buChar char="o"/>
            </a:pPr>
            <a:r>
              <a:rPr lang="en-US" b="1" dirty="0">
                <a:solidFill>
                  <a:schemeClr val="tx1"/>
                </a:solidFill>
                <a:latin typeface="Calibri"/>
                <a:ea typeface="Calibri"/>
                <a:cs typeface="Calibri"/>
                <a:sym typeface="Calibri"/>
              </a:rPr>
              <a:t>Solution Highlights</a:t>
            </a:r>
          </a:p>
          <a:p>
            <a:pPr marL="457200" lvl="0" indent="-355600">
              <a:lnSpc>
                <a:spcPct val="150000"/>
              </a:lnSpc>
              <a:spcBef>
                <a:spcPts val="0"/>
              </a:spcBef>
              <a:buSzPts val="2000"/>
              <a:buFont typeface="Courier New" panose="02070309020205020404" pitchFamily="49" charset="0"/>
              <a:buChar char="o"/>
            </a:pPr>
            <a:r>
              <a:rPr lang="en-US" b="1" dirty="0">
                <a:solidFill>
                  <a:schemeClr val="tx1"/>
                </a:solidFill>
                <a:latin typeface="Calibri"/>
                <a:ea typeface="Calibri"/>
                <a:cs typeface="Calibri"/>
                <a:sym typeface="Calibri"/>
              </a:rPr>
              <a:t>Modeling Approach</a:t>
            </a:r>
          </a:p>
          <a:p>
            <a:pPr marL="457200" lvl="0" indent="-355600">
              <a:lnSpc>
                <a:spcPct val="150000"/>
              </a:lnSpc>
              <a:spcBef>
                <a:spcPts val="0"/>
              </a:spcBef>
              <a:buSzPts val="2000"/>
              <a:buFont typeface="Courier New" panose="02070309020205020404" pitchFamily="49" charset="0"/>
              <a:buChar char="o"/>
            </a:pPr>
            <a:r>
              <a:rPr lang="en-US" b="1" dirty="0">
                <a:solidFill>
                  <a:schemeClr val="tx1"/>
                </a:solidFill>
                <a:latin typeface="Calibri"/>
                <a:ea typeface="Calibri"/>
                <a:cs typeface="Calibri"/>
                <a:sym typeface="Calibri"/>
              </a:rPr>
              <a:t>Results</a:t>
            </a:r>
          </a:p>
          <a:p>
            <a:pPr marL="457200" lvl="0" indent="-355600">
              <a:lnSpc>
                <a:spcPct val="150000"/>
              </a:lnSpc>
              <a:spcBef>
                <a:spcPts val="0"/>
              </a:spcBef>
              <a:buSzPts val="2000"/>
              <a:buFont typeface="Courier New" panose="02070309020205020404" pitchFamily="49" charset="0"/>
              <a:buChar char="o"/>
            </a:pPr>
            <a:r>
              <a:rPr lang="en-US" b="1" dirty="0">
                <a:solidFill>
                  <a:schemeClr val="tx1"/>
                </a:solidFill>
                <a:latin typeface="Calibri"/>
                <a:ea typeface="Calibri"/>
                <a:cs typeface="Calibri"/>
                <a:sym typeface="Calibri"/>
              </a:rPr>
              <a:t>Conclusion</a:t>
            </a:r>
          </a:p>
          <a:p>
            <a:pPr marL="0" indent="0">
              <a:buNone/>
            </a:pPr>
            <a:endParaRPr lang="en-US" dirty="0"/>
          </a:p>
        </p:txBody>
      </p:sp>
      <p:grpSp>
        <p:nvGrpSpPr>
          <p:cNvPr id="4" name="Google Shape;53;p7"/>
          <p:cNvGrpSpPr/>
          <p:nvPr/>
        </p:nvGrpSpPr>
        <p:grpSpPr>
          <a:xfrm>
            <a:off x="599175" y="1602136"/>
            <a:ext cx="1743075" cy="1333500"/>
            <a:chOff x="742950" y="1104900"/>
            <a:chExt cx="1743075" cy="1333500"/>
          </a:xfrm>
        </p:grpSpPr>
        <p:sp>
          <p:nvSpPr>
            <p:cNvPr id="5"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7" name="Google Shape;109;p9"/>
          <p:cNvGrpSpPr/>
          <p:nvPr/>
        </p:nvGrpSpPr>
        <p:grpSpPr>
          <a:xfrm>
            <a:off x="47625" y="3819523"/>
            <a:ext cx="4124325" cy="3009898"/>
            <a:chOff x="47625" y="3819523"/>
            <a:chExt cx="4124325" cy="3009898"/>
          </a:xfrm>
        </p:grpSpPr>
        <p:pic>
          <p:nvPicPr>
            <p:cNvPr id="8" name="Google Shape;110;p9"/>
            <p:cNvPicPr preferRelativeResize="0"/>
            <p:nvPr/>
          </p:nvPicPr>
          <p:blipFill rotWithShape="1">
            <a:blip r:embed="rId2">
              <a:alphaModFix/>
            </a:blip>
            <a:srcRect/>
            <a:stretch/>
          </p:blipFill>
          <p:spPr>
            <a:xfrm>
              <a:off x="466725" y="6410325"/>
              <a:ext cx="3705225" cy="295275"/>
            </a:xfrm>
            <a:prstGeom prst="rect">
              <a:avLst/>
            </a:prstGeom>
            <a:noFill/>
            <a:ln>
              <a:noFill/>
            </a:ln>
          </p:spPr>
        </p:pic>
        <p:pic>
          <p:nvPicPr>
            <p:cNvPr id="9" name="Google Shape;111;p9"/>
            <p:cNvPicPr preferRelativeResize="0"/>
            <p:nvPr/>
          </p:nvPicPr>
          <p:blipFill rotWithShape="1">
            <a:blip r:embed="rId3">
              <a:alphaModFix/>
            </a:blip>
            <a:srcRect/>
            <a:stretch/>
          </p:blipFill>
          <p:spPr>
            <a:xfrm>
              <a:off x="47625" y="3819523"/>
              <a:ext cx="1733550" cy="3009898"/>
            </a:xfrm>
            <a:prstGeom prst="rect">
              <a:avLst/>
            </a:prstGeom>
            <a:noFill/>
            <a:ln>
              <a:noFill/>
            </a:ln>
          </p:spPr>
        </p:pic>
      </p:grpSp>
    </p:spTree>
    <p:extLst>
      <p:ext uri="{BB962C8B-B14F-4D97-AF65-F5344CB8AC3E}">
        <p14:creationId xmlns:p14="http://schemas.microsoft.com/office/powerpoint/2010/main" val="335367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794" y="398634"/>
            <a:ext cx="9089680" cy="706052"/>
          </a:xfrm>
        </p:spPr>
        <p:txBody>
          <a:bodyPr>
            <a:normAutofit/>
          </a:bodyPr>
          <a:lstStyle/>
          <a:p>
            <a:r>
              <a:rPr lang="en-US" sz="3200" b="1" dirty="0"/>
              <a:t>Introduction to Age and Gender Prediction:</a:t>
            </a:r>
          </a:p>
        </p:txBody>
      </p:sp>
      <p:sp>
        <p:nvSpPr>
          <p:cNvPr id="3" name="Subtitle 2"/>
          <p:cNvSpPr>
            <a:spLocks noGrp="1"/>
          </p:cNvSpPr>
          <p:nvPr>
            <p:ph type="subTitle" idx="1"/>
          </p:nvPr>
        </p:nvSpPr>
        <p:spPr>
          <a:xfrm>
            <a:off x="840771" y="2814979"/>
            <a:ext cx="10199427" cy="3699516"/>
          </a:xfrm>
        </p:spPr>
        <p:txBody>
          <a:bodyPr>
            <a:normAutofit/>
          </a:bodyPr>
          <a:lstStyle/>
          <a:p>
            <a:pPr algn="l"/>
            <a:r>
              <a:rPr lang="en-US" sz="2000" dirty="0">
                <a:solidFill>
                  <a:schemeClr val="tx1"/>
                </a:solidFill>
              </a:rPr>
              <a:t>Age and gender prediction is a fascinating field at the intersection of artificial intelligence and demographic analysis.</a:t>
            </a:r>
          </a:p>
          <a:p>
            <a:pPr marL="342900" indent="-342900" algn="l">
              <a:buFont typeface="Arial" panose="020B0604020202020204" pitchFamily="34" charset="0"/>
              <a:buChar char="•"/>
            </a:pPr>
            <a:endParaRPr lang="en-US" sz="2000" dirty="0">
              <a:solidFill>
                <a:schemeClr val="tx1"/>
              </a:solidFill>
            </a:endParaRPr>
          </a:p>
          <a:p>
            <a:pPr algn="l"/>
            <a:r>
              <a:rPr lang="en-US" sz="2000" dirty="0">
                <a:solidFill>
                  <a:schemeClr val="tx1"/>
                </a:solidFill>
              </a:rPr>
              <a:t>By leveraging advanced machine learning algorithms and deep neural networks, researchers and practitioners can accurately infer demographic attributes such as age and gender from various data sources, including images, videos, and text.</a:t>
            </a:r>
          </a:p>
          <a:p>
            <a:br>
              <a:rPr lang="en-US" dirty="0"/>
            </a:br>
            <a:endParaRPr lang="en-US" dirty="0"/>
          </a:p>
        </p:txBody>
      </p:sp>
      <p:sp>
        <p:nvSpPr>
          <p:cNvPr id="4"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7" name="Google Shape;53;p7"/>
          <p:cNvGrpSpPr/>
          <p:nvPr/>
        </p:nvGrpSpPr>
        <p:grpSpPr>
          <a:xfrm>
            <a:off x="253690" y="1362750"/>
            <a:ext cx="1230431" cy="989249"/>
            <a:chOff x="742950" y="1104900"/>
            <a:chExt cx="1743075" cy="1333500"/>
          </a:xfrm>
        </p:grpSpPr>
        <p:sp>
          <p:nvSpPr>
            <p:cNvPr id="8"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extLst>
      <p:ext uri="{BB962C8B-B14F-4D97-AF65-F5344CB8AC3E}">
        <p14:creationId xmlns:p14="http://schemas.microsoft.com/office/powerpoint/2010/main" val="71952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10"/>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rgbClr val="000000"/>
              </a:buClr>
              <a:buFont typeface="Arial"/>
              <a:buNone/>
            </a:pPr>
            <a:r>
              <a:rPr lang="en-US" sz="4250"/>
              <a:t>PROBLEM	STATEMENT</a:t>
            </a:r>
            <a:endParaRPr sz="4250"/>
          </a:p>
        </p:txBody>
      </p:sp>
      <p:sp>
        <p:nvSpPr>
          <p:cNvPr id="127" name="Google Shape;127;p10"/>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25" name="Google Shape;125;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8" name="Google Shape;128;p10"/>
          <p:cNvSpPr txBox="1"/>
          <p:nvPr/>
        </p:nvSpPr>
        <p:spPr>
          <a:xfrm>
            <a:off x="2383256" y="2227275"/>
            <a:ext cx="5846100" cy="3135300"/>
          </a:xfrm>
          <a:prstGeom prst="rect">
            <a:avLst/>
          </a:prstGeom>
          <a:noFill/>
          <a:ln>
            <a:noFill/>
          </a:ln>
        </p:spPr>
        <p:txBody>
          <a:bodyPr spcFirstLastPara="1" wrap="square" lIns="91425" tIns="91425" rIns="91425" bIns="91425" anchor="t" anchorCtr="0">
            <a:noAutofit/>
          </a:bodyPr>
          <a:lstStyle/>
          <a:p>
            <a:pPr marL="457200" lvl="0" indent="-361950">
              <a:buSzPts val="2100"/>
              <a:buFont typeface="Calibri"/>
              <a:buChar char="●"/>
            </a:pPr>
            <a:r>
              <a:rPr lang="en-US" sz="2000" dirty="0">
                <a:latin typeface="Calibri" panose="020F0502020204030204" pitchFamily="34" charset="0"/>
                <a:cs typeface="Calibri" panose="020F0502020204030204" pitchFamily="34" charset="0"/>
              </a:rPr>
              <a:t>Predicting gender and age from facial images presents a significant challenge in computer vision due to the inherent complexities and variations present in real-world images. Variations in pose, expression, and lighting conditions can significantly impact the accuracy of predictions, making it difficult to develop robust and reliable prediction models.</a:t>
            </a:r>
          </a:p>
          <a:p>
            <a:pPr marL="457200" lvl="0" indent="-361950">
              <a:buSzPts val="2100"/>
              <a:buFont typeface="Calibri"/>
              <a:buChar char="●"/>
            </a:pPr>
            <a:endParaRPr lang="en-US" sz="2000" dirty="0">
              <a:latin typeface="Calibri" panose="020F0502020204030204" pitchFamily="34" charset="0"/>
              <a:ea typeface="Calibri"/>
              <a:cs typeface="Calibri" panose="020F0502020204030204" pitchFamily="34" charset="0"/>
              <a:sym typeface="Calibri"/>
            </a:endParaRPr>
          </a:p>
          <a:p>
            <a:pPr marL="457200" lvl="0" indent="-361950">
              <a:buSzPts val="2100"/>
              <a:buFont typeface="Calibri"/>
              <a:buChar char="●"/>
            </a:pPr>
            <a:r>
              <a:rPr lang="en-US" sz="2000" dirty="0">
                <a:latin typeface="Calibri" panose="020F0502020204030204" pitchFamily="34" charset="0"/>
                <a:cs typeface="Calibri" panose="020F0502020204030204" pitchFamily="34" charset="0"/>
              </a:rPr>
              <a:t>Existing solutions often struggle to provide accurate predictions across diverse demographics and age groups, leading to inconsistencies and inaccuracies in the results.</a:t>
            </a:r>
            <a:endParaRPr sz="2000" dirty="0">
              <a:latin typeface="Calibri" panose="020F0502020204030204" pitchFamily="34" charset="0"/>
              <a:ea typeface="Calibri"/>
              <a:cs typeface="Calibri" panose="020F0502020204030204" pitchFamily="34" charset="0"/>
              <a:sym typeface="Calibri"/>
            </a:endParaRPr>
          </a:p>
        </p:txBody>
      </p:sp>
      <p:grpSp>
        <p:nvGrpSpPr>
          <p:cNvPr id="12" name="Google Shape;53;p7"/>
          <p:cNvGrpSpPr/>
          <p:nvPr/>
        </p:nvGrpSpPr>
        <p:grpSpPr>
          <a:xfrm>
            <a:off x="767714" y="1600200"/>
            <a:ext cx="1743075" cy="1333500"/>
            <a:chOff x="742950" y="1104900"/>
            <a:chExt cx="1743075" cy="1333500"/>
          </a:xfrm>
        </p:grpSpPr>
        <p:sp>
          <p:nvSpPr>
            <p:cNvPr id="13"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p:nvPr/>
        </p:nvSpPr>
        <p:spPr>
          <a:xfrm>
            <a:off x="8343900" y="7211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11"/>
          <p:cNvSpPr txBox="1">
            <a:spLocks noGrp="1"/>
          </p:cNvSpPr>
          <p:nvPr>
            <p:ph type="title"/>
          </p:nvPr>
        </p:nvSpPr>
        <p:spPr>
          <a:xfrm>
            <a:off x="739775" y="829625"/>
            <a:ext cx="61707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sp>
        <p:nvSpPr>
          <p:cNvPr id="141" name="Google Shape;141;p11"/>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pic>
        <p:nvPicPr>
          <p:cNvPr id="139" name="Google Shape;13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p:nvPr/>
        </p:nvSpPr>
        <p:spPr>
          <a:xfrm>
            <a:off x="2337225" y="2098539"/>
            <a:ext cx="6835350" cy="3264036"/>
          </a:xfrm>
          <a:prstGeom prst="rect">
            <a:avLst/>
          </a:prstGeom>
          <a:noFill/>
          <a:ln>
            <a:noFill/>
          </a:ln>
        </p:spPr>
        <p:txBody>
          <a:bodyPr spcFirstLastPara="1" wrap="square" lIns="91425" tIns="91425" rIns="91425" bIns="91425" anchor="t" anchorCtr="0">
            <a:noAutofit/>
          </a:bodyPr>
          <a:lstStyle/>
          <a:p>
            <a:pPr marL="457200" lvl="0" indent="-361950">
              <a:buSzPts val="2100"/>
              <a:buFont typeface="Calibri"/>
              <a:buChar char="●"/>
            </a:pPr>
            <a:r>
              <a:rPr lang="en-US" sz="2000" dirty="0">
                <a:latin typeface="Calibri" panose="020F0502020204030204" pitchFamily="34" charset="0"/>
                <a:cs typeface="Calibri" panose="020F0502020204030204" pitchFamily="34" charset="0"/>
              </a:rPr>
              <a:t>Gather a large dataset of images spanning different age ranges and genders from publicly available sources and proprietary </a:t>
            </a:r>
            <a:r>
              <a:rPr lang="en-US" sz="2000" dirty="0" err="1">
                <a:latin typeface="Calibri" panose="020F0502020204030204" pitchFamily="34" charset="0"/>
                <a:cs typeface="Calibri" panose="020F0502020204030204" pitchFamily="34" charset="0"/>
              </a:rPr>
              <a:t>databases.</a:t>
            </a:r>
            <a:r>
              <a:rPr lang="en-US" sz="2000" dirty="0" err="1">
                <a:latin typeface="Calibri"/>
                <a:cs typeface="Calibri"/>
                <a:sym typeface="Calibri"/>
              </a:rPr>
              <a:t>T</a:t>
            </a:r>
            <a:r>
              <a:rPr lang="en-US" sz="2000" dirty="0" err="1">
                <a:latin typeface="Calibri"/>
                <a:ea typeface="Calibri"/>
                <a:cs typeface="Calibri"/>
                <a:sym typeface="Calibri"/>
              </a:rPr>
              <a:t>he</a:t>
            </a:r>
            <a:r>
              <a:rPr lang="en-US" sz="2000" dirty="0">
                <a:latin typeface="Calibri"/>
                <a:ea typeface="Calibri"/>
                <a:cs typeface="Calibri"/>
                <a:sym typeface="Calibri"/>
              </a:rPr>
              <a:t> </a:t>
            </a:r>
            <a:r>
              <a:rPr lang="en-US" sz="2000" dirty="0" err="1">
                <a:latin typeface="Calibri"/>
                <a:ea typeface="Calibri"/>
                <a:cs typeface="Calibri"/>
                <a:sym typeface="Calibri"/>
              </a:rPr>
              <a:t>UTKFace</a:t>
            </a:r>
            <a:r>
              <a:rPr lang="en-US" sz="2000" dirty="0">
                <a:latin typeface="Calibri"/>
                <a:ea typeface="Calibri"/>
                <a:cs typeface="Calibri"/>
                <a:sym typeface="Calibri"/>
              </a:rPr>
              <a:t> dataset with annotations for age, gender, and ethnicity.</a:t>
            </a:r>
          </a:p>
          <a:p>
            <a:pPr marL="95250" lvl="0" algn="l" rtl="0">
              <a:spcBef>
                <a:spcPts val="0"/>
              </a:spcBef>
              <a:spcAft>
                <a:spcPts val="0"/>
              </a:spcAft>
              <a:buSzPts val="2100"/>
            </a:pPr>
            <a:endParaRPr sz="2100" dirty="0">
              <a:latin typeface="Calibri"/>
              <a:ea typeface="Calibri"/>
              <a:cs typeface="Calibri"/>
              <a:sym typeface="Calibri"/>
            </a:endParaRPr>
          </a:p>
          <a:p>
            <a:pPr marL="457200" lvl="0" indent="-361950">
              <a:buSzPts val="2100"/>
              <a:buFont typeface="Calibri"/>
              <a:buChar char="●"/>
            </a:pPr>
            <a:r>
              <a:rPr lang="en-US" sz="2000" dirty="0">
                <a:latin typeface="Calibri" panose="020F0502020204030204" pitchFamily="34" charset="0"/>
                <a:cs typeface="Calibri" panose="020F0502020204030204" pitchFamily="34" charset="0"/>
              </a:rPr>
              <a:t>Design and implement a deep learning architecture, such as a convolutional neural network (CNN), capable of extracting relevant features for age and gender prediction from the input images.</a:t>
            </a:r>
          </a:p>
          <a:p>
            <a:pPr marL="95250" lvl="0">
              <a:buSzPts val="2100"/>
            </a:pPr>
            <a:endParaRPr lang="en-US" sz="2000" dirty="0">
              <a:latin typeface="Calibri" panose="020F0502020204030204" pitchFamily="34" charset="0"/>
              <a:cs typeface="Calibri" panose="020F0502020204030204" pitchFamily="34" charset="0"/>
            </a:endParaRPr>
          </a:p>
          <a:p>
            <a:pPr marL="457200" lvl="0" indent="-361950">
              <a:buSzPts val="2100"/>
              <a:buFont typeface="Calibri"/>
              <a:buChar char="●"/>
            </a:pPr>
            <a:r>
              <a:rPr lang="en-US" sz="2000" dirty="0">
                <a:latin typeface="Calibri" panose="020F0502020204030204" pitchFamily="34" charset="0"/>
                <a:cs typeface="Calibri" panose="020F0502020204030204" pitchFamily="34" charset="0"/>
              </a:rPr>
              <a:t>Train the model using the training set, optimizing </a:t>
            </a:r>
            <a:r>
              <a:rPr lang="en-US" sz="2000" dirty="0" err="1">
                <a:latin typeface="Calibri" panose="020F0502020204030204" pitchFamily="34" charset="0"/>
                <a:cs typeface="Calibri" panose="020F0502020204030204" pitchFamily="34" charset="0"/>
              </a:rPr>
              <a:t>hyperparameters</a:t>
            </a:r>
            <a:r>
              <a:rPr lang="en-US" sz="2000" dirty="0">
                <a:latin typeface="Calibri" panose="020F0502020204030204" pitchFamily="34" charset="0"/>
                <a:cs typeface="Calibri" panose="020F0502020204030204" pitchFamily="34" charset="0"/>
              </a:rPr>
              <a:t> and adjusting the architecture as needed based on performance on the validation set.</a:t>
            </a:r>
            <a:endParaRPr sz="2100" dirty="0">
              <a:latin typeface="Calibri" panose="020F0502020204030204" pitchFamily="34" charset="0"/>
              <a:ea typeface="Calibri"/>
              <a:cs typeface="Calibri" panose="020F0502020204030204" pitchFamily="34" charset="0"/>
              <a:sym typeface="Calibri"/>
            </a:endParaRPr>
          </a:p>
        </p:txBody>
      </p:sp>
      <p:grpSp>
        <p:nvGrpSpPr>
          <p:cNvPr id="12" name="Google Shape;53;p7"/>
          <p:cNvGrpSpPr/>
          <p:nvPr/>
        </p:nvGrpSpPr>
        <p:grpSpPr>
          <a:xfrm>
            <a:off x="623205" y="1854910"/>
            <a:ext cx="1743075" cy="1333500"/>
            <a:chOff x="742950" y="1104900"/>
            <a:chExt cx="1743075" cy="1333500"/>
          </a:xfrm>
        </p:grpSpPr>
        <p:sp>
          <p:nvSpPr>
            <p:cNvPr id="13"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 END USERS</a:t>
            </a:r>
            <a:endParaRPr sz="3200" dirty="0"/>
          </a:p>
        </p:txBody>
      </p:sp>
      <p:sp>
        <p:nvSpPr>
          <p:cNvPr id="153" name="Google Shape;153;p12"/>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51" name="Google Shape;151;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4" name="Google Shape;154;p12"/>
          <p:cNvSpPr txBox="1"/>
          <p:nvPr/>
        </p:nvSpPr>
        <p:spPr>
          <a:xfrm>
            <a:off x="1903059" y="2419350"/>
            <a:ext cx="7631466" cy="3315655"/>
          </a:xfrm>
          <a:prstGeom prst="rect">
            <a:avLst/>
          </a:prstGeom>
          <a:noFill/>
          <a:ln>
            <a:noFill/>
          </a:ln>
        </p:spPr>
        <p:txBody>
          <a:bodyPr spcFirstLastPara="1" wrap="square" lIns="91425" tIns="91425" rIns="91425" bIns="91425" anchor="t" anchorCtr="0">
            <a:noAutofit/>
          </a:bodyPr>
          <a:lstStyle/>
          <a:p>
            <a:pPr marL="457200" lvl="0" indent="-361950">
              <a:buSzPts val="2100"/>
              <a:buFont typeface="Calibri"/>
              <a:buChar char="●"/>
            </a:pPr>
            <a:r>
              <a:rPr lang="en-US" sz="2000" dirty="0">
                <a:latin typeface="Calibri"/>
                <a:ea typeface="Calibri"/>
                <a:cs typeface="Calibri"/>
                <a:sym typeface="Calibri"/>
              </a:rPr>
              <a:t>Researchers in computer vision and deep learning </a:t>
            </a:r>
            <a:r>
              <a:rPr lang="en-US" sz="2000" dirty="0">
                <a:latin typeface="Calibri" panose="020F0502020204030204" pitchFamily="34" charset="0"/>
                <a:cs typeface="Calibri" panose="020F0502020204030204" pitchFamily="34" charset="0"/>
              </a:rPr>
              <a:t>an invaluable tool for advancing the state-of-the-art in demographic analysis</a:t>
            </a:r>
            <a:r>
              <a:rPr lang="en-US" sz="2000" dirty="0">
                <a:latin typeface="Calibri"/>
                <a:ea typeface="Calibri"/>
                <a:cs typeface="Calibri"/>
                <a:sym typeface="Calibri"/>
              </a:rPr>
              <a:t>.</a:t>
            </a:r>
          </a:p>
          <a:p>
            <a:pPr marL="95250" lvl="0">
              <a:buSzPts val="2100"/>
            </a:pPr>
            <a:endParaRPr sz="2000" dirty="0">
              <a:latin typeface="Calibri"/>
              <a:ea typeface="Calibri"/>
              <a:cs typeface="Calibri"/>
              <a:sym typeface="Calibri"/>
            </a:endParaRPr>
          </a:p>
          <a:p>
            <a:pPr marL="457200" lvl="0" indent="-361950">
              <a:buSzPts val="2100"/>
              <a:buFont typeface="Calibri"/>
              <a:buChar char="●"/>
            </a:pPr>
            <a:r>
              <a:rPr lang="en-US" sz="2000" b="1" dirty="0">
                <a:latin typeface="Calibri" panose="020F0502020204030204" pitchFamily="34" charset="0"/>
                <a:cs typeface="Calibri" panose="020F0502020204030204" pitchFamily="34" charset="0"/>
              </a:rPr>
              <a:t>Industries Requiring Demographic Analysis from Images:</a:t>
            </a:r>
            <a:r>
              <a:rPr lang="en-US" sz="2000" dirty="0">
                <a:latin typeface="Calibri" panose="020F0502020204030204" pitchFamily="34" charset="0"/>
                <a:cs typeface="Calibri" panose="020F0502020204030204" pitchFamily="34" charset="0"/>
              </a:rPr>
              <a:t> Industries such as marketing, healthcare, retail, and e-commerce that rely on demographic analysis from images can benefit greatly from our </a:t>
            </a:r>
            <a:r>
              <a:rPr lang="en-US" sz="2000" dirty="0" err="1">
                <a:latin typeface="Calibri" panose="020F0502020204030204" pitchFamily="34" charset="0"/>
                <a:cs typeface="Calibri" panose="020F0502020204030204" pitchFamily="34" charset="0"/>
              </a:rPr>
              <a:t>solution</a:t>
            </a:r>
            <a:r>
              <a:rPr lang="en-US" sz="2000" dirty="0" err="1">
                <a:latin typeface="Calibri" panose="020F0502020204030204" pitchFamily="34" charset="0"/>
                <a:ea typeface="Calibri"/>
                <a:cs typeface="Calibri" panose="020F0502020204030204" pitchFamily="34" charset="0"/>
                <a:sym typeface="Calibri"/>
              </a:rPr>
              <a:t>Potential</a:t>
            </a:r>
            <a:r>
              <a:rPr lang="en-US" sz="2000" dirty="0">
                <a:latin typeface="Calibri" panose="020F0502020204030204" pitchFamily="34" charset="0"/>
                <a:ea typeface="Calibri"/>
                <a:cs typeface="Calibri" panose="020F0502020204030204" pitchFamily="34" charset="0"/>
                <a:sym typeface="Calibri"/>
              </a:rPr>
              <a:t> </a:t>
            </a:r>
            <a:r>
              <a:rPr lang="en-US" sz="2100" dirty="0">
                <a:latin typeface="Calibri"/>
                <a:ea typeface="Calibri"/>
                <a:cs typeface="Calibri"/>
                <a:sym typeface="Calibri"/>
              </a:rPr>
              <a:t>applications in security, marketing, and entertainment industries.</a:t>
            </a:r>
          </a:p>
          <a:p>
            <a:pPr marL="95250" lvl="0">
              <a:buSzPts val="2100"/>
            </a:pPr>
            <a:endParaRPr lang="en-US" sz="2100" dirty="0">
              <a:latin typeface="Calibri"/>
              <a:ea typeface="Calibri"/>
              <a:cs typeface="Calibri"/>
              <a:sym typeface="Calibri"/>
            </a:endParaRPr>
          </a:p>
          <a:p>
            <a:pPr marL="457200" lvl="0" indent="-361950">
              <a:buSzPts val="2100"/>
              <a:buFont typeface="Calibri"/>
              <a:buChar char="●"/>
            </a:pPr>
            <a:r>
              <a:rPr lang="en-US" sz="2000" dirty="0">
                <a:latin typeface="Calibri" panose="020F0502020204030204" pitchFamily="34" charset="0"/>
                <a:cs typeface="Calibri" panose="020F0502020204030204" pitchFamily="34" charset="0"/>
              </a:rPr>
              <a:t>security industry, our solution enhances identity verification and threat detection capabilities, improving security measures and ensuring public safety.</a:t>
            </a:r>
            <a:endParaRPr sz="2000" dirty="0">
              <a:latin typeface="Calibri" panose="020F0502020204030204" pitchFamily="34" charset="0"/>
              <a:ea typeface="Calibri"/>
              <a:cs typeface="Calibri" panose="020F0502020204030204" pitchFamily="34" charset="0"/>
              <a:sym typeface="Calibri"/>
            </a:endParaRPr>
          </a:p>
          <a:p>
            <a:pPr marL="457200" lvl="0" indent="0" algn="l" rtl="0">
              <a:spcBef>
                <a:spcPts val="0"/>
              </a:spcBef>
              <a:spcAft>
                <a:spcPts val="0"/>
              </a:spcAft>
              <a:buNone/>
            </a:pPr>
            <a:endParaRPr sz="2100" dirty="0">
              <a:latin typeface="Calibri"/>
              <a:ea typeface="Calibri"/>
              <a:cs typeface="Calibri"/>
              <a:sym typeface="Calibri"/>
            </a:endParaRPr>
          </a:p>
        </p:txBody>
      </p:sp>
      <p:grpSp>
        <p:nvGrpSpPr>
          <p:cNvPr id="10" name="Google Shape;53;p7"/>
          <p:cNvGrpSpPr/>
          <p:nvPr/>
        </p:nvGrpSpPr>
        <p:grpSpPr>
          <a:xfrm>
            <a:off x="415404" y="1857375"/>
            <a:ext cx="1743075" cy="1333500"/>
            <a:chOff x="742950" y="1104900"/>
            <a:chExt cx="1743075" cy="1333500"/>
          </a:xfrm>
        </p:grpSpPr>
        <p:sp>
          <p:nvSpPr>
            <p:cNvPr id="11"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3"/>
          <p:cNvPicPr preferRelativeResize="0"/>
          <p:nvPr/>
        </p:nvPicPr>
        <p:blipFill>
          <a:blip r:embed="rId3">
            <a:extLst>
              <a:ext uri="{28A0092B-C50C-407E-A947-70E740481C1C}">
                <a14:useLocalDpi xmlns:a14="http://schemas.microsoft.com/office/drawing/2010/main" val="0"/>
              </a:ext>
            </a:extLst>
          </a:blip>
          <a:stretch>
            <a:fillRect/>
          </a:stretch>
        </p:blipFill>
        <p:spPr>
          <a:xfrm>
            <a:off x="535781" y="2775525"/>
            <a:ext cx="1624012" cy="3248025"/>
          </a:xfrm>
          <a:prstGeom prst="rect">
            <a:avLst/>
          </a:prstGeom>
          <a:noFill/>
          <a:ln>
            <a:noFill/>
          </a:ln>
        </p:spPr>
      </p:pic>
      <p:sp>
        <p:nvSpPr>
          <p:cNvPr id="160" name="Google Shape;160;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sp>
        <p:nvSpPr>
          <p:cNvPr id="166" name="Google Shape;166;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pic>
        <p:nvPicPr>
          <p:cNvPr id="164" name="Google Shape;164;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7" name="Google Shape;167;p13"/>
          <p:cNvSpPr txBox="1"/>
          <p:nvPr/>
        </p:nvSpPr>
        <p:spPr>
          <a:xfrm>
            <a:off x="3071674" y="2079375"/>
            <a:ext cx="6142663" cy="4388100"/>
          </a:xfrm>
          <a:prstGeom prst="rect">
            <a:avLst/>
          </a:prstGeom>
          <a:noFill/>
          <a:ln>
            <a:noFill/>
          </a:ln>
        </p:spPr>
        <p:txBody>
          <a:bodyPr spcFirstLastPara="1" wrap="square" lIns="91425" tIns="91425" rIns="91425" bIns="91425" anchor="t" anchorCtr="0">
            <a:normAutofit fontScale="77500" lnSpcReduction="20000"/>
          </a:bodyPr>
          <a:lstStyle/>
          <a:p>
            <a:pPr marL="457200" lvl="0" indent="0" algn="l" rtl="0">
              <a:spcBef>
                <a:spcPts val="0"/>
              </a:spcBef>
              <a:spcAft>
                <a:spcPts val="0"/>
              </a:spcAft>
              <a:buNone/>
            </a:pPr>
            <a:endParaRPr sz="1800" dirty="0">
              <a:latin typeface="Calibri"/>
              <a:ea typeface="Calibri"/>
              <a:cs typeface="Calibri"/>
              <a:sym typeface="Calibri"/>
            </a:endParaRPr>
          </a:p>
          <a:p>
            <a:pPr marL="457200" lvl="0" indent="-325755">
              <a:buSzPct val="100000"/>
              <a:buFont typeface="Calibri"/>
              <a:buChar char="●"/>
            </a:pPr>
            <a:r>
              <a:rPr lang="en-US" sz="2000" dirty="0">
                <a:latin typeface="Calibri" panose="020F0502020204030204" pitchFamily="34" charset="0"/>
                <a:cs typeface="Calibri" panose="020F0502020204030204" pitchFamily="34" charset="0"/>
              </a:rPr>
              <a:t>Robustness to variations : the model's robustness to variations in image resolution ensures consistent performance across different types of image inputs, from high-resolution photographs to low-quality snapshots. This versatility makes our solution well-suited for real-world applications where images may vary widely in quality and conditions, allowing organizations to achieve reliable demographic analysis with confidence.</a:t>
            </a:r>
          </a:p>
          <a:p>
            <a:pPr marL="457200" lvl="0" indent="-325755">
              <a:buSzPct val="100000"/>
              <a:buFont typeface="Calibri"/>
              <a:buChar char="●"/>
            </a:pPr>
            <a:endParaRPr lang="en-US" sz="2000" dirty="0">
              <a:latin typeface="Calibri" panose="020F0502020204030204" pitchFamily="34" charset="0"/>
              <a:cs typeface="Calibri" panose="020F0502020204030204" pitchFamily="34" charset="0"/>
            </a:endParaRPr>
          </a:p>
          <a:p>
            <a:pPr marL="457200" indent="-325755">
              <a:buSzPct val="100000"/>
              <a:buFont typeface="Calibri"/>
              <a:buChar char="●"/>
            </a:pPr>
            <a:r>
              <a:rPr lang="en-US" sz="2000" dirty="0">
                <a:latin typeface="Calibri"/>
                <a:ea typeface="Calibri"/>
                <a:cs typeface="Calibri"/>
                <a:sym typeface="Calibri"/>
              </a:rPr>
              <a:t>Accurate Gender and Age Prediction: Our solution utilizes state-of-the-art Convolutional Neural Networks (CNNs) to accurately classify gender and predict age from facial images, achieving a gender accuracy of 90.00% and </a:t>
            </a:r>
            <a:r>
              <a:rPr lang="en-US" sz="1800" dirty="0"/>
              <a:t> an age Mean Absolute Error (MAE) of 6.5 years.</a:t>
            </a:r>
          </a:p>
          <a:p>
            <a:pPr marL="457200" lvl="0" indent="-325755">
              <a:buSzPct val="100000"/>
              <a:buFont typeface="Calibri"/>
              <a:buChar char="●"/>
            </a:pPr>
            <a:endParaRPr lang="en-US" sz="2000" dirty="0">
              <a:latin typeface="Calibri" panose="020F0502020204030204" pitchFamily="34" charset="0"/>
              <a:cs typeface="Calibri" panose="020F0502020204030204" pitchFamily="34" charset="0"/>
            </a:endParaRPr>
          </a:p>
          <a:p>
            <a:pPr marL="457200" lvl="0" indent="-325755">
              <a:buSzPct val="100000"/>
              <a:buFont typeface="Calibri"/>
              <a:buChar char="●"/>
            </a:pPr>
            <a:endParaRPr sz="2000" dirty="0">
              <a:latin typeface="Calibri" panose="020F0502020204030204" pitchFamily="34" charset="0"/>
              <a:ea typeface="Calibri"/>
              <a:cs typeface="Calibri" panose="020F0502020204030204" pitchFamily="34" charset="0"/>
              <a:sym typeface="Calibri"/>
            </a:endParaRPr>
          </a:p>
          <a:p>
            <a:pPr marL="457200" lvl="0" indent="-325755">
              <a:buSzPct val="100000"/>
              <a:buFont typeface="Calibri"/>
              <a:buChar char="●"/>
            </a:pPr>
            <a:r>
              <a:rPr lang="en-US" sz="2000" dirty="0">
                <a:latin typeface="Calibri"/>
                <a:ea typeface="Calibri"/>
                <a:cs typeface="Calibri"/>
                <a:sym typeface="Calibri"/>
              </a:rPr>
              <a:t>Scalability and Efficiency: </a:t>
            </a:r>
            <a:r>
              <a:rPr lang="en-US" sz="2000" dirty="0">
                <a:latin typeface="Calibri" panose="020F0502020204030204" pitchFamily="34" charset="0"/>
                <a:cs typeface="Calibri" panose="020F0502020204030204" pitchFamily="34" charset="0"/>
              </a:rPr>
              <a:t>Our solution is designed with scalability and efficiency in mind. By leveraging GPU acceleration and efficient feature extraction techniques, we ensure that the system can process large datasets with speed and accuracy.</a:t>
            </a:r>
            <a:endParaRPr sz="2000" dirty="0">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1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6" name="Google Shape;176;p14"/>
          <p:cNvPicPr preferRelativeResize="0"/>
          <p:nvPr/>
        </p:nvPicPr>
        <p:blipFill rotWithShape="1">
          <a:blip r:embed="rId3">
            <a:alphaModFix/>
          </a:blip>
          <a:srcRect/>
          <a:stretch/>
        </p:blipFill>
        <p:spPr>
          <a:xfrm>
            <a:off x="0" y="3438525"/>
            <a:ext cx="2466975" cy="3419475"/>
          </a:xfrm>
          <a:prstGeom prst="rect">
            <a:avLst/>
          </a:prstGeom>
          <a:noFill/>
          <a:ln>
            <a:noFill/>
          </a:ln>
        </p:spPr>
      </p:pic>
      <p:sp>
        <p:nvSpPr>
          <p:cNvPr id="177" name="Google Shape;177;p14"/>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THE WOW IN YOUR SOLUTION</a:t>
            </a:r>
            <a:endParaRPr sz="4250" dirty="0"/>
          </a:p>
        </p:txBody>
      </p:sp>
      <p:sp>
        <p:nvSpPr>
          <p:cNvPr id="178" name="Google Shape;178;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79" name="Google Shape;179;p14"/>
          <p:cNvSpPr txBox="1"/>
          <p:nvPr/>
        </p:nvSpPr>
        <p:spPr>
          <a:xfrm>
            <a:off x="2238525" y="2301975"/>
            <a:ext cx="6764798" cy="3060600"/>
          </a:xfrm>
          <a:prstGeom prst="rect">
            <a:avLst/>
          </a:prstGeom>
          <a:noFill/>
          <a:ln>
            <a:noFill/>
          </a:ln>
        </p:spPr>
        <p:txBody>
          <a:bodyPr spcFirstLastPara="1" wrap="square" lIns="91425" tIns="91425" rIns="91425" bIns="91425" anchor="t" anchorCtr="0">
            <a:noAutofit/>
          </a:bodyPr>
          <a:lstStyle/>
          <a:p>
            <a:pPr marL="457200" lvl="0" indent="-355600">
              <a:buSzPts val="2000"/>
              <a:buFont typeface="Calibri"/>
              <a:buChar char="●"/>
            </a:pPr>
            <a:r>
              <a:rPr lang="en-US" sz="2000" dirty="0">
                <a:latin typeface="Calibri" panose="020F0502020204030204" pitchFamily="34" charset="0"/>
                <a:cs typeface="Calibri" panose="020F0502020204030204" pitchFamily="34" charset="0"/>
              </a:rPr>
              <a:t>unprecedented levels of accuracy in age and gender prediction</a:t>
            </a:r>
          </a:p>
          <a:p>
            <a:pPr marL="101600" lvl="0">
              <a:buSzPts val="2000"/>
            </a:pPr>
            <a:endParaRPr lang="en-US" sz="2000" dirty="0">
              <a:latin typeface="Calibri" panose="020F0502020204030204" pitchFamily="34" charset="0"/>
              <a:cs typeface="Calibri" panose="020F0502020204030204" pitchFamily="34" charset="0"/>
            </a:endParaRPr>
          </a:p>
          <a:p>
            <a:pPr marL="457200" lvl="0" indent="-355600">
              <a:buSzPts val="2000"/>
              <a:buFont typeface="Calibri"/>
              <a:buChar char="●"/>
            </a:pPr>
            <a:r>
              <a:rPr lang="en-US" sz="2000" dirty="0">
                <a:latin typeface="Calibri" panose="020F0502020204030204" pitchFamily="34" charset="0"/>
                <a:cs typeface="Calibri" panose="020F0502020204030204" pitchFamily="34" charset="0"/>
              </a:rPr>
              <a:t>speed and efficiency revolutionize the way organizations conduct demographic analysis, providing instant insights and actionable intelligence at the speed of thought.</a:t>
            </a:r>
          </a:p>
          <a:p>
            <a:pPr marL="101600" lvl="0">
              <a:buSzPts val="2000"/>
            </a:pPr>
            <a:endParaRPr sz="2000" dirty="0">
              <a:latin typeface="Calibri" panose="020F0502020204030204" pitchFamily="34" charset="0"/>
              <a:ea typeface="Calibri"/>
              <a:cs typeface="Calibri" panose="020F0502020204030204" pitchFamily="34" charset="0"/>
              <a:sym typeface="Calibri"/>
            </a:endParaRPr>
          </a:p>
          <a:p>
            <a:pPr marL="457200" lvl="0" indent="-355600" algn="l" rtl="0">
              <a:spcBef>
                <a:spcPts val="0"/>
              </a:spcBef>
              <a:spcAft>
                <a:spcPts val="0"/>
              </a:spcAft>
              <a:buSzPts val="2000"/>
              <a:buFont typeface="Calibri"/>
              <a:buChar char="●"/>
            </a:pPr>
            <a:r>
              <a:rPr lang="en-US" sz="2000" dirty="0">
                <a:latin typeface="Calibri"/>
                <a:ea typeface="Calibri"/>
                <a:cs typeface="Calibri"/>
                <a:sym typeface="Calibri"/>
              </a:rPr>
              <a:t>Robustness to variations in facial expressions, lighting, and image quality.</a:t>
            </a:r>
          </a:p>
          <a:p>
            <a:pPr marL="101600" lvl="0" algn="l" rtl="0">
              <a:spcBef>
                <a:spcPts val="0"/>
              </a:spcBef>
              <a:spcAft>
                <a:spcPts val="0"/>
              </a:spcAft>
              <a:buSzPts val="2000"/>
            </a:pP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dirty="0">
                <a:latin typeface="Calibri"/>
                <a:ea typeface="Calibri"/>
                <a:cs typeface="Calibri"/>
                <a:sym typeface="Calibri"/>
              </a:rPr>
              <a:t>Scalability to process large datasets efficiently.</a:t>
            </a: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139</TotalTime>
  <Words>643</Words>
  <Application>Microsoft Office PowerPoint</Application>
  <PresentationFormat>Widescreen</PresentationFormat>
  <Paragraphs>70</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Trebuchet MS</vt:lpstr>
      <vt:lpstr>Wingdings 3</vt:lpstr>
      <vt:lpstr>Facet</vt:lpstr>
      <vt:lpstr> Final Project  Age and Gender Prediction   Presented By    SURYA R   711721244057   III BTech CSBS   KGISL Institute of Technology </vt:lpstr>
      <vt:lpstr>PROJECT TITLE</vt:lpstr>
      <vt:lpstr>AGENDA</vt:lpstr>
      <vt:lpstr>Introduction to Age and Gender Prediction:</vt:lpstr>
      <vt:lpstr>PROBLEM STATEMENT</vt:lpstr>
      <vt:lpstr>PROJECT OVERVIEW</vt:lpstr>
      <vt:lpstr>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SURYA R</dc:title>
  <dc:creator>KITE STUDENT</dc:creator>
  <cp:lastModifiedBy>Bharani tharan</cp:lastModifiedBy>
  <cp:revision>11</cp:revision>
  <dcterms:modified xsi:type="dcterms:W3CDTF">2024-04-24T08:29:29Z</dcterms:modified>
</cp:coreProperties>
</file>