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4047235" y="2053970"/>
            <a:ext cx="4097528" cy="51435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100" b="1" i="0">
                <a:solidFill>
                  <a:srgbClr val="2C83C3"/>
                </a:solidFill>
                <a:latin typeface="Trebuchet MS" panose="020B0603020202020204"/>
                <a:cs typeface="Trebuchet MS" panose="020B0603020202020204"/>
              </a:defRPr>
            </a:lvl1pPr>
          </a:lstStyle>
          <a:p>
            <a:pPr marL="12700">
              <a:lnSpc>
                <a:spcPct val="100000"/>
              </a:lnSpc>
              <a:spcBef>
                <a:spcPts val="35"/>
              </a:spcBef>
            </a:pPr>
            <a:r>
              <a:rPr b="0" spc="-5" dirty="0">
                <a:latin typeface="Trebuchet MS" panose="020B0603020202020204"/>
                <a:cs typeface="Trebuchet MS" panose="020B0603020202020204"/>
              </a:rPr>
              <a:t>3/21/2024</a:t>
            </a:r>
            <a:r>
              <a:rPr b="0" spc="300" dirty="0">
                <a:latin typeface="Trebuchet MS" panose="020B0603020202020204"/>
                <a:cs typeface="Trebuchet MS" panose="020B0603020202020204"/>
              </a:rPr>
              <a:t> </a:t>
            </a:r>
            <a:r>
              <a:rPr spc="-5" dirty="0"/>
              <a:t>Annual</a:t>
            </a:r>
            <a:r>
              <a:rPr spc="-15" dirty="0"/>
              <a:t> </a:t>
            </a:r>
            <a:r>
              <a:rPr spc="-5" dirty="0"/>
              <a:t>Review</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panose="020B0603020202020204"/>
                <a:cs typeface="Trebuchet MS" panose="020B0603020202020204"/>
              </a:defRPr>
            </a:lvl1pPr>
          </a:lstStyle>
          <a:p>
            <a:pPr marL="38100">
              <a:lnSpc>
                <a:spcPct val="100000"/>
              </a:lnSpc>
              <a:spcBef>
                <a:spcPts val="35"/>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100" b="1" i="0">
                <a:solidFill>
                  <a:srgbClr val="2C83C3"/>
                </a:solidFill>
                <a:latin typeface="Trebuchet MS" panose="020B0603020202020204"/>
                <a:cs typeface="Trebuchet MS" panose="020B0603020202020204"/>
              </a:defRPr>
            </a:lvl1pPr>
          </a:lstStyle>
          <a:p>
            <a:pPr marL="12700">
              <a:lnSpc>
                <a:spcPct val="100000"/>
              </a:lnSpc>
              <a:spcBef>
                <a:spcPts val="35"/>
              </a:spcBef>
            </a:pPr>
            <a:r>
              <a:rPr b="0" spc="-5" dirty="0">
                <a:latin typeface="Trebuchet MS" panose="020B0603020202020204"/>
                <a:cs typeface="Trebuchet MS" panose="020B0603020202020204"/>
              </a:rPr>
              <a:t>3/21/2024</a:t>
            </a:r>
            <a:r>
              <a:rPr b="0" spc="300" dirty="0">
                <a:latin typeface="Trebuchet MS" panose="020B0603020202020204"/>
                <a:cs typeface="Trebuchet MS" panose="020B0603020202020204"/>
              </a:rPr>
              <a:t> </a:t>
            </a:r>
            <a:r>
              <a:rPr spc="-5" dirty="0"/>
              <a:t>Annual</a:t>
            </a:r>
            <a:r>
              <a:rPr spc="-15" dirty="0"/>
              <a:t> </a:t>
            </a:r>
            <a:r>
              <a:rPr spc="-5" dirty="0"/>
              <a:t>Review</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panose="020B0603020202020204"/>
                <a:cs typeface="Trebuchet MS" panose="020B0603020202020204"/>
              </a:defRPr>
            </a:lvl1pPr>
          </a:lstStyle>
          <a:p>
            <a:pPr marL="38100">
              <a:lnSpc>
                <a:spcPct val="100000"/>
              </a:lnSpc>
              <a:spcBef>
                <a:spcPts val="35"/>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100" b="1" i="0">
                <a:solidFill>
                  <a:srgbClr val="2C83C3"/>
                </a:solidFill>
                <a:latin typeface="Trebuchet MS" panose="020B0603020202020204"/>
                <a:cs typeface="Trebuchet MS" panose="020B0603020202020204"/>
              </a:defRPr>
            </a:lvl1pPr>
          </a:lstStyle>
          <a:p>
            <a:pPr marL="12700">
              <a:lnSpc>
                <a:spcPct val="100000"/>
              </a:lnSpc>
              <a:spcBef>
                <a:spcPts val="35"/>
              </a:spcBef>
            </a:pPr>
            <a:r>
              <a:rPr b="0" spc="-5" dirty="0">
                <a:latin typeface="Trebuchet MS" panose="020B0603020202020204"/>
                <a:cs typeface="Trebuchet MS" panose="020B0603020202020204"/>
              </a:rPr>
              <a:t>3/21/2024</a:t>
            </a:r>
            <a:r>
              <a:rPr b="0" spc="300" dirty="0">
                <a:latin typeface="Trebuchet MS" panose="020B0603020202020204"/>
                <a:cs typeface="Trebuchet MS" panose="020B0603020202020204"/>
              </a:rPr>
              <a:t> </a:t>
            </a:r>
            <a:r>
              <a:rPr spc="-5" dirty="0"/>
              <a:t>Annual</a:t>
            </a:r>
            <a:r>
              <a:rPr spc="-15" dirty="0"/>
              <a:t> </a:t>
            </a:r>
            <a:r>
              <a:rPr spc="-5" dirty="0"/>
              <a:t>Review</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panose="020B0603020202020204"/>
                <a:cs typeface="Trebuchet MS" panose="020B0603020202020204"/>
              </a:defRPr>
            </a:lvl1pPr>
          </a:lstStyle>
          <a:p>
            <a:pPr marL="38100">
              <a:lnSpc>
                <a:spcPct val="100000"/>
              </a:lnSpc>
              <a:spcBef>
                <a:spcPts val="35"/>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defRPr sz="1100" b="1" i="0">
                <a:solidFill>
                  <a:srgbClr val="2C83C3"/>
                </a:solidFill>
                <a:latin typeface="Trebuchet MS" panose="020B0603020202020204"/>
                <a:cs typeface="Trebuchet MS" panose="020B0603020202020204"/>
              </a:defRPr>
            </a:lvl1pPr>
          </a:lstStyle>
          <a:p>
            <a:pPr marL="12700">
              <a:lnSpc>
                <a:spcPct val="100000"/>
              </a:lnSpc>
              <a:spcBef>
                <a:spcPts val="35"/>
              </a:spcBef>
            </a:pPr>
            <a:r>
              <a:rPr b="0" spc="-5" dirty="0">
                <a:latin typeface="Trebuchet MS" panose="020B0603020202020204"/>
                <a:cs typeface="Trebuchet MS" panose="020B0603020202020204"/>
              </a:rPr>
              <a:t>3/21/2024</a:t>
            </a:r>
            <a:r>
              <a:rPr b="0" spc="300" dirty="0">
                <a:latin typeface="Trebuchet MS" panose="020B0603020202020204"/>
                <a:cs typeface="Trebuchet MS" panose="020B0603020202020204"/>
              </a:rPr>
              <a:t> </a:t>
            </a:r>
            <a:r>
              <a:rPr spc="-5" dirty="0"/>
              <a:t>Annual</a:t>
            </a:r>
            <a:r>
              <a:rPr spc="-15" dirty="0"/>
              <a:t> </a:t>
            </a:r>
            <a:r>
              <a:rPr spc="-5" dirty="0"/>
              <a:t>Review</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C926B"/>
                </a:solidFill>
                <a:latin typeface="Trebuchet MS" panose="020B0603020202020204"/>
                <a:cs typeface="Trebuchet MS" panose="020B0603020202020204"/>
              </a:defRPr>
            </a:lvl1pPr>
          </a:lstStyle>
          <a:p>
            <a:pPr marL="38100">
              <a:lnSpc>
                <a:spcPct val="100000"/>
              </a:lnSpc>
              <a:spcBef>
                <a:spcPts val="35"/>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100" b="1" i="0">
                <a:solidFill>
                  <a:srgbClr val="2C83C3"/>
                </a:solidFill>
                <a:latin typeface="Trebuchet MS" panose="020B0603020202020204"/>
                <a:cs typeface="Trebuchet MS" panose="020B0603020202020204"/>
              </a:defRPr>
            </a:lvl1pPr>
          </a:lstStyle>
          <a:p>
            <a:pPr marL="12700">
              <a:lnSpc>
                <a:spcPct val="100000"/>
              </a:lnSpc>
              <a:spcBef>
                <a:spcPts val="35"/>
              </a:spcBef>
            </a:pPr>
            <a:r>
              <a:rPr b="0" spc="-5" dirty="0">
                <a:latin typeface="Trebuchet MS" panose="020B0603020202020204"/>
                <a:cs typeface="Trebuchet MS" panose="020B0603020202020204"/>
              </a:rPr>
              <a:t>3/21/2024</a:t>
            </a:r>
            <a:r>
              <a:rPr b="0" spc="300" dirty="0">
                <a:latin typeface="Trebuchet MS" panose="020B0603020202020204"/>
                <a:cs typeface="Trebuchet MS" panose="020B0603020202020204"/>
              </a:rPr>
              <a:t> </a:t>
            </a:r>
            <a:r>
              <a:rPr spc="-5" dirty="0"/>
              <a:t>Annual</a:t>
            </a:r>
            <a:r>
              <a:rPr spc="-15" dirty="0"/>
              <a:t> </a:t>
            </a:r>
            <a:r>
              <a:rPr spc="-5" dirty="0"/>
              <a:t>Review</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C926B"/>
                </a:solidFill>
                <a:latin typeface="Trebuchet MS" panose="020B0603020202020204"/>
                <a:cs typeface="Trebuchet MS" panose="020B0603020202020204"/>
              </a:defRPr>
            </a:lvl1pPr>
          </a:lstStyle>
          <a:p>
            <a:pPr marL="38100">
              <a:lnSpc>
                <a:spcPct val="100000"/>
              </a:lnSpc>
              <a:spcBef>
                <a:spcPts val="35"/>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5972" y="3987"/>
            <a:ext cx="4746625" cy="6855459"/>
          </a:xfrm>
          <a:custGeom>
            <a:avLst/>
            <a:gdLst/>
            <a:ahLst/>
            <a:cxnLst/>
            <a:rect l="l" t="t" r="r" b="b"/>
            <a:pathLst>
              <a:path w="4746625" h="6855459">
                <a:moveTo>
                  <a:pt x="4746028" y="3690912"/>
                </a:moveTo>
                <a:lnTo>
                  <a:pt x="4743386" y="3686949"/>
                </a:lnTo>
                <a:lnTo>
                  <a:pt x="2819654" y="4969776"/>
                </a:lnTo>
                <a:lnTo>
                  <a:pt x="1936140" y="0"/>
                </a:lnTo>
                <a:lnTo>
                  <a:pt x="1926767" y="1676"/>
                </a:lnTo>
                <a:lnTo>
                  <a:pt x="2811005" y="4975542"/>
                </a:lnTo>
                <a:lnTo>
                  <a:pt x="0" y="6850050"/>
                </a:lnTo>
                <a:lnTo>
                  <a:pt x="2641" y="6854012"/>
                </a:lnTo>
                <a:lnTo>
                  <a:pt x="11214" y="6854012"/>
                </a:lnTo>
                <a:lnTo>
                  <a:pt x="2812834" y="4985778"/>
                </a:lnTo>
                <a:lnTo>
                  <a:pt x="3145117" y="6854838"/>
                </a:lnTo>
                <a:lnTo>
                  <a:pt x="3154489" y="6853174"/>
                </a:lnTo>
                <a:lnTo>
                  <a:pt x="2821470" y="4980013"/>
                </a:lnTo>
                <a:lnTo>
                  <a:pt x="4746028" y="3696639"/>
                </a:lnTo>
                <a:lnTo>
                  <a:pt x="4746028" y="3690912"/>
                </a:lnTo>
                <a:close/>
              </a:path>
            </a:pathLst>
          </a:custGeom>
          <a:solidFill>
            <a:srgbClr val="5FC9ED"/>
          </a:solidFill>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6858000"/>
                </a:moveTo>
                <a:lnTo>
                  <a:pt x="0" y="6858000"/>
                </a:lnTo>
                <a:lnTo>
                  <a:pt x="2044395" y="0"/>
                </a:lnTo>
                <a:lnTo>
                  <a:pt x="3009900" y="0"/>
                </a:lnTo>
                <a:lnTo>
                  <a:pt x="3009900" y="6858000"/>
                </a:lnTo>
                <a:close/>
              </a:path>
            </a:pathLst>
          </a:custGeom>
          <a:solidFill>
            <a:srgbClr val="5FC9ED">
              <a:alpha val="35699"/>
            </a:srgbClr>
          </a:solidFill>
        </p:spPr>
        <p:txBody>
          <a:bodyPr wrap="square" lIns="0" tIns="0" rIns="0" bIns="0" rtlCol="0"/>
          <a:lstStyle/>
          <a:p>
            <a:endParaRPr/>
          </a:p>
        </p:txBody>
      </p:sp>
      <p:sp>
        <p:nvSpPr>
          <p:cNvPr id="18" name="bg object 18"/>
          <p:cNvSpPr/>
          <p:nvPr/>
        </p:nvSpPr>
        <p:spPr>
          <a:xfrm>
            <a:off x="9602876" y="0"/>
            <a:ext cx="2589530" cy="6858000"/>
          </a:xfrm>
          <a:custGeom>
            <a:avLst/>
            <a:gdLst/>
            <a:ahLst/>
            <a:cxnLst/>
            <a:rect l="l" t="t" r="r" b="b"/>
            <a:pathLst>
              <a:path w="2589529" h="6858000">
                <a:moveTo>
                  <a:pt x="2589123" y="6858000"/>
                </a:moveTo>
                <a:lnTo>
                  <a:pt x="1208887" y="6858000"/>
                </a:lnTo>
                <a:lnTo>
                  <a:pt x="0" y="0"/>
                </a:lnTo>
                <a:lnTo>
                  <a:pt x="2589123" y="0"/>
                </a:lnTo>
                <a:lnTo>
                  <a:pt x="2589123" y="6858000"/>
                </a:lnTo>
                <a:close/>
              </a:path>
            </a:pathLst>
          </a:custGeom>
          <a:solidFill>
            <a:srgbClr val="5FC9ED">
              <a:alpha val="19599"/>
            </a:srgbClr>
          </a:solidFill>
        </p:spPr>
        <p:txBody>
          <a:bodyPr wrap="square" lIns="0" tIns="0" rIns="0" bIns="0" rtlCol="0"/>
          <a:lstStyle/>
          <a:p>
            <a:endParaRPr/>
          </a:p>
        </p:txBody>
      </p:sp>
      <p:sp>
        <p:nvSpPr>
          <p:cNvPr id="19" name="bg object 19"/>
          <p:cNvSpPr/>
          <p:nvPr/>
        </p:nvSpPr>
        <p:spPr>
          <a:xfrm>
            <a:off x="8934450" y="3048000"/>
            <a:ext cx="3257550" cy="3810000"/>
          </a:xfrm>
          <a:custGeom>
            <a:avLst/>
            <a:gdLst/>
            <a:ahLst/>
            <a:cxnLst/>
            <a:rect l="l" t="t" r="r" b="b"/>
            <a:pathLst>
              <a:path w="3257550" h="3810000">
                <a:moveTo>
                  <a:pt x="3257550" y="3810000"/>
                </a:moveTo>
                <a:lnTo>
                  <a:pt x="0" y="3810000"/>
                </a:lnTo>
                <a:lnTo>
                  <a:pt x="3257550" y="0"/>
                </a:lnTo>
                <a:lnTo>
                  <a:pt x="3257550" y="3810000"/>
                </a:lnTo>
                <a:close/>
              </a:path>
            </a:pathLst>
          </a:custGeom>
          <a:solidFill>
            <a:srgbClr val="16AEE2">
              <a:alpha val="65499"/>
            </a:srgbClr>
          </a:solidFill>
        </p:spPr>
        <p:txBody>
          <a:bodyPr wrap="square" lIns="0" tIns="0" rIns="0" bIns="0" rtlCol="0"/>
          <a:lstStyle/>
          <a:p>
            <a:endParaRPr/>
          </a:p>
        </p:txBody>
      </p:sp>
      <p:sp>
        <p:nvSpPr>
          <p:cNvPr id="20" name="bg object 20"/>
          <p:cNvSpPr/>
          <p:nvPr/>
        </p:nvSpPr>
        <p:spPr>
          <a:xfrm>
            <a:off x="9337929" y="0"/>
            <a:ext cx="2854325" cy="6858000"/>
          </a:xfrm>
          <a:custGeom>
            <a:avLst/>
            <a:gdLst/>
            <a:ahLst/>
            <a:cxnLst/>
            <a:rect l="l" t="t" r="r" b="b"/>
            <a:pathLst>
              <a:path w="2854325" h="6858000">
                <a:moveTo>
                  <a:pt x="2854071" y="6858000"/>
                </a:moveTo>
                <a:lnTo>
                  <a:pt x="2470023" y="6858000"/>
                </a:lnTo>
                <a:lnTo>
                  <a:pt x="0" y="0"/>
                </a:lnTo>
                <a:lnTo>
                  <a:pt x="2854071" y="0"/>
                </a:lnTo>
                <a:lnTo>
                  <a:pt x="2854071" y="6858000"/>
                </a:lnTo>
                <a:close/>
              </a:path>
            </a:pathLst>
          </a:custGeom>
          <a:solidFill>
            <a:srgbClr val="16AEE2">
              <a:alpha val="49798"/>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6858000"/>
                </a:moveTo>
                <a:lnTo>
                  <a:pt x="0" y="6858000"/>
                </a:lnTo>
                <a:lnTo>
                  <a:pt x="1022451" y="0"/>
                </a:lnTo>
                <a:lnTo>
                  <a:pt x="1295400" y="0"/>
                </a:lnTo>
                <a:lnTo>
                  <a:pt x="1295400" y="6858000"/>
                </a:lnTo>
                <a:close/>
              </a:path>
            </a:pathLst>
          </a:custGeom>
          <a:solidFill>
            <a:srgbClr val="2C83C3">
              <a:alpha val="69799"/>
            </a:srgbClr>
          </a:solidFill>
        </p:spPr>
        <p:txBody>
          <a:bodyPr wrap="square" lIns="0" tIns="0" rIns="0" bIns="0" rtlCol="0"/>
          <a:lstStyle/>
          <a:p>
            <a:endParaRPr/>
          </a:p>
        </p:txBody>
      </p:sp>
      <p:sp>
        <p:nvSpPr>
          <p:cNvPr id="22" name="bg object 22"/>
          <p:cNvSpPr/>
          <p:nvPr/>
        </p:nvSpPr>
        <p:spPr>
          <a:xfrm>
            <a:off x="10936249" y="0"/>
            <a:ext cx="1256030" cy="6858000"/>
          </a:xfrm>
          <a:custGeom>
            <a:avLst/>
            <a:gdLst/>
            <a:ahLst/>
            <a:cxnLst/>
            <a:rect l="l" t="t" r="r" b="b"/>
            <a:pathLst>
              <a:path w="1256029" h="6858000">
                <a:moveTo>
                  <a:pt x="1255750" y="6858000"/>
                </a:moveTo>
                <a:lnTo>
                  <a:pt x="1114526" y="6858000"/>
                </a:lnTo>
                <a:lnTo>
                  <a:pt x="0" y="0"/>
                </a:lnTo>
                <a:lnTo>
                  <a:pt x="1255750" y="0"/>
                </a:lnTo>
                <a:lnTo>
                  <a:pt x="1255750" y="6858000"/>
                </a:lnTo>
                <a:close/>
              </a:path>
            </a:pathLst>
          </a:custGeom>
          <a:solidFill>
            <a:srgbClr val="216092">
              <a:alpha val="79598"/>
            </a:srgbClr>
          </a:solidFill>
        </p:spPr>
        <p:txBody>
          <a:bodyPr wrap="square" lIns="0" tIns="0" rIns="0" bIns="0" rtlCol="0"/>
          <a:lstStyle/>
          <a:p>
            <a:endParaRPr/>
          </a:p>
        </p:txBody>
      </p:sp>
      <p:sp>
        <p:nvSpPr>
          <p:cNvPr id="23" name="bg object 23"/>
          <p:cNvSpPr/>
          <p:nvPr/>
        </p:nvSpPr>
        <p:spPr>
          <a:xfrm>
            <a:off x="10372725" y="3590925"/>
            <a:ext cx="1819275" cy="3267075"/>
          </a:xfrm>
          <a:custGeom>
            <a:avLst/>
            <a:gdLst/>
            <a:ahLst/>
            <a:cxnLst/>
            <a:rect l="l" t="t" r="r" b="b"/>
            <a:pathLst>
              <a:path w="1819275" h="3267075">
                <a:moveTo>
                  <a:pt x="1819275" y="3267075"/>
                </a:moveTo>
                <a:lnTo>
                  <a:pt x="0" y="3267075"/>
                </a:lnTo>
                <a:lnTo>
                  <a:pt x="1819275" y="0"/>
                </a:lnTo>
                <a:lnTo>
                  <a:pt x="1819275" y="3267075"/>
                </a:lnTo>
                <a:close/>
              </a:path>
            </a:pathLst>
          </a:custGeom>
          <a:solidFill>
            <a:srgbClr val="16AEE2">
              <a:alpha val="65499"/>
            </a:srgbClr>
          </a:solidFill>
        </p:spPr>
        <p:txBody>
          <a:bodyPr wrap="square" lIns="0" tIns="0" rIns="0" bIns="0" rtlCol="0"/>
          <a:lstStyle/>
          <a:p>
            <a:endParaRPr/>
          </a:p>
        </p:txBody>
      </p:sp>
      <p:sp>
        <p:nvSpPr>
          <p:cNvPr id="24" name="bg object 24"/>
          <p:cNvSpPr/>
          <p:nvPr/>
        </p:nvSpPr>
        <p:spPr>
          <a:xfrm>
            <a:off x="0" y="4010025"/>
            <a:ext cx="447675" cy="2847975"/>
          </a:xfrm>
          <a:custGeom>
            <a:avLst/>
            <a:gdLst/>
            <a:ahLst/>
            <a:cxnLst/>
            <a:rect l="l" t="t" r="r" b="b"/>
            <a:pathLst>
              <a:path w="447675" h="2847975">
                <a:moveTo>
                  <a:pt x="447675" y="2847975"/>
                </a:moveTo>
                <a:lnTo>
                  <a:pt x="0" y="2847975"/>
                </a:lnTo>
                <a:lnTo>
                  <a:pt x="0" y="0"/>
                </a:lnTo>
                <a:lnTo>
                  <a:pt x="447675" y="2847975"/>
                </a:lnTo>
                <a:close/>
              </a:path>
            </a:pathLst>
          </a:custGeom>
          <a:solidFill>
            <a:srgbClr val="5FC9ED">
              <a:alpha val="69799"/>
            </a:srgbClr>
          </a:solidFill>
        </p:spPr>
        <p:txBody>
          <a:bodyPr wrap="square" lIns="0" tIns="0" rIns="0" bIns="0" rtlCol="0"/>
          <a:lstStyle/>
          <a:p>
            <a:endParaRPr/>
          </a:p>
        </p:txBody>
      </p:sp>
      <p:sp>
        <p:nvSpPr>
          <p:cNvPr id="2" name="Holder 2"/>
          <p:cNvSpPr>
            <a:spLocks noGrp="1"/>
          </p:cNvSpPr>
          <p:nvPr>
            <p:ph type="title"/>
          </p:nvPr>
        </p:nvSpPr>
        <p:spPr>
          <a:xfrm>
            <a:off x="486409" y="360679"/>
            <a:ext cx="11219180" cy="756919"/>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2422525" y="1785619"/>
            <a:ext cx="7346950" cy="33794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739775" y="6498417"/>
            <a:ext cx="1731010" cy="188595"/>
          </a:xfrm>
          <a:prstGeom prst="rect">
            <a:avLst/>
          </a:prstGeom>
        </p:spPr>
        <p:txBody>
          <a:bodyPr wrap="square" lIns="0" tIns="0" rIns="0" bIns="0">
            <a:spAutoFit/>
          </a:bodyPr>
          <a:lstStyle>
            <a:lvl1pPr>
              <a:defRPr sz="1100" b="1" i="0">
                <a:solidFill>
                  <a:srgbClr val="2C83C3"/>
                </a:solidFill>
                <a:latin typeface="Trebuchet MS" panose="020B0603020202020204"/>
                <a:cs typeface="Trebuchet MS" panose="020B0603020202020204"/>
              </a:defRPr>
            </a:lvl1pPr>
          </a:lstStyle>
          <a:p>
            <a:pPr marL="12700">
              <a:lnSpc>
                <a:spcPct val="100000"/>
              </a:lnSpc>
              <a:spcBef>
                <a:spcPts val="35"/>
              </a:spcBef>
            </a:pPr>
            <a:r>
              <a:rPr b="0" spc="-5" dirty="0">
                <a:latin typeface="Trebuchet MS" panose="020B0603020202020204"/>
                <a:cs typeface="Trebuchet MS" panose="020B0603020202020204"/>
              </a:rPr>
              <a:t>3/21/2024</a:t>
            </a:r>
            <a:r>
              <a:rPr b="0" spc="300" dirty="0">
                <a:latin typeface="Trebuchet MS" panose="020B0603020202020204"/>
                <a:cs typeface="Trebuchet MS" panose="020B0603020202020204"/>
              </a:rPr>
              <a:t> </a:t>
            </a:r>
            <a:r>
              <a:rPr spc="-5" dirty="0"/>
              <a:t>Annual</a:t>
            </a:r>
            <a:r>
              <a:rPr spc="-15" dirty="0"/>
              <a:t> </a:t>
            </a:r>
            <a:r>
              <a:rPr spc="-5" dirty="0"/>
              <a:t>Review</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5/16/2024</a:t>
            </a:fld>
            <a:endParaRPr lang="en-US"/>
          </a:p>
        </p:txBody>
      </p:sp>
      <p:sp>
        <p:nvSpPr>
          <p:cNvPr id="6" name="Holder 6"/>
          <p:cNvSpPr>
            <a:spLocks noGrp="1"/>
          </p:cNvSpPr>
          <p:nvPr>
            <p:ph type="sldNum" sz="quarter" idx="7"/>
          </p:nvPr>
        </p:nvSpPr>
        <p:spPr>
          <a:xfrm>
            <a:off x="11353418" y="6469842"/>
            <a:ext cx="149859" cy="188595"/>
          </a:xfrm>
          <a:prstGeom prst="rect">
            <a:avLst/>
          </a:prstGeom>
        </p:spPr>
        <p:txBody>
          <a:bodyPr wrap="square" lIns="0" tIns="0" rIns="0" bIns="0">
            <a:spAutoFit/>
          </a:bodyPr>
          <a:lstStyle>
            <a:lvl1pPr>
              <a:defRPr sz="1100" b="0" i="0">
                <a:solidFill>
                  <a:srgbClr val="2C926B"/>
                </a:solidFill>
                <a:latin typeface="Trebuchet MS" panose="020B0603020202020204"/>
                <a:cs typeface="Trebuchet MS" panose="020B0603020202020204"/>
              </a:defRPr>
            </a:lvl1pPr>
          </a:lstStyle>
          <a:p>
            <a:pPr marL="38100">
              <a:lnSpc>
                <a:spcPct val="100000"/>
              </a:lnSpc>
              <a:spcBef>
                <a:spcPts val="35"/>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445971" y="0"/>
            <a:ext cx="4746625" cy="6859270"/>
            <a:chOff x="7445971" y="0"/>
            <a:chExt cx="4746625" cy="6859270"/>
          </a:xfrm>
        </p:grpSpPr>
        <p:sp>
          <p:nvSpPr>
            <p:cNvPr id="3" name="object 3"/>
            <p:cNvSpPr/>
            <p:nvPr/>
          </p:nvSpPr>
          <p:spPr>
            <a:xfrm>
              <a:off x="7445972" y="3987"/>
              <a:ext cx="4746625" cy="6855459"/>
            </a:xfrm>
            <a:custGeom>
              <a:avLst/>
              <a:gdLst/>
              <a:ahLst/>
              <a:cxnLst/>
              <a:rect l="l" t="t" r="r" b="b"/>
              <a:pathLst>
                <a:path w="4746625" h="6855459">
                  <a:moveTo>
                    <a:pt x="4746028" y="3690912"/>
                  </a:moveTo>
                  <a:lnTo>
                    <a:pt x="4743386" y="3686949"/>
                  </a:lnTo>
                  <a:lnTo>
                    <a:pt x="2819654" y="4969776"/>
                  </a:lnTo>
                  <a:lnTo>
                    <a:pt x="1936140" y="0"/>
                  </a:lnTo>
                  <a:lnTo>
                    <a:pt x="1926767" y="1676"/>
                  </a:lnTo>
                  <a:lnTo>
                    <a:pt x="2811005" y="4975542"/>
                  </a:lnTo>
                  <a:lnTo>
                    <a:pt x="0" y="6850050"/>
                  </a:lnTo>
                  <a:lnTo>
                    <a:pt x="2641" y="6854012"/>
                  </a:lnTo>
                  <a:lnTo>
                    <a:pt x="11214" y="6854012"/>
                  </a:lnTo>
                  <a:lnTo>
                    <a:pt x="2812834" y="4985778"/>
                  </a:lnTo>
                  <a:lnTo>
                    <a:pt x="3145117" y="6854838"/>
                  </a:lnTo>
                  <a:lnTo>
                    <a:pt x="3154489" y="6853174"/>
                  </a:lnTo>
                  <a:lnTo>
                    <a:pt x="2821470" y="4980013"/>
                  </a:lnTo>
                  <a:lnTo>
                    <a:pt x="4746028" y="3696639"/>
                  </a:lnTo>
                  <a:lnTo>
                    <a:pt x="4746028" y="3690912"/>
                  </a:lnTo>
                  <a:close/>
                </a:path>
              </a:pathLst>
            </a:custGeom>
            <a:solidFill>
              <a:srgbClr val="5FC9ED"/>
            </a:solidFill>
          </p:spPr>
          <p:txBody>
            <a:bodyPr wrap="square" lIns="0" tIns="0" rIns="0" bIns="0" rtlCol="0"/>
            <a:lstStyle/>
            <a:p>
              <a:endParaRPr/>
            </a:p>
          </p:txBody>
        </p:sp>
        <p:sp>
          <p:nvSpPr>
            <p:cNvPr id="4" name="object 4"/>
            <p:cNvSpPr/>
            <p:nvPr/>
          </p:nvSpPr>
          <p:spPr>
            <a:xfrm>
              <a:off x="9182100" y="0"/>
              <a:ext cx="3009900" cy="6858000"/>
            </a:xfrm>
            <a:custGeom>
              <a:avLst/>
              <a:gdLst/>
              <a:ahLst/>
              <a:cxnLst/>
              <a:rect l="l" t="t" r="r" b="b"/>
              <a:pathLst>
                <a:path w="3009900" h="6858000">
                  <a:moveTo>
                    <a:pt x="3009900" y="6858000"/>
                  </a:moveTo>
                  <a:lnTo>
                    <a:pt x="0" y="6858000"/>
                  </a:lnTo>
                  <a:lnTo>
                    <a:pt x="2044395" y="0"/>
                  </a:lnTo>
                  <a:lnTo>
                    <a:pt x="3009900" y="0"/>
                  </a:lnTo>
                  <a:lnTo>
                    <a:pt x="3009900" y="6858000"/>
                  </a:lnTo>
                  <a:close/>
                </a:path>
              </a:pathLst>
            </a:custGeom>
            <a:solidFill>
              <a:srgbClr val="5FC9ED">
                <a:alpha val="35699"/>
              </a:srgbClr>
            </a:solidFill>
          </p:spPr>
          <p:txBody>
            <a:bodyPr wrap="square" lIns="0" tIns="0" rIns="0" bIns="0" rtlCol="0"/>
            <a:lstStyle/>
            <a:p>
              <a:endParaRPr/>
            </a:p>
          </p:txBody>
        </p:sp>
        <p:sp>
          <p:nvSpPr>
            <p:cNvPr id="5" name="object 5"/>
            <p:cNvSpPr/>
            <p:nvPr/>
          </p:nvSpPr>
          <p:spPr>
            <a:xfrm>
              <a:off x="9602876" y="0"/>
              <a:ext cx="2589530" cy="6858000"/>
            </a:xfrm>
            <a:custGeom>
              <a:avLst/>
              <a:gdLst/>
              <a:ahLst/>
              <a:cxnLst/>
              <a:rect l="l" t="t" r="r" b="b"/>
              <a:pathLst>
                <a:path w="2589529" h="6858000">
                  <a:moveTo>
                    <a:pt x="2589123" y="6858000"/>
                  </a:moveTo>
                  <a:lnTo>
                    <a:pt x="1208887" y="6858000"/>
                  </a:lnTo>
                  <a:lnTo>
                    <a:pt x="0" y="0"/>
                  </a:lnTo>
                  <a:lnTo>
                    <a:pt x="2589123" y="0"/>
                  </a:lnTo>
                  <a:lnTo>
                    <a:pt x="2589123" y="6858000"/>
                  </a:lnTo>
                  <a:close/>
                </a:path>
              </a:pathLst>
            </a:custGeom>
            <a:solidFill>
              <a:srgbClr val="5FC9ED">
                <a:alpha val="19599"/>
              </a:srgbClr>
            </a:solidFill>
          </p:spPr>
          <p:txBody>
            <a:bodyPr wrap="square" lIns="0" tIns="0" rIns="0" bIns="0" rtlCol="0"/>
            <a:lstStyle/>
            <a:p>
              <a:endParaRPr/>
            </a:p>
          </p:txBody>
        </p:sp>
        <p:sp>
          <p:nvSpPr>
            <p:cNvPr id="6" name="object 6"/>
            <p:cNvSpPr/>
            <p:nvPr/>
          </p:nvSpPr>
          <p:spPr>
            <a:xfrm>
              <a:off x="8934450" y="3048000"/>
              <a:ext cx="3257550" cy="3810000"/>
            </a:xfrm>
            <a:custGeom>
              <a:avLst/>
              <a:gdLst/>
              <a:ahLst/>
              <a:cxnLst/>
              <a:rect l="l" t="t" r="r" b="b"/>
              <a:pathLst>
                <a:path w="3257550" h="3810000">
                  <a:moveTo>
                    <a:pt x="3257550" y="3810000"/>
                  </a:moveTo>
                  <a:lnTo>
                    <a:pt x="0" y="3810000"/>
                  </a:lnTo>
                  <a:lnTo>
                    <a:pt x="3257550" y="0"/>
                  </a:lnTo>
                  <a:lnTo>
                    <a:pt x="3257550" y="3810000"/>
                  </a:lnTo>
                  <a:close/>
                </a:path>
              </a:pathLst>
            </a:custGeom>
            <a:solidFill>
              <a:srgbClr val="16AEE2">
                <a:alpha val="65499"/>
              </a:srgbClr>
            </a:solidFill>
          </p:spPr>
          <p:txBody>
            <a:bodyPr wrap="square" lIns="0" tIns="0" rIns="0" bIns="0" rtlCol="0"/>
            <a:lstStyle/>
            <a:p>
              <a:endParaRPr/>
            </a:p>
          </p:txBody>
        </p:sp>
        <p:sp>
          <p:nvSpPr>
            <p:cNvPr id="7" name="object 7"/>
            <p:cNvSpPr/>
            <p:nvPr/>
          </p:nvSpPr>
          <p:spPr>
            <a:xfrm>
              <a:off x="9337929" y="0"/>
              <a:ext cx="2854325" cy="6858000"/>
            </a:xfrm>
            <a:custGeom>
              <a:avLst/>
              <a:gdLst/>
              <a:ahLst/>
              <a:cxnLst/>
              <a:rect l="l" t="t" r="r" b="b"/>
              <a:pathLst>
                <a:path w="2854325" h="6858000">
                  <a:moveTo>
                    <a:pt x="2854071" y="6858000"/>
                  </a:moveTo>
                  <a:lnTo>
                    <a:pt x="2470023" y="6858000"/>
                  </a:lnTo>
                  <a:lnTo>
                    <a:pt x="0" y="0"/>
                  </a:lnTo>
                  <a:lnTo>
                    <a:pt x="2854071" y="0"/>
                  </a:lnTo>
                  <a:lnTo>
                    <a:pt x="2854071" y="6858000"/>
                  </a:lnTo>
                  <a:close/>
                </a:path>
              </a:pathLst>
            </a:custGeom>
            <a:solidFill>
              <a:srgbClr val="16AEE2">
                <a:alpha val="49798"/>
              </a:srgbClr>
            </a:solidFill>
          </p:spPr>
          <p:txBody>
            <a:bodyPr wrap="square" lIns="0" tIns="0" rIns="0" bIns="0" rtlCol="0"/>
            <a:lstStyle/>
            <a:p>
              <a:endParaRPr/>
            </a:p>
          </p:txBody>
        </p:sp>
        <p:sp>
          <p:nvSpPr>
            <p:cNvPr id="8" name="object 8"/>
            <p:cNvSpPr/>
            <p:nvPr/>
          </p:nvSpPr>
          <p:spPr>
            <a:xfrm>
              <a:off x="10896600" y="0"/>
              <a:ext cx="1295400" cy="6858000"/>
            </a:xfrm>
            <a:custGeom>
              <a:avLst/>
              <a:gdLst/>
              <a:ahLst/>
              <a:cxnLst/>
              <a:rect l="l" t="t" r="r" b="b"/>
              <a:pathLst>
                <a:path w="1295400" h="6858000">
                  <a:moveTo>
                    <a:pt x="1295400" y="6858000"/>
                  </a:moveTo>
                  <a:lnTo>
                    <a:pt x="0" y="6858000"/>
                  </a:lnTo>
                  <a:lnTo>
                    <a:pt x="1022451" y="0"/>
                  </a:lnTo>
                  <a:lnTo>
                    <a:pt x="1295400" y="0"/>
                  </a:lnTo>
                  <a:lnTo>
                    <a:pt x="1295400" y="6858000"/>
                  </a:lnTo>
                  <a:close/>
                </a:path>
              </a:pathLst>
            </a:custGeom>
            <a:solidFill>
              <a:srgbClr val="2C83C3">
                <a:alpha val="69799"/>
              </a:srgbClr>
            </a:solidFill>
          </p:spPr>
          <p:txBody>
            <a:bodyPr wrap="square" lIns="0" tIns="0" rIns="0" bIns="0" rtlCol="0"/>
            <a:lstStyle/>
            <a:p>
              <a:endParaRPr/>
            </a:p>
          </p:txBody>
        </p:sp>
        <p:sp>
          <p:nvSpPr>
            <p:cNvPr id="9" name="object 9"/>
            <p:cNvSpPr/>
            <p:nvPr/>
          </p:nvSpPr>
          <p:spPr>
            <a:xfrm>
              <a:off x="10936249" y="0"/>
              <a:ext cx="1256030" cy="6858000"/>
            </a:xfrm>
            <a:custGeom>
              <a:avLst/>
              <a:gdLst/>
              <a:ahLst/>
              <a:cxnLst/>
              <a:rect l="l" t="t" r="r" b="b"/>
              <a:pathLst>
                <a:path w="1256029" h="6858000">
                  <a:moveTo>
                    <a:pt x="1255750" y="6858000"/>
                  </a:moveTo>
                  <a:lnTo>
                    <a:pt x="1114526" y="6858000"/>
                  </a:lnTo>
                  <a:lnTo>
                    <a:pt x="0" y="0"/>
                  </a:lnTo>
                  <a:lnTo>
                    <a:pt x="1255750" y="0"/>
                  </a:lnTo>
                  <a:lnTo>
                    <a:pt x="1255750" y="6858000"/>
                  </a:lnTo>
                  <a:close/>
                </a:path>
              </a:pathLst>
            </a:custGeom>
            <a:solidFill>
              <a:srgbClr val="216092">
                <a:alpha val="79598"/>
              </a:srgbClr>
            </a:solidFill>
          </p:spPr>
          <p:txBody>
            <a:bodyPr wrap="square" lIns="0" tIns="0" rIns="0" bIns="0" rtlCol="0"/>
            <a:lstStyle/>
            <a:p>
              <a:endParaRPr/>
            </a:p>
          </p:txBody>
        </p:sp>
        <p:sp>
          <p:nvSpPr>
            <p:cNvPr id="10" name="object 10"/>
            <p:cNvSpPr/>
            <p:nvPr/>
          </p:nvSpPr>
          <p:spPr>
            <a:xfrm>
              <a:off x="10372725" y="3590925"/>
              <a:ext cx="1819275" cy="3267075"/>
            </a:xfrm>
            <a:custGeom>
              <a:avLst/>
              <a:gdLst/>
              <a:ahLst/>
              <a:cxnLst/>
              <a:rect l="l" t="t" r="r" b="b"/>
              <a:pathLst>
                <a:path w="1819275" h="3267075">
                  <a:moveTo>
                    <a:pt x="1819275" y="3267075"/>
                  </a:moveTo>
                  <a:lnTo>
                    <a:pt x="0" y="3267075"/>
                  </a:lnTo>
                  <a:lnTo>
                    <a:pt x="1819275" y="0"/>
                  </a:lnTo>
                  <a:lnTo>
                    <a:pt x="1819275" y="3267075"/>
                  </a:lnTo>
                  <a:close/>
                </a:path>
              </a:pathLst>
            </a:custGeom>
            <a:solidFill>
              <a:srgbClr val="16AEE2">
                <a:alpha val="65499"/>
              </a:srgbClr>
            </a:solidFill>
          </p:spPr>
          <p:txBody>
            <a:bodyPr wrap="square" lIns="0" tIns="0" rIns="0" bIns="0" rtlCol="0"/>
            <a:lstStyle/>
            <a:p>
              <a:endParaRPr/>
            </a:p>
          </p:txBody>
        </p:sp>
      </p:grpSp>
      <p:sp>
        <p:nvSpPr>
          <p:cNvPr id="11" name="object 11"/>
          <p:cNvSpPr/>
          <p:nvPr/>
        </p:nvSpPr>
        <p:spPr>
          <a:xfrm>
            <a:off x="0" y="4010025"/>
            <a:ext cx="447675" cy="2847975"/>
          </a:xfrm>
          <a:custGeom>
            <a:avLst/>
            <a:gdLst/>
            <a:ahLst/>
            <a:cxnLst/>
            <a:rect l="l" t="t" r="r" b="b"/>
            <a:pathLst>
              <a:path w="447675" h="2847975">
                <a:moveTo>
                  <a:pt x="447675" y="2847975"/>
                </a:moveTo>
                <a:lnTo>
                  <a:pt x="0" y="2847975"/>
                </a:lnTo>
                <a:lnTo>
                  <a:pt x="0" y="0"/>
                </a:lnTo>
                <a:lnTo>
                  <a:pt x="447675" y="2847975"/>
                </a:lnTo>
                <a:close/>
              </a:path>
            </a:pathLst>
          </a:custGeom>
          <a:solidFill>
            <a:srgbClr val="5FC9ED">
              <a:alpha val="69799"/>
            </a:srgbClr>
          </a:solidFill>
        </p:spPr>
        <p:txBody>
          <a:bodyPr wrap="square" lIns="0" tIns="0" rIns="0" bIns="0" rtlCol="0"/>
          <a:lstStyle/>
          <a:p>
            <a:endParaRPr/>
          </a:p>
        </p:txBody>
      </p:sp>
      <p:grpSp>
        <p:nvGrpSpPr>
          <p:cNvPr id="12" name="object 12"/>
          <p:cNvGrpSpPr/>
          <p:nvPr/>
        </p:nvGrpSpPr>
        <p:grpSpPr>
          <a:xfrm>
            <a:off x="742950" y="1104900"/>
            <a:ext cx="1743075" cy="1333500"/>
            <a:chOff x="742950" y="1104900"/>
            <a:chExt cx="1743075" cy="1333500"/>
          </a:xfrm>
        </p:grpSpPr>
        <p:sp>
          <p:nvSpPr>
            <p:cNvPr id="13" name="object 13"/>
            <p:cNvSpPr/>
            <p:nvPr/>
          </p:nvSpPr>
          <p:spPr>
            <a:xfrm>
              <a:off x="742950" y="1381125"/>
              <a:ext cx="1228725" cy="1057275"/>
            </a:xfrm>
            <a:custGeom>
              <a:avLst/>
              <a:gdLst/>
              <a:ahLst/>
              <a:cxnLst/>
              <a:rect l="l" t="t" r="r" b="b"/>
              <a:pathLst>
                <a:path w="1228725" h="1057275">
                  <a:moveTo>
                    <a:pt x="964438" y="1057275"/>
                  </a:moveTo>
                  <a:lnTo>
                    <a:pt x="264312" y="1057275"/>
                  </a:lnTo>
                  <a:lnTo>
                    <a:pt x="0" y="528701"/>
                  </a:lnTo>
                  <a:lnTo>
                    <a:pt x="264312" y="0"/>
                  </a:lnTo>
                  <a:lnTo>
                    <a:pt x="964438" y="0"/>
                  </a:lnTo>
                  <a:lnTo>
                    <a:pt x="1228725" y="528701"/>
                  </a:lnTo>
                  <a:lnTo>
                    <a:pt x="964438" y="1057275"/>
                  </a:lnTo>
                  <a:close/>
                </a:path>
              </a:pathLst>
            </a:custGeom>
            <a:solidFill>
              <a:srgbClr val="5FC9ED"/>
            </a:solidFill>
          </p:spPr>
          <p:txBody>
            <a:bodyPr wrap="square" lIns="0" tIns="0" rIns="0" bIns="0" rtlCol="0"/>
            <a:lstStyle/>
            <a:p>
              <a:endParaRPr/>
            </a:p>
          </p:txBody>
        </p:sp>
        <p:sp>
          <p:nvSpPr>
            <p:cNvPr id="14" name="object 14"/>
            <p:cNvSpPr/>
            <p:nvPr/>
          </p:nvSpPr>
          <p:spPr>
            <a:xfrm>
              <a:off x="1838325" y="1104900"/>
              <a:ext cx="647700" cy="561975"/>
            </a:xfrm>
            <a:custGeom>
              <a:avLst/>
              <a:gdLst/>
              <a:ahLst/>
              <a:cxnLst/>
              <a:rect l="l" t="t" r="r" b="b"/>
              <a:pathLst>
                <a:path w="647700" h="561975">
                  <a:moveTo>
                    <a:pt x="507238" y="561975"/>
                  </a:moveTo>
                  <a:lnTo>
                    <a:pt x="140462" y="561975"/>
                  </a:lnTo>
                  <a:lnTo>
                    <a:pt x="0" y="280924"/>
                  </a:lnTo>
                  <a:lnTo>
                    <a:pt x="140462" y="0"/>
                  </a:lnTo>
                  <a:lnTo>
                    <a:pt x="507238" y="0"/>
                  </a:lnTo>
                  <a:lnTo>
                    <a:pt x="647700" y="280924"/>
                  </a:lnTo>
                  <a:lnTo>
                    <a:pt x="507238" y="561975"/>
                  </a:lnTo>
                  <a:close/>
                </a:path>
              </a:pathLst>
            </a:custGeom>
            <a:solidFill>
              <a:srgbClr val="2C926B"/>
            </a:solidFill>
          </p:spPr>
          <p:txBody>
            <a:bodyPr wrap="square" lIns="0" tIns="0" rIns="0" bIns="0" rtlCol="0"/>
            <a:lstStyle/>
            <a:p>
              <a:endParaRPr/>
            </a:p>
          </p:txBody>
        </p:sp>
      </p:grpSp>
      <p:sp>
        <p:nvSpPr>
          <p:cNvPr id="15" name="object 15"/>
          <p:cNvSpPr/>
          <p:nvPr/>
        </p:nvSpPr>
        <p:spPr>
          <a:xfrm>
            <a:off x="3752850" y="1190625"/>
            <a:ext cx="1666875" cy="1438275"/>
          </a:xfrm>
          <a:custGeom>
            <a:avLst/>
            <a:gdLst/>
            <a:ahLst/>
            <a:cxnLst/>
            <a:rect l="l" t="t" r="r" b="b"/>
            <a:pathLst>
              <a:path w="1666875" h="1438275">
                <a:moveTo>
                  <a:pt x="1307338" y="1438275"/>
                </a:moveTo>
                <a:lnTo>
                  <a:pt x="359537" y="1438275"/>
                </a:lnTo>
                <a:lnTo>
                  <a:pt x="0" y="719074"/>
                </a:lnTo>
                <a:lnTo>
                  <a:pt x="359537" y="0"/>
                </a:lnTo>
                <a:lnTo>
                  <a:pt x="1307338" y="0"/>
                </a:lnTo>
                <a:lnTo>
                  <a:pt x="1666875" y="719074"/>
                </a:lnTo>
                <a:lnTo>
                  <a:pt x="1307338" y="1438275"/>
                </a:lnTo>
                <a:close/>
              </a:path>
            </a:pathLst>
          </a:custGeom>
          <a:solidFill>
            <a:srgbClr val="42D0A0"/>
          </a:solidFill>
        </p:spPr>
        <p:txBody>
          <a:bodyPr wrap="square" lIns="0" tIns="0" rIns="0" bIns="0" rtlCol="0"/>
          <a:lstStyle/>
          <a:p>
            <a:endParaRPr/>
          </a:p>
        </p:txBody>
      </p:sp>
      <p:sp>
        <p:nvSpPr>
          <p:cNvPr id="16" name="object 16"/>
          <p:cNvSpPr/>
          <p:nvPr/>
        </p:nvSpPr>
        <p:spPr>
          <a:xfrm>
            <a:off x="3800475" y="5229225"/>
            <a:ext cx="723900" cy="619125"/>
          </a:xfrm>
          <a:custGeom>
            <a:avLst/>
            <a:gdLst/>
            <a:ahLst/>
            <a:cxnLst/>
            <a:rect l="l" t="t" r="r" b="b"/>
            <a:pathLst>
              <a:path w="723900" h="619125">
                <a:moveTo>
                  <a:pt x="569087" y="619125"/>
                </a:moveTo>
                <a:lnTo>
                  <a:pt x="154812" y="619125"/>
                </a:lnTo>
                <a:lnTo>
                  <a:pt x="0" y="309625"/>
                </a:lnTo>
                <a:lnTo>
                  <a:pt x="154812" y="0"/>
                </a:lnTo>
                <a:lnTo>
                  <a:pt x="569087" y="0"/>
                </a:lnTo>
                <a:lnTo>
                  <a:pt x="723900" y="309625"/>
                </a:lnTo>
                <a:lnTo>
                  <a:pt x="569087" y="619125"/>
                </a:lnTo>
                <a:close/>
              </a:path>
            </a:pathLst>
          </a:custGeom>
          <a:solidFill>
            <a:srgbClr val="42AE51"/>
          </a:solidFill>
        </p:spPr>
        <p:txBody>
          <a:bodyPr wrap="square" lIns="0" tIns="0" rIns="0" bIns="0" rtlCol="0"/>
          <a:lstStyle/>
          <a:p>
            <a:endParaRPr/>
          </a:p>
        </p:txBody>
      </p:sp>
      <p:sp>
        <p:nvSpPr>
          <p:cNvPr id="17" name="object 17"/>
          <p:cNvSpPr txBox="1">
            <a:spLocks noGrp="1"/>
          </p:cNvSpPr>
          <p:nvPr>
            <p:ph type="ctrTitle"/>
          </p:nvPr>
        </p:nvSpPr>
        <p:spPr>
          <a:xfrm>
            <a:off x="4047490" y="2054225"/>
            <a:ext cx="5154930" cy="998220"/>
          </a:xfrm>
          <a:prstGeom prst="rect">
            <a:avLst/>
          </a:prstGeom>
        </p:spPr>
        <p:txBody>
          <a:bodyPr vert="horz" wrap="square" lIns="0" tIns="13335" rIns="0" bIns="0" rtlCol="0">
            <a:spAutoFit/>
          </a:bodyPr>
          <a:lstStyle/>
          <a:p>
            <a:pPr marL="2361565">
              <a:lnSpc>
                <a:spcPct val="100000"/>
              </a:lnSpc>
              <a:spcBef>
                <a:spcPts val="105"/>
              </a:spcBef>
            </a:pPr>
            <a:r>
              <a:rPr lang="en-US" dirty="0"/>
              <a:t>SURYA R</a:t>
            </a:r>
            <a:br>
              <a:rPr dirty="0"/>
            </a:br>
            <a:r>
              <a:rPr lang="en-US" dirty="0"/>
              <a:t>711721244057</a:t>
            </a:r>
          </a:p>
        </p:txBody>
      </p:sp>
      <p:sp>
        <p:nvSpPr>
          <p:cNvPr id="18" name="object 18"/>
          <p:cNvSpPr txBox="1"/>
          <p:nvPr/>
        </p:nvSpPr>
        <p:spPr>
          <a:xfrm>
            <a:off x="6484620" y="3734117"/>
            <a:ext cx="186499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2C926B"/>
                </a:solidFill>
                <a:latin typeface="Trebuchet MS" panose="020B0603020202020204"/>
                <a:cs typeface="Trebuchet MS" panose="020B0603020202020204"/>
              </a:rPr>
              <a:t>Final</a:t>
            </a:r>
            <a:r>
              <a:rPr sz="2400" b="1" spc="-55" dirty="0">
                <a:solidFill>
                  <a:srgbClr val="2C926B"/>
                </a:solidFill>
                <a:latin typeface="Trebuchet MS" panose="020B0603020202020204"/>
                <a:cs typeface="Trebuchet MS" panose="020B0603020202020204"/>
              </a:rPr>
              <a:t> </a:t>
            </a:r>
            <a:r>
              <a:rPr sz="2400" b="1" spc="-5" dirty="0">
                <a:solidFill>
                  <a:srgbClr val="2C92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grpSp>
        <p:nvGrpSpPr>
          <p:cNvPr id="19" name="object 19"/>
          <p:cNvGrpSpPr/>
          <p:nvPr/>
        </p:nvGrpSpPr>
        <p:grpSpPr>
          <a:xfrm>
            <a:off x="761" y="761"/>
            <a:ext cx="12190730" cy="6856730"/>
            <a:chOff x="761" y="761"/>
            <a:chExt cx="12190730" cy="6856730"/>
          </a:xfrm>
        </p:grpSpPr>
        <p:pic>
          <p:nvPicPr>
            <p:cNvPr id="20" name="object 20"/>
            <p:cNvPicPr/>
            <p:nvPr/>
          </p:nvPicPr>
          <p:blipFill>
            <a:blip r:embed="rId2" cstate="print"/>
            <a:stretch>
              <a:fillRect/>
            </a:stretch>
          </p:blipFill>
          <p:spPr>
            <a:xfrm>
              <a:off x="1667079" y="6467856"/>
              <a:ext cx="76186" cy="199644"/>
            </a:xfrm>
            <a:prstGeom prst="rect">
              <a:avLst/>
            </a:prstGeom>
          </p:spPr>
        </p:pic>
        <p:sp>
          <p:nvSpPr>
            <p:cNvPr id="21" name="object 21"/>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grpSp>
      <p:sp>
        <p:nvSpPr>
          <p:cNvPr id="23" name="object 23"/>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dirty="0"/>
              <a:t>1</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44804"/>
            <a:ext cx="10120630" cy="6513195"/>
            <a:chOff x="0" y="344804"/>
            <a:chExt cx="10120630" cy="6513195"/>
          </a:xfrm>
        </p:grpSpPr>
        <p:sp>
          <p:nvSpPr>
            <p:cNvPr id="3" name="object 3"/>
            <p:cNvSpPr/>
            <p:nvPr/>
          </p:nvSpPr>
          <p:spPr>
            <a:xfrm>
              <a:off x="9663430" y="5619750"/>
              <a:ext cx="457200" cy="457200"/>
            </a:xfrm>
            <a:custGeom>
              <a:avLst/>
              <a:gdLst/>
              <a:ahLst/>
              <a:cxnLst/>
              <a:rect l="l" t="t" r="r" b="b"/>
              <a:pathLst>
                <a:path w="457200" h="457200">
                  <a:moveTo>
                    <a:pt x="457200" y="457200"/>
                  </a:moveTo>
                  <a:lnTo>
                    <a:pt x="0" y="457200"/>
                  </a:lnTo>
                  <a:lnTo>
                    <a:pt x="0" y="0"/>
                  </a:lnTo>
                  <a:lnTo>
                    <a:pt x="457200" y="0"/>
                  </a:lnTo>
                  <a:lnTo>
                    <a:pt x="457200" y="457200"/>
                  </a:lnTo>
                  <a:close/>
                </a:path>
              </a:pathLst>
            </a:custGeom>
            <a:solidFill>
              <a:srgbClr val="42AE51"/>
            </a:solidFill>
          </p:spPr>
          <p:txBody>
            <a:bodyPr wrap="square" lIns="0" tIns="0" rIns="0" bIns="0" rtlCol="0"/>
            <a:lstStyle/>
            <a:p>
              <a:endParaRPr/>
            </a:p>
          </p:txBody>
        </p:sp>
        <p:sp>
          <p:nvSpPr>
            <p:cNvPr id="4" name="object 4"/>
            <p:cNvSpPr/>
            <p:nvPr/>
          </p:nvSpPr>
          <p:spPr>
            <a:xfrm>
              <a:off x="8561069" y="344804"/>
              <a:ext cx="314325" cy="323850"/>
            </a:xfrm>
            <a:custGeom>
              <a:avLst/>
              <a:gdLst/>
              <a:ahLst/>
              <a:cxnLst/>
              <a:rect l="l" t="t" r="r" b="b"/>
              <a:pathLst>
                <a:path w="314325" h="323850">
                  <a:moveTo>
                    <a:pt x="314325" y="323850"/>
                  </a:moveTo>
                  <a:lnTo>
                    <a:pt x="0" y="323850"/>
                  </a:lnTo>
                  <a:lnTo>
                    <a:pt x="0" y="0"/>
                  </a:lnTo>
                  <a:lnTo>
                    <a:pt x="314325" y="0"/>
                  </a:lnTo>
                  <a:lnTo>
                    <a:pt x="314325" y="323850"/>
                  </a:lnTo>
                  <a:close/>
                </a:path>
              </a:pathLst>
            </a:custGeom>
            <a:solidFill>
              <a:srgbClr val="2C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180975"/>
                  </a:moveTo>
                  <a:lnTo>
                    <a:pt x="0" y="180975"/>
                  </a:lnTo>
                  <a:lnTo>
                    <a:pt x="0" y="0"/>
                  </a:lnTo>
                  <a:lnTo>
                    <a:pt x="180975" y="0"/>
                  </a:lnTo>
                  <a:lnTo>
                    <a:pt x="180975" y="180975"/>
                  </a:lnTo>
                  <a:close/>
                </a:path>
              </a:pathLst>
            </a:custGeom>
            <a:solidFill>
              <a:srgbClr val="2C926B"/>
            </a:solidFill>
          </p:spPr>
          <p:txBody>
            <a:bodyPr wrap="square" lIns="0" tIns="0" rIns="0" bIns="0" rtlCol="0"/>
            <a:lstStyle/>
            <a:p>
              <a:endParaRPr/>
            </a:p>
          </p:txBody>
        </p:sp>
      </p:grpSp>
      <p:sp>
        <p:nvSpPr>
          <p:cNvPr id="6" name="object 6"/>
          <p:cNvSpPr txBox="1">
            <a:spLocks noGrp="1"/>
          </p:cNvSpPr>
          <p:nvPr>
            <p:ph type="title"/>
          </p:nvPr>
        </p:nvSpPr>
        <p:spPr>
          <a:xfrm>
            <a:off x="486409" y="360679"/>
            <a:ext cx="2491105" cy="756920"/>
          </a:xfrm>
          <a:prstGeom prst="rect">
            <a:avLst/>
          </a:prstGeom>
        </p:spPr>
        <p:txBody>
          <a:bodyPr vert="horz" wrap="square" lIns="0" tIns="12700" rIns="0" bIns="0" rtlCol="0">
            <a:spAutoFit/>
          </a:bodyPr>
          <a:lstStyle/>
          <a:p>
            <a:pPr marL="12700">
              <a:lnSpc>
                <a:spcPct val="100000"/>
              </a:lnSpc>
              <a:spcBef>
                <a:spcPts val="100"/>
              </a:spcBef>
            </a:pPr>
            <a:r>
              <a:rPr spc="-5" dirty="0"/>
              <a:t>RE</a:t>
            </a:r>
            <a:r>
              <a:rPr dirty="0"/>
              <a:t>SUL</a:t>
            </a:r>
            <a:r>
              <a:rPr spc="-5" dirty="0"/>
              <a:t>T</a:t>
            </a:r>
            <a:r>
              <a:rPr dirty="0"/>
              <a:t>S</a:t>
            </a:r>
          </a:p>
        </p:txBody>
      </p:sp>
      <p:grpSp>
        <p:nvGrpSpPr>
          <p:cNvPr id="7" name="object 7"/>
          <p:cNvGrpSpPr/>
          <p:nvPr/>
        </p:nvGrpSpPr>
        <p:grpSpPr>
          <a:xfrm>
            <a:off x="761" y="761"/>
            <a:ext cx="12190730" cy="6856730"/>
            <a:chOff x="761" y="761"/>
            <a:chExt cx="12190730" cy="6856730"/>
          </a:xfrm>
        </p:grpSpPr>
        <p:pic>
          <p:nvPicPr>
            <p:cNvPr id="8" name="object 8"/>
            <p:cNvPicPr/>
            <p:nvPr/>
          </p:nvPicPr>
          <p:blipFill>
            <a:blip r:embed="rId2" cstate="print"/>
            <a:stretch>
              <a:fillRect/>
            </a:stretch>
          </p:blipFill>
          <p:spPr>
            <a:xfrm>
              <a:off x="486156" y="2164079"/>
              <a:ext cx="3781044" cy="2077212"/>
            </a:xfrm>
            <a:prstGeom prst="rect">
              <a:avLst/>
            </a:prstGeom>
          </p:spPr>
        </p:pic>
        <p:pic>
          <p:nvPicPr>
            <p:cNvPr id="9" name="object 9"/>
            <p:cNvPicPr/>
            <p:nvPr/>
          </p:nvPicPr>
          <p:blipFill>
            <a:blip r:embed="rId3" cstate="print"/>
            <a:stretch>
              <a:fillRect/>
            </a:stretch>
          </p:blipFill>
          <p:spPr>
            <a:xfrm>
              <a:off x="4668011" y="1202436"/>
              <a:ext cx="5266944" cy="4160520"/>
            </a:xfrm>
            <a:prstGeom prst="rect">
              <a:avLst/>
            </a:prstGeom>
          </p:spPr>
        </p:pic>
        <p:sp>
          <p:nvSpPr>
            <p:cNvPr id="10" name="object 10"/>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grpSp>
      <p:sp>
        <p:nvSpPr>
          <p:cNvPr id="11" name="object 11"/>
          <p:cNvSpPr txBox="1"/>
          <p:nvPr/>
        </p:nvSpPr>
        <p:spPr>
          <a:xfrm>
            <a:off x="11277218" y="6469842"/>
            <a:ext cx="222885" cy="188595"/>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z="1100" dirty="0">
                <a:solidFill>
                  <a:srgbClr val="2C92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6858000"/>
                </a:moveTo>
                <a:lnTo>
                  <a:pt x="0" y="6858000"/>
                </a:lnTo>
                <a:lnTo>
                  <a:pt x="0" y="0"/>
                </a:lnTo>
                <a:lnTo>
                  <a:pt x="12192000" y="0"/>
                </a:lnTo>
                <a:lnTo>
                  <a:pt x="12192000" y="6858000"/>
                </a:lnTo>
                <a:close/>
              </a:path>
            </a:pathLst>
          </a:custGeom>
          <a:solidFill>
            <a:srgbClr val="F0F0F0"/>
          </a:solidFill>
        </p:spPr>
        <p:txBody>
          <a:bodyPr wrap="square" lIns="0" tIns="0" rIns="0" bIns="0" rtlCol="0"/>
          <a:lstStyle/>
          <a:p>
            <a:endParaRPr/>
          </a:p>
        </p:txBody>
      </p:sp>
      <p:grpSp>
        <p:nvGrpSpPr>
          <p:cNvPr id="3" name="object 3"/>
          <p:cNvGrpSpPr/>
          <p:nvPr/>
        </p:nvGrpSpPr>
        <p:grpSpPr>
          <a:xfrm>
            <a:off x="7445971" y="0"/>
            <a:ext cx="4746625" cy="6859270"/>
            <a:chOff x="7445971" y="0"/>
            <a:chExt cx="4746625" cy="6859270"/>
          </a:xfrm>
        </p:grpSpPr>
        <p:sp>
          <p:nvSpPr>
            <p:cNvPr id="4" name="object 4"/>
            <p:cNvSpPr/>
            <p:nvPr/>
          </p:nvSpPr>
          <p:spPr>
            <a:xfrm>
              <a:off x="7445972" y="3987"/>
              <a:ext cx="4746625" cy="6855459"/>
            </a:xfrm>
            <a:custGeom>
              <a:avLst/>
              <a:gdLst/>
              <a:ahLst/>
              <a:cxnLst/>
              <a:rect l="l" t="t" r="r" b="b"/>
              <a:pathLst>
                <a:path w="4746625" h="6855459">
                  <a:moveTo>
                    <a:pt x="4746028" y="3690912"/>
                  </a:moveTo>
                  <a:lnTo>
                    <a:pt x="4743386" y="3686949"/>
                  </a:lnTo>
                  <a:lnTo>
                    <a:pt x="2819654" y="4969776"/>
                  </a:lnTo>
                  <a:lnTo>
                    <a:pt x="1936140" y="0"/>
                  </a:lnTo>
                  <a:lnTo>
                    <a:pt x="1926767" y="1676"/>
                  </a:lnTo>
                  <a:lnTo>
                    <a:pt x="2811005" y="4975542"/>
                  </a:lnTo>
                  <a:lnTo>
                    <a:pt x="0" y="6850050"/>
                  </a:lnTo>
                  <a:lnTo>
                    <a:pt x="2641" y="6854012"/>
                  </a:lnTo>
                  <a:lnTo>
                    <a:pt x="11214" y="6854012"/>
                  </a:lnTo>
                  <a:lnTo>
                    <a:pt x="2812834" y="4985778"/>
                  </a:lnTo>
                  <a:lnTo>
                    <a:pt x="3145117" y="6854838"/>
                  </a:lnTo>
                  <a:lnTo>
                    <a:pt x="3154489" y="6853174"/>
                  </a:lnTo>
                  <a:lnTo>
                    <a:pt x="2821470" y="4980013"/>
                  </a:lnTo>
                  <a:lnTo>
                    <a:pt x="4746028" y="3696639"/>
                  </a:lnTo>
                  <a:lnTo>
                    <a:pt x="4746028" y="3690912"/>
                  </a:lnTo>
                  <a:close/>
                </a:path>
              </a:pathLst>
            </a:custGeom>
            <a:solidFill>
              <a:srgbClr val="5FC9ED"/>
            </a:solidFill>
          </p:spPr>
          <p:txBody>
            <a:bodyPr wrap="square" lIns="0" tIns="0" rIns="0" bIns="0" rtlCol="0"/>
            <a:lstStyle/>
            <a:p>
              <a:endParaRPr/>
            </a:p>
          </p:txBody>
        </p:sp>
        <p:sp>
          <p:nvSpPr>
            <p:cNvPr id="5" name="object 5"/>
            <p:cNvSpPr/>
            <p:nvPr/>
          </p:nvSpPr>
          <p:spPr>
            <a:xfrm>
              <a:off x="9182100" y="0"/>
              <a:ext cx="3009900" cy="6858000"/>
            </a:xfrm>
            <a:custGeom>
              <a:avLst/>
              <a:gdLst/>
              <a:ahLst/>
              <a:cxnLst/>
              <a:rect l="l" t="t" r="r" b="b"/>
              <a:pathLst>
                <a:path w="3009900" h="6858000">
                  <a:moveTo>
                    <a:pt x="3009900" y="6858000"/>
                  </a:moveTo>
                  <a:lnTo>
                    <a:pt x="0" y="6858000"/>
                  </a:lnTo>
                  <a:lnTo>
                    <a:pt x="2044395" y="0"/>
                  </a:lnTo>
                  <a:lnTo>
                    <a:pt x="3009900" y="0"/>
                  </a:lnTo>
                  <a:lnTo>
                    <a:pt x="3009900" y="6858000"/>
                  </a:lnTo>
                  <a:close/>
                </a:path>
              </a:pathLst>
            </a:custGeom>
            <a:solidFill>
              <a:srgbClr val="5FC9ED">
                <a:alpha val="35699"/>
              </a:srgbClr>
            </a:solidFill>
          </p:spPr>
          <p:txBody>
            <a:bodyPr wrap="square" lIns="0" tIns="0" rIns="0" bIns="0" rtlCol="0"/>
            <a:lstStyle/>
            <a:p>
              <a:endParaRPr/>
            </a:p>
          </p:txBody>
        </p:sp>
        <p:sp>
          <p:nvSpPr>
            <p:cNvPr id="6" name="object 6"/>
            <p:cNvSpPr/>
            <p:nvPr/>
          </p:nvSpPr>
          <p:spPr>
            <a:xfrm>
              <a:off x="9602876" y="0"/>
              <a:ext cx="2589530" cy="6858000"/>
            </a:xfrm>
            <a:custGeom>
              <a:avLst/>
              <a:gdLst/>
              <a:ahLst/>
              <a:cxnLst/>
              <a:rect l="l" t="t" r="r" b="b"/>
              <a:pathLst>
                <a:path w="2589529" h="6858000">
                  <a:moveTo>
                    <a:pt x="2589123" y="6858000"/>
                  </a:moveTo>
                  <a:lnTo>
                    <a:pt x="1208887" y="6858000"/>
                  </a:lnTo>
                  <a:lnTo>
                    <a:pt x="0" y="0"/>
                  </a:lnTo>
                  <a:lnTo>
                    <a:pt x="2589123" y="0"/>
                  </a:lnTo>
                  <a:lnTo>
                    <a:pt x="2589123" y="6858000"/>
                  </a:lnTo>
                  <a:close/>
                </a:path>
              </a:pathLst>
            </a:custGeom>
            <a:solidFill>
              <a:srgbClr val="5FC9ED">
                <a:alpha val="19599"/>
              </a:srgbClr>
            </a:solidFill>
          </p:spPr>
          <p:txBody>
            <a:bodyPr wrap="square" lIns="0" tIns="0" rIns="0" bIns="0" rtlCol="0"/>
            <a:lstStyle/>
            <a:p>
              <a:endParaRPr/>
            </a:p>
          </p:txBody>
        </p:sp>
        <p:sp>
          <p:nvSpPr>
            <p:cNvPr id="7" name="object 7"/>
            <p:cNvSpPr/>
            <p:nvPr/>
          </p:nvSpPr>
          <p:spPr>
            <a:xfrm>
              <a:off x="8934450" y="3048000"/>
              <a:ext cx="3257550" cy="3810000"/>
            </a:xfrm>
            <a:custGeom>
              <a:avLst/>
              <a:gdLst/>
              <a:ahLst/>
              <a:cxnLst/>
              <a:rect l="l" t="t" r="r" b="b"/>
              <a:pathLst>
                <a:path w="3257550" h="3810000">
                  <a:moveTo>
                    <a:pt x="3257550" y="3810000"/>
                  </a:moveTo>
                  <a:lnTo>
                    <a:pt x="0" y="3810000"/>
                  </a:lnTo>
                  <a:lnTo>
                    <a:pt x="3257550" y="0"/>
                  </a:lnTo>
                  <a:lnTo>
                    <a:pt x="3257550" y="3810000"/>
                  </a:lnTo>
                  <a:close/>
                </a:path>
              </a:pathLst>
            </a:custGeom>
            <a:solidFill>
              <a:srgbClr val="16AEE2">
                <a:alpha val="65499"/>
              </a:srgbClr>
            </a:solidFill>
          </p:spPr>
          <p:txBody>
            <a:bodyPr wrap="square" lIns="0" tIns="0" rIns="0" bIns="0" rtlCol="0"/>
            <a:lstStyle/>
            <a:p>
              <a:endParaRPr/>
            </a:p>
          </p:txBody>
        </p:sp>
        <p:sp>
          <p:nvSpPr>
            <p:cNvPr id="8" name="object 8"/>
            <p:cNvSpPr/>
            <p:nvPr/>
          </p:nvSpPr>
          <p:spPr>
            <a:xfrm>
              <a:off x="9337929" y="0"/>
              <a:ext cx="2854325" cy="6858000"/>
            </a:xfrm>
            <a:custGeom>
              <a:avLst/>
              <a:gdLst/>
              <a:ahLst/>
              <a:cxnLst/>
              <a:rect l="l" t="t" r="r" b="b"/>
              <a:pathLst>
                <a:path w="2854325" h="6858000">
                  <a:moveTo>
                    <a:pt x="2854071" y="6858000"/>
                  </a:moveTo>
                  <a:lnTo>
                    <a:pt x="2470023" y="6858000"/>
                  </a:lnTo>
                  <a:lnTo>
                    <a:pt x="0" y="0"/>
                  </a:lnTo>
                  <a:lnTo>
                    <a:pt x="2854071" y="0"/>
                  </a:lnTo>
                  <a:lnTo>
                    <a:pt x="2854071" y="6858000"/>
                  </a:lnTo>
                  <a:close/>
                </a:path>
              </a:pathLst>
            </a:custGeom>
            <a:solidFill>
              <a:srgbClr val="16AEE2">
                <a:alpha val="49798"/>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400" y="6858000"/>
                  </a:moveTo>
                  <a:lnTo>
                    <a:pt x="0" y="6858000"/>
                  </a:lnTo>
                  <a:lnTo>
                    <a:pt x="1022451" y="0"/>
                  </a:lnTo>
                  <a:lnTo>
                    <a:pt x="1295400" y="0"/>
                  </a:lnTo>
                  <a:lnTo>
                    <a:pt x="1295400" y="6858000"/>
                  </a:lnTo>
                  <a:close/>
                </a:path>
              </a:pathLst>
            </a:custGeom>
            <a:solidFill>
              <a:srgbClr val="2C83C3">
                <a:alpha val="69799"/>
              </a:srgbClr>
            </a:solidFill>
          </p:spPr>
          <p:txBody>
            <a:bodyPr wrap="square" lIns="0" tIns="0" rIns="0" bIns="0" rtlCol="0"/>
            <a:lstStyle/>
            <a:p>
              <a:endParaRPr/>
            </a:p>
          </p:txBody>
        </p:sp>
        <p:sp>
          <p:nvSpPr>
            <p:cNvPr id="10" name="object 10"/>
            <p:cNvSpPr/>
            <p:nvPr/>
          </p:nvSpPr>
          <p:spPr>
            <a:xfrm>
              <a:off x="10936249" y="0"/>
              <a:ext cx="1256030" cy="6858000"/>
            </a:xfrm>
            <a:custGeom>
              <a:avLst/>
              <a:gdLst/>
              <a:ahLst/>
              <a:cxnLst/>
              <a:rect l="l" t="t" r="r" b="b"/>
              <a:pathLst>
                <a:path w="1256029" h="6858000">
                  <a:moveTo>
                    <a:pt x="1255750" y="6858000"/>
                  </a:moveTo>
                  <a:lnTo>
                    <a:pt x="1114526" y="6858000"/>
                  </a:lnTo>
                  <a:lnTo>
                    <a:pt x="0" y="0"/>
                  </a:lnTo>
                  <a:lnTo>
                    <a:pt x="1255750" y="0"/>
                  </a:lnTo>
                  <a:lnTo>
                    <a:pt x="1255750" y="6858000"/>
                  </a:lnTo>
                  <a:close/>
                </a:path>
              </a:pathLst>
            </a:custGeom>
            <a:solidFill>
              <a:srgbClr val="216092">
                <a:alpha val="79598"/>
              </a:srgbClr>
            </a:solidFill>
          </p:spPr>
          <p:txBody>
            <a:bodyPr wrap="square" lIns="0" tIns="0" rIns="0" bIns="0" rtlCol="0"/>
            <a:lstStyle/>
            <a:p>
              <a:endParaRPr/>
            </a:p>
          </p:txBody>
        </p:sp>
        <p:sp>
          <p:nvSpPr>
            <p:cNvPr id="11" name="object 11"/>
            <p:cNvSpPr/>
            <p:nvPr/>
          </p:nvSpPr>
          <p:spPr>
            <a:xfrm>
              <a:off x="10372725" y="3590925"/>
              <a:ext cx="1819275" cy="3267075"/>
            </a:xfrm>
            <a:custGeom>
              <a:avLst/>
              <a:gdLst/>
              <a:ahLst/>
              <a:cxnLst/>
              <a:rect l="l" t="t" r="r" b="b"/>
              <a:pathLst>
                <a:path w="1819275" h="3267075">
                  <a:moveTo>
                    <a:pt x="1819275" y="3267075"/>
                  </a:moveTo>
                  <a:lnTo>
                    <a:pt x="0" y="3267075"/>
                  </a:lnTo>
                  <a:lnTo>
                    <a:pt x="1819275" y="0"/>
                  </a:lnTo>
                  <a:lnTo>
                    <a:pt x="1819275" y="3267075"/>
                  </a:lnTo>
                  <a:close/>
                </a:path>
              </a:pathLst>
            </a:custGeom>
            <a:solidFill>
              <a:srgbClr val="16AEE2">
                <a:alpha val="65499"/>
              </a:srgbClr>
            </a:solidFill>
          </p:spPr>
          <p:txBody>
            <a:bodyPr wrap="square" lIns="0" tIns="0" rIns="0" bIns="0" rtlCol="0"/>
            <a:lstStyle/>
            <a:p>
              <a:endParaRPr/>
            </a:p>
          </p:txBody>
        </p:sp>
      </p:grpSp>
      <p:sp>
        <p:nvSpPr>
          <p:cNvPr id="12" name="object 12"/>
          <p:cNvSpPr/>
          <p:nvPr/>
        </p:nvSpPr>
        <p:spPr>
          <a:xfrm>
            <a:off x="0" y="4010025"/>
            <a:ext cx="447675" cy="2847975"/>
          </a:xfrm>
          <a:custGeom>
            <a:avLst/>
            <a:gdLst/>
            <a:ahLst/>
            <a:cxnLst/>
            <a:rect l="l" t="t" r="r" b="b"/>
            <a:pathLst>
              <a:path w="447675" h="2847975">
                <a:moveTo>
                  <a:pt x="447675" y="2847975"/>
                </a:moveTo>
                <a:lnTo>
                  <a:pt x="0" y="2847975"/>
                </a:lnTo>
                <a:lnTo>
                  <a:pt x="0" y="0"/>
                </a:lnTo>
                <a:lnTo>
                  <a:pt x="447675" y="2847975"/>
                </a:lnTo>
                <a:close/>
              </a:path>
            </a:pathLst>
          </a:custGeom>
          <a:solidFill>
            <a:srgbClr val="5FC9ED">
              <a:alpha val="69799"/>
            </a:srgbClr>
          </a:solidFill>
        </p:spPr>
        <p:txBody>
          <a:bodyPr wrap="square" lIns="0" tIns="0" rIns="0" bIns="0" rtlCol="0"/>
          <a:lstStyle/>
          <a:p>
            <a:endParaRPr/>
          </a:p>
        </p:txBody>
      </p:sp>
      <p:sp>
        <p:nvSpPr>
          <p:cNvPr id="13" name="object 13"/>
          <p:cNvSpPr/>
          <p:nvPr/>
        </p:nvSpPr>
        <p:spPr>
          <a:xfrm>
            <a:off x="9353550" y="5362575"/>
            <a:ext cx="457200" cy="457200"/>
          </a:xfrm>
          <a:custGeom>
            <a:avLst/>
            <a:gdLst/>
            <a:ahLst/>
            <a:cxnLst/>
            <a:rect l="l" t="t" r="r" b="b"/>
            <a:pathLst>
              <a:path w="457200" h="457200">
                <a:moveTo>
                  <a:pt x="457200" y="457200"/>
                </a:moveTo>
                <a:lnTo>
                  <a:pt x="0" y="457200"/>
                </a:lnTo>
                <a:lnTo>
                  <a:pt x="0" y="0"/>
                </a:lnTo>
                <a:lnTo>
                  <a:pt x="457200" y="0"/>
                </a:lnTo>
                <a:lnTo>
                  <a:pt x="457200" y="457200"/>
                </a:lnTo>
                <a:close/>
              </a:path>
            </a:pathLst>
          </a:custGeom>
          <a:solidFill>
            <a:srgbClr val="42AE51"/>
          </a:solidFill>
        </p:spPr>
        <p:txBody>
          <a:bodyPr wrap="square" lIns="0" tIns="0" rIns="0" bIns="0" rtlCol="0"/>
          <a:lstStyle/>
          <a:p>
            <a:endParaRPr/>
          </a:p>
        </p:txBody>
      </p:sp>
      <p:sp>
        <p:nvSpPr>
          <p:cNvPr id="14" name="object 14"/>
          <p:cNvSpPr/>
          <p:nvPr/>
        </p:nvSpPr>
        <p:spPr>
          <a:xfrm>
            <a:off x="6696075" y="1695450"/>
            <a:ext cx="314325" cy="323850"/>
          </a:xfrm>
          <a:custGeom>
            <a:avLst/>
            <a:gdLst/>
            <a:ahLst/>
            <a:cxnLst/>
            <a:rect l="l" t="t" r="r" b="b"/>
            <a:pathLst>
              <a:path w="314325" h="323850">
                <a:moveTo>
                  <a:pt x="314325" y="323850"/>
                </a:moveTo>
                <a:lnTo>
                  <a:pt x="0" y="323850"/>
                </a:lnTo>
                <a:lnTo>
                  <a:pt x="0" y="0"/>
                </a:lnTo>
                <a:lnTo>
                  <a:pt x="314325" y="0"/>
                </a:lnTo>
                <a:lnTo>
                  <a:pt x="314325" y="323850"/>
                </a:lnTo>
                <a:close/>
              </a:path>
            </a:pathLst>
          </a:custGeom>
          <a:solidFill>
            <a:srgbClr val="2C83C3"/>
          </a:solidFill>
        </p:spPr>
        <p:txBody>
          <a:bodyPr wrap="square" lIns="0" tIns="0" rIns="0" bIns="0" rtlCol="0"/>
          <a:lstStyle/>
          <a:p>
            <a:endParaRPr/>
          </a:p>
        </p:txBody>
      </p:sp>
      <p:sp>
        <p:nvSpPr>
          <p:cNvPr id="15" name="object 15"/>
          <p:cNvSpPr/>
          <p:nvPr/>
        </p:nvSpPr>
        <p:spPr>
          <a:xfrm>
            <a:off x="9353550" y="5895975"/>
            <a:ext cx="180975" cy="180975"/>
          </a:xfrm>
          <a:custGeom>
            <a:avLst/>
            <a:gdLst/>
            <a:ahLst/>
            <a:cxnLst/>
            <a:rect l="l" t="t" r="r" b="b"/>
            <a:pathLst>
              <a:path w="180975" h="180975">
                <a:moveTo>
                  <a:pt x="180975" y="180975"/>
                </a:moveTo>
                <a:lnTo>
                  <a:pt x="0" y="180975"/>
                </a:lnTo>
                <a:lnTo>
                  <a:pt x="0" y="0"/>
                </a:lnTo>
                <a:lnTo>
                  <a:pt x="180975" y="0"/>
                </a:lnTo>
                <a:lnTo>
                  <a:pt x="180975" y="180975"/>
                </a:lnTo>
                <a:close/>
              </a:path>
            </a:pathLst>
          </a:custGeom>
          <a:solidFill>
            <a:srgbClr val="2C926B"/>
          </a:solidFill>
        </p:spPr>
        <p:txBody>
          <a:bodyPr wrap="square" lIns="0" tIns="0" rIns="0" bIns="0" rtlCol="0"/>
          <a:lstStyle/>
          <a:p>
            <a:endParaRPr/>
          </a:p>
        </p:txBody>
      </p:sp>
      <p:sp>
        <p:nvSpPr>
          <p:cNvPr id="16" name="object 16"/>
          <p:cNvSpPr txBox="1"/>
          <p:nvPr/>
        </p:nvSpPr>
        <p:spPr>
          <a:xfrm>
            <a:off x="739775" y="811212"/>
            <a:ext cx="3886200" cy="673100"/>
          </a:xfrm>
          <a:prstGeom prst="rect">
            <a:avLst/>
          </a:prstGeom>
        </p:spPr>
        <p:txBody>
          <a:bodyPr vert="horz" wrap="square" lIns="0" tIns="12700" rIns="0" bIns="0" rtlCol="0">
            <a:spAutoFit/>
          </a:bodyPr>
          <a:lstStyle/>
          <a:p>
            <a:pPr marL="12700">
              <a:lnSpc>
                <a:spcPct val="100000"/>
              </a:lnSpc>
              <a:spcBef>
                <a:spcPts val="100"/>
              </a:spcBef>
            </a:pPr>
            <a:r>
              <a:rPr sz="4250" b="1" spc="-5" dirty="0">
                <a:latin typeface="Trebuchet MS" panose="020B0603020202020204"/>
                <a:cs typeface="Trebuchet MS" panose="020B0603020202020204"/>
              </a:rPr>
              <a:t>PROJECT</a:t>
            </a:r>
            <a:r>
              <a:rPr sz="4250" b="1" spc="-60" dirty="0">
                <a:latin typeface="Trebuchet MS" panose="020B0603020202020204"/>
                <a:cs typeface="Trebuchet MS" panose="020B0603020202020204"/>
              </a:rPr>
              <a:t> </a:t>
            </a:r>
            <a:r>
              <a:rPr sz="4250" b="1" spc="-5" dirty="0">
                <a:latin typeface="Trebuchet MS" panose="020B0603020202020204"/>
                <a:cs typeface="Trebuchet MS" panose="020B0603020202020204"/>
              </a:rPr>
              <a:t>TITLE</a:t>
            </a:r>
            <a:endParaRPr sz="4250">
              <a:latin typeface="Trebuchet MS" panose="020B0603020202020204"/>
              <a:cs typeface="Trebuchet MS" panose="020B0603020202020204"/>
            </a:endParaRPr>
          </a:p>
        </p:txBody>
      </p:sp>
      <p:grpSp>
        <p:nvGrpSpPr>
          <p:cNvPr id="17" name="object 17"/>
          <p:cNvGrpSpPr/>
          <p:nvPr/>
        </p:nvGrpSpPr>
        <p:grpSpPr>
          <a:xfrm>
            <a:off x="466344" y="6409944"/>
            <a:ext cx="3705225" cy="295910"/>
            <a:chOff x="466344" y="6409944"/>
            <a:chExt cx="3705225" cy="295910"/>
          </a:xfrm>
        </p:grpSpPr>
        <p:pic>
          <p:nvPicPr>
            <p:cNvPr id="18" name="object 18"/>
            <p:cNvPicPr/>
            <p:nvPr/>
          </p:nvPicPr>
          <p:blipFill>
            <a:blip r:embed="rId2" cstate="print"/>
            <a:stretch>
              <a:fillRect/>
            </a:stretch>
          </p:blipFill>
          <p:spPr>
            <a:xfrm>
              <a:off x="676656" y="6467856"/>
              <a:ext cx="2142744" cy="199644"/>
            </a:xfrm>
            <a:prstGeom prst="rect">
              <a:avLst/>
            </a:prstGeom>
          </p:spPr>
        </p:pic>
        <p:pic>
          <p:nvPicPr>
            <p:cNvPr id="19" name="object 19"/>
            <p:cNvPicPr/>
            <p:nvPr/>
          </p:nvPicPr>
          <p:blipFill>
            <a:blip r:embed="rId3" cstate="print"/>
            <a:stretch>
              <a:fillRect/>
            </a:stretch>
          </p:blipFill>
          <p:spPr>
            <a:xfrm>
              <a:off x="466344" y="6409944"/>
              <a:ext cx="3704844" cy="295656"/>
            </a:xfrm>
            <a:prstGeom prst="rect">
              <a:avLst/>
            </a:prstGeom>
          </p:spPr>
        </p:pic>
      </p:grpSp>
      <p:sp>
        <p:nvSpPr>
          <p:cNvPr id="20" name="object 20"/>
          <p:cNvSpPr txBox="1"/>
          <p:nvPr/>
        </p:nvSpPr>
        <p:spPr>
          <a:xfrm>
            <a:off x="3181350" y="2516505"/>
            <a:ext cx="4668520" cy="1002030"/>
          </a:xfrm>
          <a:prstGeom prst="rect">
            <a:avLst/>
          </a:prstGeom>
        </p:spPr>
        <p:txBody>
          <a:bodyPr vert="horz" wrap="square" lIns="0" tIns="13335" rIns="0" bIns="0" rtlCol="0">
            <a:spAutoFit/>
          </a:bodyPr>
          <a:lstStyle/>
          <a:p>
            <a:pPr marL="65405" marR="5080" indent="-53340">
              <a:lnSpc>
                <a:spcPct val="100000"/>
              </a:lnSpc>
              <a:spcBef>
                <a:spcPts val="105"/>
              </a:spcBef>
            </a:pPr>
            <a:r>
              <a:rPr sz="3200" spc="-5" dirty="0">
                <a:latin typeface="Calibri" panose="020F0502020204030204"/>
                <a:cs typeface="Calibri" panose="020F0502020204030204"/>
              </a:rPr>
              <a:t>Deep Learning Approach for </a:t>
            </a:r>
            <a:r>
              <a:rPr sz="3200" spc="-710" dirty="0">
                <a:latin typeface="Calibri" panose="020F0502020204030204"/>
                <a:cs typeface="Calibri" panose="020F0502020204030204"/>
              </a:rPr>
              <a:t> </a:t>
            </a:r>
            <a:r>
              <a:rPr sz="3200" spc="-5" dirty="0">
                <a:latin typeface="Calibri" panose="020F0502020204030204"/>
                <a:cs typeface="Calibri" panose="020F0502020204030204"/>
              </a:rPr>
              <a:t>Breast</a:t>
            </a:r>
            <a:r>
              <a:rPr sz="3200" spc="-20" dirty="0">
                <a:latin typeface="Calibri" panose="020F0502020204030204"/>
                <a:cs typeface="Calibri" panose="020F0502020204030204"/>
              </a:rPr>
              <a:t> </a:t>
            </a:r>
            <a:r>
              <a:rPr sz="3200" spc="-5" dirty="0">
                <a:latin typeface="Calibri" panose="020F0502020204030204"/>
                <a:cs typeface="Calibri" panose="020F0502020204030204"/>
              </a:rPr>
              <a:t>Cancer</a:t>
            </a:r>
            <a:r>
              <a:rPr sz="3200" spc="-15" dirty="0">
                <a:latin typeface="Calibri" panose="020F0502020204030204"/>
                <a:cs typeface="Calibri" panose="020F0502020204030204"/>
              </a:rPr>
              <a:t> </a:t>
            </a:r>
            <a:r>
              <a:rPr sz="3200" spc="-5" dirty="0">
                <a:latin typeface="Calibri" panose="020F0502020204030204"/>
                <a:cs typeface="Calibri" panose="020F0502020204030204"/>
              </a:rPr>
              <a:t>Classification</a:t>
            </a:r>
            <a:endParaRPr sz="3200">
              <a:latin typeface="Calibri" panose="020F0502020204030204"/>
              <a:cs typeface="Calibri" panose="020F0502020204030204"/>
            </a:endParaRPr>
          </a:p>
        </p:txBody>
      </p:sp>
      <p:sp>
        <p:nvSpPr>
          <p:cNvPr id="21" name="object 21"/>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23" name="object 23"/>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dirty="0"/>
              <a:t>2</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6858000"/>
                </a:moveTo>
                <a:lnTo>
                  <a:pt x="0" y="6858000"/>
                </a:lnTo>
                <a:lnTo>
                  <a:pt x="0" y="0"/>
                </a:lnTo>
                <a:lnTo>
                  <a:pt x="12192000" y="0"/>
                </a:lnTo>
                <a:lnTo>
                  <a:pt x="12192000" y="6858000"/>
                </a:lnTo>
                <a:close/>
              </a:path>
            </a:pathLst>
          </a:custGeom>
          <a:solidFill>
            <a:srgbClr val="F0F0F0"/>
          </a:solidFill>
        </p:spPr>
        <p:txBody>
          <a:bodyPr wrap="square" lIns="0" tIns="0" rIns="0" bIns="0" rtlCol="0"/>
          <a:lstStyle/>
          <a:p>
            <a:endParaRPr/>
          </a:p>
        </p:txBody>
      </p:sp>
      <p:grpSp>
        <p:nvGrpSpPr>
          <p:cNvPr id="3" name="object 3"/>
          <p:cNvGrpSpPr/>
          <p:nvPr/>
        </p:nvGrpSpPr>
        <p:grpSpPr>
          <a:xfrm>
            <a:off x="7445971" y="0"/>
            <a:ext cx="4746625" cy="6859270"/>
            <a:chOff x="7445971" y="0"/>
            <a:chExt cx="4746625" cy="6859270"/>
          </a:xfrm>
        </p:grpSpPr>
        <p:sp>
          <p:nvSpPr>
            <p:cNvPr id="4" name="object 4"/>
            <p:cNvSpPr/>
            <p:nvPr/>
          </p:nvSpPr>
          <p:spPr>
            <a:xfrm>
              <a:off x="7445972" y="3987"/>
              <a:ext cx="4746625" cy="6855459"/>
            </a:xfrm>
            <a:custGeom>
              <a:avLst/>
              <a:gdLst/>
              <a:ahLst/>
              <a:cxnLst/>
              <a:rect l="l" t="t" r="r" b="b"/>
              <a:pathLst>
                <a:path w="4746625" h="6855459">
                  <a:moveTo>
                    <a:pt x="4746028" y="3690912"/>
                  </a:moveTo>
                  <a:lnTo>
                    <a:pt x="4743386" y="3686949"/>
                  </a:lnTo>
                  <a:lnTo>
                    <a:pt x="2819654" y="4969776"/>
                  </a:lnTo>
                  <a:lnTo>
                    <a:pt x="1936140" y="0"/>
                  </a:lnTo>
                  <a:lnTo>
                    <a:pt x="1926767" y="1676"/>
                  </a:lnTo>
                  <a:lnTo>
                    <a:pt x="2811005" y="4975542"/>
                  </a:lnTo>
                  <a:lnTo>
                    <a:pt x="0" y="6850050"/>
                  </a:lnTo>
                  <a:lnTo>
                    <a:pt x="2641" y="6854012"/>
                  </a:lnTo>
                  <a:lnTo>
                    <a:pt x="11214" y="6854012"/>
                  </a:lnTo>
                  <a:lnTo>
                    <a:pt x="2812834" y="4985778"/>
                  </a:lnTo>
                  <a:lnTo>
                    <a:pt x="3145117" y="6854838"/>
                  </a:lnTo>
                  <a:lnTo>
                    <a:pt x="3154489" y="6853174"/>
                  </a:lnTo>
                  <a:lnTo>
                    <a:pt x="2821470" y="4980013"/>
                  </a:lnTo>
                  <a:lnTo>
                    <a:pt x="4746028" y="3696639"/>
                  </a:lnTo>
                  <a:lnTo>
                    <a:pt x="4746028" y="3690912"/>
                  </a:lnTo>
                  <a:close/>
                </a:path>
              </a:pathLst>
            </a:custGeom>
            <a:solidFill>
              <a:srgbClr val="5FC9ED"/>
            </a:solidFill>
          </p:spPr>
          <p:txBody>
            <a:bodyPr wrap="square" lIns="0" tIns="0" rIns="0" bIns="0" rtlCol="0"/>
            <a:lstStyle/>
            <a:p>
              <a:endParaRPr/>
            </a:p>
          </p:txBody>
        </p:sp>
        <p:sp>
          <p:nvSpPr>
            <p:cNvPr id="5" name="object 5"/>
            <p:cNvSpPr/>
            <p:nvPr/>
          </p:nvSpPr>
          <p:spPr>
            <a:xfrm>
              <a:off x="9182100" y="0"/>
              <a:ext cx="3009900" cy="6858000"/>
            </a:xfrm>
            <a:custGeom>
              <a:avLst/>
              <a:gdLst/>
              <a:ahLst/>
              <a:cxnLst/>
              <a:rect l="l" t="t" r="r" b="b"/>
              <a:pathLst>
                <a:path w="3009900" h="6858000">
                  <a:moveTo>
                    <a:pt x="3009900" y="6858000"/>
                  </a:moveTo>
                  <a:lnTo>
                    <a:pt x="0" y="6858000"/>
                  </a:lnTo>
                  <a:lnTo>
                    <a:pt x="2044395" y="0"/>
                  </a:lnTo>
                  <a:lnTo>
                    <a:pt x="3009900" y="0"/>
                  </a:lnTo>
                  <a:lnTo>
                    <a:pt x="3009900" y="6858000"/>
                  </a:lnTo>
                  <a:close/>
                </a:path>
              </a:pathLst>
            </a:custGeom>
            <a:solidFill>
              <a:srgbClr val="5FC9ED">
                <a:alpha val="35699"/>
              </a:srgbClr>
            </a:solidFill>
          </p:spPr>
          <p:txBody>
            <a:bodyPr wrap="square" lIns="0" tIns="0" rIns="0" bIns="0" rtlCol="0"/>
            <a:lstStyle/>
            <a:p>
              <a:endParaRPr/>
            </a:p>
          </p:txBody>
        </p:sp>
        <p:sp>
          <p:nvSpPr>
            <p:cNvPr id="6" name="object 6"/>
            <p:cNvSpPr/>
            <p:nvPr/>
          </p:nvSpPr>
          <p:spPr>
            <a:xfrm>
              <a:off x="9602876" y="0"/>
              <a:ext cx="2589530" cy="6858000"/>
            </a:xfrm>
            <a:custGeom>
              <a:avLst/>
              <a:gdLst/>
              <a:ahLst/>
              <a:cxnLst/>
              <a:rect l="l" t="t" r="r" b="b"/>
              <a:pathLst>
                <a:path w="2589529" h="6858000">
                  <a:moveTo>
                    <a:pt x="2589123" y="6858000"/>
                  </a:moveTo>
                  <a:lnTo>
                    <a:pt x="1208887" y="6858000"/>
                  </a:lnTo>
                  <a:lnTo>
                    <a:pt x="0" y="0"/>
                  </a:lnTo>
                  <a:lnTo>
                    <a:pt x="2589123" y="0"/>
                  </a:lnTo>
                  <a:lnTo>
                    <a:pt x="2589123" y="6858000"/>
                  </a:lnTo>
                  <a:close/>
                </a:path>
              </a:pathLst>
            </a:custGeom>
            <a:solidFill>
              <a:srgbClr val="5FC9ED">
                <a:alpha val="19599"/>
              </a:srgbClr>
            </a:solidFill>
          </p:spPr>
          <p:txBody>
            <a:bodyPr wrap="square" lIns="0" tIns="0" rIns="0" bIns="0" rtlCol="0"/>
            <a:lstStyle/>
            <a:p>
              <a:endParaRPr/>
            </a:p>
          </p:txBody>
        </p:sp>
        <p:sp>
          <p:nvSpPr>
            <p:cNvPr id="7" name="object 7"/>
            <p:cNvSpPr/>
            <p:nvPr/>
          </p:nvSpPr>
          <p:spPr>
            <a:xfrm>
              <a:off x="8934450" y="3048000"/>
              <a:ext cx="3257550" cy="3810000"/>
            </a:xfrm>
            <a:custGeom>
              <a:avLst/>
              <a:gdLst/>
              <a:ahLst/>
              <a:cxnLst/>
              <a:rect l="l" t="t" r="r" b="b"/>
              <a:pathLst>
                <a:path w="3257550" h="3810000">
                  <a:moveTo>
                    <a:pt x="3257550" y="3810000"/>
                  </a:moveTo>
                  <a:lnTo>
                    <a:pt x="0" y="3810000"/>
                  </a:lnTo>
                  <a:lnTo>
                    <a:pt x="3257550" y="0"/>
                  </a:lnTo>
                  <a:lnTo>
                    <a:pt x="3257550" y="3810000"/>
                  </a:lnTo>
                  <a:close/>
                </a:path>
              </a:pathLst>
            </a:custGeom>
            <a:solidFill>
              <a:srgbClr val="16AEE2">
                <a:alpha val="65499"/>
              </a:srgbClr>
            </a:solidFill>
          </p:spPr>
          <p:txBody>
            <a:bodyPr wrap="square" lIns="0" tIns="0" rIns="0" bIns="0" rtlCol="0"/>
            <a:lstStyle/>
            <a:p>
              <a:endParaRPr/>
            </a:p>
          </p:txBody>
        </p:sp>
        <p:sp>
          <p:nvSpPr>
            <p:cNvPr id="8" name="object 8"/>
            <p:cNvSpPr/>
            <p:nvPr/>
          </p:nvSpPr>
          <p:spPr>
            <a:xfrm>
              <a:off x="9337929" y="0"/>
              <a:ext cx="2854325" cy="6858000"/>
            </a:xfrm>
            <a:custGeom>
              <a:avLst/>
              <a:gdLst/>
              <a:ahLst/>
              <a:cxnLst/>
              <a:rect l="l" t="t" r="r" b="b"/>
              <a:pathLst>
                <a:path w="2854325" h="6858000">
                  <a:moveTo>
                    <a:pt x="2854071" y="6858000"/>
                  </a:moveTo>
                  <a:lnTo>
                    <a:pt x="2470023" y="6858000"/>
                  </a:lnTo>
                  <a:lnTo>
                    <a:pt x="0" y="0"/>
                  </a:lnTo>
                  <a:lnTo>
                    <a:pt x="2854071" y="0"/>
                  </a:lnTo>
                  <a:lnTo>
                    <a:pt x="2854071" y="6858000"/>
                  </a:lnTo>
                  <a:close/>
                </a:path>
              </a:pathLst>
            </a:custGeom>
            <a:solidFill>
              <a:srgbClr val="16AEE2">
                <a:alpha val="49798"/>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400" y="6858000"/>
                  </a:moveTo>
                  <a:lnTo>
                    <a:pt x="0" y="6858000"/>
                  </a:lnTo>
                  <a:lnTo>
                    <a:pt x="1022451" y="0"/>
                  </a:lnTo>
                  <a:lnTo>
                    <a:pt x="1295400" y="0"/>
                  </a:lnTo>
                  <a:lnTo>
                    <a:pt x="1295400" y="6858000"/>
                  </a:lnTo>
                  <a:close/>
                </a:path>
              </a:pathLst>
            </a:custGeom>
            <a:solidFill>
              <a:srgbClr val="2C83C3">
                <a:alpha val="69799"/>
              </a:srgbClr>
            </a:solidFill>
          </p:spPr>
          <p:txBody>
            <a:bodyPr wrap="square" lIns="0" tIns="0" rIns="0" bIns="0" rtlCol="0"/>
            <a:lstStyle/>
            <a:p>
              <a:endParaRPr/>
            </a:p>
          </p:txBody>
        </p:sp>
        <p:sp>
          <p:nvSpPr>
            <p:cNvPr id="10" name="object 10"/>
            <p:cNvSpPr/>
            <p:nvPr/>
          </p:nvSpPr>
          <p:spPr>
            <a:xfrm>
              <a:off x="10936249" y="0"/>
              <a:ext cx="1256030" cy="6858000"/>
            </a:xfrm>
            <a:custGeom>
              <a:avLst/>
              <a:gdLst/>
              <a:ahLst/>
              <a:cxnLst/>
              <a:rect l="l" t="t" r="r" b="b"/>
              <a:pathLst>
                <a:path w="1256029" h="6858000">
                  <a:moveTo>
                    <a:pt x="1255750" y="6858000"/>
                  </a:moveTo>
                  <a:lnTo>
                    <a:pt x="1114526" y="6858000"/>
                  </a:lnTo>
                  <a:lnTo>
                    <a:pt x="0" y="0"/>
                  </a:lnTo>
                  <a:lnTo>
                    <a:pt x="1255750" y="0"/>
                  </a:lnTo>
                  <a:lnTo>
                    <a:pt x="1255750" y="6858000"/>
                  </a:lnTo>
                  <a:close/>
                </a:path>
              </a:pathLst>
            </a:custGeom>
            <a:solidFill>
              <a:srgbClr val="216092">
                <a:alpha val="79598"/>
              </a:srgbClr>
            </a:solidFill>
          </p:spPr>
          <p:txBody>
            <a:bodyPr wrap="square" lIns="0" tIns="0" rIns="0" bIns="0" rtlCol="0"/>
            <a:lstStyle/>
            <a:p>
              <a:endParaRPr/>
            </a:p>
          </p:txBody>
        </p:sp>
        <p:sp>
          <p:nvSpPr>
            <p:cNvPr id="11" name="object 11"/>
            <p:cNvSpPr/>
            <p:nvPr/>
          </p:nvSpPr>
          <p:spPr>
            <a:xfrm>
              <a:off x="10372725" y="3590925"/>
              <a:ext cx="1819275" cy="3267075"/>
            </a:xfrm>
            <a:custGeom>
              <a:avLst/>
              <a:gdLst/>
              <a:ahLst/>
              <a:cxnLst/>
              <a:rect l="l" t="t" r="r" b="b"/>
              <a:pathLst>
                <a:path w="1819275" h="3267075">
                  <a:moveTo>
                    <a:pt x="1819275" y="3267075"/>
                  </a:moveTo>
                  <a:lnTo>
                    <a:pt x="0" y="3267075"/>
                  </a:lnTo>
                  <a:lnTo>
                    <a:pt x="1819275" y="0"/>
                  </a:lnTo>
                  <a:lnTo>
                    <a:pt x="1819275" y="3267075"/>
                  </a:lnTo>
                  <a:close/>
                </a:path>
              </a:pathLst>
            </a:custGeom>
            <a:solidFill>
              <a:srgbClr val="16AEE2">
                <a:alpha val="65499"/>
              </a:srgbClr>
            </a:solidFill>
          </p:spPr>
          <p:txBody>
            <a:bodyPr wrap="square" lIns="0" tIns="0" rIns="0" bIns="0" rtlCol="0"/>
            <a:lstStyle/>
            <a:p>
              <a:endParaRPr/>
            </a:p>
          </p:txBody>
        </p:sp>
      </p:grpSp>
      <p:sp>
        <p:nvSpPr>
          <p:cNvPr id="12" name="object 12"/>
          <p:cNvSpPr/>
          <p:nvPr/>
        </p:nvSpPr>
        <p:spPr>
          <a:xfrm>
            <a:off x="0" y="4010025"/>
            <a:ext cx="447675" cy="2847975"/>
          </a:xfrm>
          <a:custGeom>
            <a:avLst/>
            <a:gdLst/>
            <a:ahLst/>
            <a:cxnLst/>
            <a:rect l="l" t="t" r="r" b="b"/>
            <a:pathLst>
              <a:path w="447675" h="2847975">
                <a:moveTo>
                  <a:pt x="447675" y="2847975"/>
                </a:moveTo>
                <a:lnTo>
                  <a:pt x="0" y="2847975"/>
                </a:lnTo>
                <a:lnTo>
                  <a:pt x="0" y="0"/>
                </a:lnTo>
                <a:lnTo>
                  <a:pt x="447675" y="2847975"/>
                </a:lnTo>
                <a:close/>
              </a:path>
            </a:pathLst>
          </a:custGeom>
          <a:solidFill>
            <a:srgbClr val="5FC9ED">
              <a:alpha val="69799"/>
            </a:srgbClr>
          </a:solidFill>
        </p:spPr>
        <p:txBody>
          <a:bodyPr wrap="square" lIns="0" tIns="0" rIns="0" bIns="0" rtlCol="0"/>
          <a:lstStyle/>
          <a:p>
            <a:endParaRPr/>
          </a:p>
        </p:txBody>
      </p:sp>
      <p:sp>
        <p:nvSpPr>
          <p:cNvPr id="13" name="object 13"/>
          <p:cNvSpPr txBox="1"/>
          <p:nvPr/>
        </p:nvSpPr>
        <p:spPr>
          <a:xfrm>
            <a:off x="752475" y="6511118"/>
            <a:ext cx="1705610" cy="163195"/>
          </a:xfrm>
          <a:prstGeom prst="rect">
            <a:avLst/>
          </a:prstGeom>
        </p:spPr>
        <p:txBody>
          <a:bodyPr vert="horz" wrap="square" lIns="0" tIns="0" rIns="0" bIns="0" rtlCol="0">
            <a:spAutoFit/>
          </a:bodyPr>
          <a:lstStyle/>
          <a:p>
            <a:pPr>
              <a:lnSpc>
                <a:spcPts val="1260"/>
              </a:lnSpc>
            </a:pPr>
            <a:r>
              <a:rPr sz="1100" spc="-5" dirty="0">
                <a:solidFill>
                  <a:srgbClr val="2C83C3"/>
                </a:solidFill>
                <a:latin typeface="Trebuchet MS" panose="020B0603020202020204"/>
                <a:cs typeface="Trebuchet MS" panose="020B0603020202020204"/>
              </a:rPr>
              <a:t>3/21/2024</a:t>
            </a:r>
            <a:r>
              <a:rPr sz="1100" spc="315" dirty="0">
                <a:solidFill>
                  <a:srgbClr val="2C83C3"/>
                </a:solidFill>
                <a:latin typeface="Trebuchet MS" panose="020B0603020202020204"/>
                <a:cs typeface="Trebuchet MS" panose="020B0603020202020204"/>
              </a:rPr>
              <a:t> </a:t>
            </a:r>
            <a:r>
              <a:rPr sz="1100" b="1" spc="-5" dirty="0">
                <a:solidFill>
                  <a:srgbClr val="2C83C3"/>
                </a:solidFill>
                <a:latin typeface="Trebuchet MS" panose="020B0603020202020204"/>
                <a:cs typeface="Trebuchet MS" panose="020B0603020202020204"/>
              </a:rPr>
              <a:t>Annual</a:t>
            </a:r>
            <a:r>
              <a:rPr sz="1100" b="1" dirty="0">
                <a:solidFill>
                  <a:srgbClr val="2C83C3"/>
                </a:solidFill>
                <a:latin typeface="Trebuchet MS" panose="020B0603020202020204"/>
                <a:cs typeface="Trebuchet MS" panose="020B0603020202020204"/>
              </a:rPr>
              <a:t> </a:t>
            </a:r>
            <a:r>
              <a:rPr sz="1100" b="1" spc="-5" dirty="0">
                <a:solidFill>
                  <a:srgbClr val="2C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4" name="object 14"/>
          <p:cNvSpPr/>
          <p:nvPr/>
        </p:nvSpPr>
        <p:spPr>
          <a:xfrm>
            <a:off x="7362825" y="447675"/>
            <a:ext cx="361950" cy="361950"/>
          </a:xfrm>
          <a:custGeom>
            <a:avLst/>
            <a:gdLst/>
            <a:ahLst/>
            <a:cxnLst/>
            <a:rect l="l" t="t" r="r" b="b"/>
            <a:pathLst>
              <a:path w="361950" h="361950">
                <a:moveTo>
                  <a:pt x="180975" y="361950"/>
                </a:moveTo>
                <a:lnTo>
                  <a:pt x="132867" y="355485"/>
                </a:lnTo>
                <a:lnTo>
                  <a:pt x="89636" y="337235"/>
                </a:lnTo>
                <a:lnTo>
                  <a:pt x="53009" y="308940"/>
                </a:lnTo>
                <a:lnTo>
                  <a:pt x="24701" y="272313"/>
                </a:lnTo>
                <a:lnTo>
                  <a:pt x="6464" y="229082"/>
                </a:lnTo>
                <a:lnTo>
                  <a:pt x="0" y="180975"/>
                </a:lnTo>
                <a:lnTo>
                  <a:pt x="6464" y="132867"/>
                </a:lnTo>
                <a:lnTo>
                  <a:pt x="24701" y="89636"/>
                </a:lnTo>
                <a:lnTo>
                  <a:pt x="53009" y="53009"/>
                </a:lnTo>
                <a:lnTo>
                  <a:pt x="89636" y="24714"/>
                </a:lnTo>
                <a:lnTo>
                  <a:pt x="132867" y="6464"/>
                </a:lnTo>
                <a:lnTo>
                  <a:pt x="180975" y="0"/>
                </a:lnTo>
                <a:lnTo>
                  <a:pt x="229082" y="6464"/>
                </a:lnTo>
                <a:lnTo>
                  <a:pt x="272313" y="24714"/>
                </a:lnTo>
                <a:lnTo>
                  <a:pt x="308940" y="53009"/>
                </a:lnTo>
                <a:lnTo>
                  <a:pt x="337235" y="89636"/>
                </a:lnTo>
                <a:lnTo>
                  <a:pt x="355485" y="132867"/>
                </a:lnTo>
                <a:lnTo>
                  <a:pt x="361950" y="180975"/>
                </a:lnTo>
                <a:lnTo>
                  <a:pt x="355485" y="229082"/>
                </a:lnTo>
                <a:lnTo>
                  <a:pt x="337235" y="272313"/>
                </a:lnTo>
                <a:lnTo>
                  <a:pt x="308940" y="308940"/>
                </a:lnTo>
                <a:lnTo>
                  <a:pt x="272313" y="337235"/>
                </a:lnTo>
                <a:lnTo>
                  <a:pt x="229082" y="355485"/>
                </a:lnTo>
                <a:lnTo>
                  <a:pt x="180975" y="361950"/>
                </a:lnTo>
                <a:close/>
              </a:path>
            </a:pathLst>
          </a:custGeom>
          <a:solidFill>
            <a:srgbClr val="EBEBEB"/>
          </a:solidFill>
        </p:spPr>
        <p:txBody>
          <a:bodyPr wrap="square" lIns="0" tIns="0" rIns="0" bIns="0" rtlCol="0"/>
          <a:lstStyle/>
          <a:p>
            <a:endParaRPr/>
          </a:p>
        </p:txBody>
      </p:sp>
      <p:sp>
        <p:nvSpPr>
          <p:cNvPr id="15" name="object 15"/>
          <p:cNvSpPr/>
          <p:nvPr/>
        </p:nvSpPr>
        <p:spPr>
          <a:xfrm>
            <a:off x="11010900" y="5610225"/>
            <a:ext cx="647700" cy="647700"/>
          </a:xfrm>
          <a:custGeom>
            <a:avLst/>
            <a:gdLst/>
            <a:ahLst/>
            <a:cxnLst/>
            <a:rect l="l" t="t" r="r" b="b"/>
            <a:pathLst>
              <a:path w="647700" h="647700">
                <a:moveTo>
                  <a:pt x="323850" y="647700"/>
                </a:moveTo>
                <a:lnTo>
                  <a:pt x="276009" y="644182"/>
                </a:lnTo>
                <a:lnTo>
                  <a:pt x="230327" y="633984"/>
                </a:lnTo>
                <a:lnTo>
                  <a:pt x="187337" y="617601"/>
                </a:lnTo>
                <a:lnTo>
                  <a:pt x="147523" y="595528"/>
                </a:lnTo>
                <a:lnTo>
                  <a:pt x="111391" y="568261"/>
                </a:lnTo>
                <a:lnTo>
                  <a:pt x="79451" y="536321"/>
                </a:lnTo>
                <a:lnTo>
                  <a:pt x="52184" y="500189"/>
                </a:lnTo>
                <a:lnTo>
                  <a:pt x="30111" y="460375"/>
                </a:lnTo>
                <a:lnTo>
                  <a:pt x="13716" y="417385"/>
                </a:lnTo>
                <a:lnTo>
                  <a:pt x="3517" y="371703"/>
                </a:lnTo>
                <a:lnTo>
                  <a:pt x="0" y="323850"/>
                </a:lnTo>
                <a:lnTo>
                  <a:pt x="3517" y="275996"/>
                </a:lnTo>
                <a:lnTo>
                  <a:pt x="13716" y="230314"/>
                </a:lnTo>
                <a:lnTo>
                  <a:pt x="30111" y="187325"/>
                </a:lnTo>
                <a:lnTo>
                  <a:pt x="52184" y="147510"/>
                </a:lnTo>
                <a:lnTo>
                  <a:pt x="79451" y="111378"/>
                </a:lnTo>
                <a:lnTo>
                  <a:pt x="111391" y="79438"/>
                </a:lnTo>
                <a:lnTo>
                  <a:pt x="147523" y="52171"/>
                </a:lnTo>
                <a:lnTo>
                  <a:pt x="187337" y="30099"/>
                </a:lnTo>
                <a:lnTo>
                  <a:pt x="230327" y="13715"/>
                </a:lnTo>
                <a:lnTo>
                  <a:pt x="276009" y="3505"/>
                </a:lnTo>
                <a:lnTo>
                  <a:pt x="323850" y="0"/>
                </a:lnTo>
                <a:lnTo>
                  <a:pt x="371690" y="3505"/>
                </a:lnTo>
                <a:lnTo>
                  <a:pt x="417372" y="13715"/>
                </a:lnTo>
                <a:lnTo>
                  <a:pt x="460362" y="30099"/>
                </a:lnTo>
                <a:lnTo>
                  <a:pt x="500176" y="52171"/>
                </a:lnTo>
                <a:lnTo>
                  <a:pt x="536308" y="79438"/>
                </a:lnTo>
                <a:lnTo>
                  <a:pt x="568248" y="111378"/>
                </a:lnTo>
                <a:lnTo>
                  <a:pt x="595515" y="147510"/>
                </a:lnTo>
                <a:lnTo>
                  <a:pt x="617588" y="187325"/>
                </a:lnTo>
                <a:lnTo>
                  <a:pt x="633983" y="230314"/>
                </a:lnTo>
                <a:lnTo>
                  <a:pt x="644182" y="275996"/>
                </a:lnTo>
                <a:lnTo>
                  <a:pt x="647700" y="323850"/>
                </a:lnTo>
                <a:lnTo>
                  <a:pt x="644182" y="371703"/>
                </a:lnTo>
                <a:lnTo>
                  <a:pt x="633983" y="417385"/>
                </a:lnTo>
                <a:lnTo>
                  <a:pt x="617588" y="460375"/>
                </a:lnTo>
                <a:lnTo>
                  <a:pt x="595515" y="500189"/>
                </a:lnTo>
                <a:lnTo>
                  <a:pt x="568248" y="536321"/>
                </a:lnTo>
                <a:lnTo>
                  <a:pt x="536308" y="568261"/>
                </a:lnTo>
                <a:lnTo>
                  <a:pt x="500176" y="595528"/>
                </a:lnTo>
                <a:lnTo>
                  <a:pt x="460362" y="617601"/>
                </a:lnTo>
                <a:lnTo>
                  <a:pt x="417372" y="633984"/>
                </a:lnTo>
                <a:lnTo>
                  <a:pt x="371690" y="644182"/>
                </a:lnTo>
                <a:lnTo>
                  <a:pt x="323850" y="647700"/>
                </a:lnTo>
                <a:close/>
              </a:path>
            </a:pathLst>
          </a:custGeom>
          <a:solidFill>
            <a:srgbClr val="2C83C3"/>
          </a:solidFill>
        </p:spPr>
        <p:txBody>
          <a:bodyPr wrap="square" lIns="0" tIns="0" rIns="0" bIns="0" rtlCol="0"/>
          <a:lstStyle/>
          <a:p>
            <a:endParaRPr/>
          </a:p>
        </p:txBody>
      </p:sp>
      <p:pic>
        <p:nvPicPr>
          <p:cNvPr id="16" name="object 16"/>
          <p:cNvPicPr/>
          <p:nvPr/>
        </p:nvPicPr>
        <p:blipFill>
          <a:blip r:embed="rId2" cstate="print"/>
          <a:stretch>
            <a:fillRect/>
          </a:stretch>
        </p:blipFill>
        <p:spPr>
          <a:xfrm>
            <a:off x="10687811" y="6134100"/>
            <a:ext cx="248411" cy="248412"/>
          </a:xfrm>
          <a:prstGeom prst="rect">
            <a:avLst/>
          </a:prstGeom>
        </p:spPr>
      </p:pic>
      <p:grpSp>
        <p:nvGrpSpPr>
          <p:cNvPr id="17" name="object 17"/>
          <p:cNvGrpSpPr/>
          <p:nvPr/>
        </p:nvGrpSpPr>
        <p:grpSpPr>
          <a:xfrm>
            <a:off x="47244" y="3819144"/>
            <a:ext cx="4124325" cy="3009900"/>
            <a:chOff x="47244" y="3819144"/>
            <a:chExt cx="4124325" cy="3009900"/>
          </a:xfrm>
        </p:grpSpPr>
        <p:pic>
          <p:nvPicPr>
            <p:cNvPr id="18" name="object 18"/>
            <p:cNvPicPr/>
            <p:nvPr/>
          </p:nvPicPr>
          <p:blipFill>
            <a:blip r:embed="rId3" cstate="print"/>
            <a:stretch>
              <a:fillRect/>
            </a:stretch>
          </p:blipFill>
          <p:spPr>
            <a:xfrm>
              <a:off x="466344" y="6409944"/>
              <a:ext cx="3704844" cy="295656"/>
            </a:xfrm>
            <a:prstGeom prst="rect">
              <a:avLst/>
            </a:prstGeom>
          </p:spPr>
        </p:pic>
        <p:pic>
          <p:nvPicPr>
            <p:cNvPr id="19" name="object 19"/>
            <p:cNvPicPr/>
            <p:nvPr/>
          </p:nvPicPr>
          <p:blipFill>
            <a:blip r:embed="rId4" cstate="print"/>
            <a:stretch>
              <a:fillRect/>
            </a:stretch>
          </p:blipFill>
          <p:spPr>
            <a:xfrm>
              <a:off x="47244" y="3819144"/>
              <a:ext cx="1734312" cy="3009900"/>
            </a:xfrm>
            <a:prstGeom prst="rect">
              <a:avLst/>
            </a:prstGeom>
          </p:spPr>
        </p:pic>
      </p:grpSp>
      <p:sp>
        <p:nvSpPr>
          <p:cNvPr id="20" name="object 20"/>
          <p:cNvSpPr txBox="1">
            <a:spLocks noGrp="1"/>
          </p:cNvSpPr>
          <p:nvPr>
            <p:ph type="title"/>
          </p:nvPr>
        </p:nvSpPr>
        <p:spPr>
          <a:xfrm>
            <a:off x="739775" y="420623"/>
            <a:ext cx="2352675" cy="756920"/>
          </a:xfrm>
          <a:prstGeom prst="rect">
            <a:avLst/>
          </a:prstGeom>
        </p:spPr>
        <p:txBody>
          <a:bodyPr vert="horz" wrap="square" lIns="0" tIns="12700" rIns="0" bIns="0" rtlCol="0">
            <a:spAutoFit/>
          </a:bodyPr>
          <a:lstStyle/>
          <a:p>
            <a:pPr marL="12700">
              <a:lnSpc>
                <a:spcPct val="100000"/>
              </a:lnSpc>
              <a:spcBef>
                <a:spcPts val="100"/>
              </a:spcBef>
            </a:pPr>
            <a:r>
              <a:rPr dirty="0"/>
              <a:t>AG</a:t>
            </a:r>
            <a:r>
              <a:rPr spc="-5" dirty="0"/>
              <a:t>E</a:t>
            </a:r>
            <a:r>
              <a:rPr dirty="0"/>
              <a:t>NDA</a:t>
            </a:r>
          </a:p>
        </p:txBody>
      </p:sp>
      <p:sp>
        <p:nvSpPr>
          <p:cNvPr id="21" name="object 21"/>
          <p:cNvSpPr txBox="1"/>
          <p:nvPr/>
        </p:nvSpPr>
        <p:spPr>
          <a:xfrm>
            <a:off x="3804830" y="1480413"/>
            <a:ext cx="3568700" cy="3683000"/>
          </a:xfrm>
          <a:prstGeom prst="rect">
            <a:avLst/>
          </a:prstGeom>
        </p:spPr>
        <p:txBody>
          <a:bodyPr vert="horz" wrap="square" lIns="0" tIns="165100" rIns="0" bIns="0" rtlCol="0">
            <a:spAutoFit/>
          </a:bodyPr>
          <a:lstStyle/>
          <a:p>
            <a:pPr marL="368300" indent="-355600">
              <a:lnSpc>
                <a:spcPct val="100000"/>
              </a:lnSpc>
              <a:spcBef>
                <a:spcPts val="1300"/>
              </a:spcBef>
              <a:buChar char="●"/>
              <a:tabLst>
                <a:tab pos="367665" algn="l"/>
                <a:tab pos="368300" algn="l"/>
              </a:tabLst>
            </a:pPr>
            <a:r>
              <a:rPr sz="2000" spc="-5" dirty="0">
                <a:latin typeface="Calibri" panose="020F0502020204030204"/>
                <a:cs typeface="Calibri" panose="020F0502020204030204"/>
              </a:rPr>
              <a:t>Introduction</a:t>
            </a:r>
            <a:endParaRPr sz="2000">
              <a:latin typeface="Calibri" panose="020F0502020204030204"/>
              <a:cs typeface="Calibri" panose="020F0502020204030204"/>
            </a:endParaRPr>
          </a:p>
          <a:p>
            <a:pPr marL="368300" indent="-355600">
              <a:lnSpc>
                <a:spcPct val="100000"/>
              </a:lnSpc>
              <a:spcBef>
                <a:spcPts val="1200"/>
              </a:spcBef>
              <a:buChar char="●"/>
              <a:tabLst>
                <a:tab pos="367665" algn="l"/>
                <a:tab pos="368300" algn="l"/>
              </a:tabLst>
            </a:pPr>
            <a:r>
              <a:rPr sz="2000" spc="-5" dirty="0">
                <a:latin typeface="Calibri" panose="020F0502020204030204"/>
                <a:cs typeface="Calibri" panose="020F0502020204030204"/>
              </a:rPr>
              <a:t>Problem</a:t>
            </a:r>
            <a:r>
              <a:rPr sz="2000" spc="-30" dirty="0">
                <a:latin typeface="Calibri" panose="020F0502020204030204"/>
                <a:cs typeface="Calibri" panose="020F0502020204030204"/>
              </a:rPr>
              <a:t> </a:t>
            </a:r>
            <a:r>
              <a:rPr sz="2000" spc="-5" dirty="0">
                <a:latin typeface="Calibri" panose="020F0502020204030204"/>
                <a:cs typeface="Calibri" panose="020F0502020204030204"/>
              </a:rPr>
              <a:t>Statement</a:t>
            </a:r>
            <a:endParaRPr sz="2000">
              <a:latin typeface="Calibri" panose="020F0502020204030204"/>
              <a:cs typeface="Calibri" panose="020F0502020204030204"/>
            </a:endParaRPr>
          </a:p>
          <a:p>
            <a:pPr marL="368300" indent="-355600">
              <a:lnSpc>
                <a:spcPct val="100000"/>
              </a:lnSpc>
              <a:spcBef>
                <a:spcPts val="1200"/>
              </a:spcBef>
              <a:buChar char="●"/>
              <a:tabLst>
                <a:tab pos="367665" algn="l"/>
                <a:tab pos="368300" algn="l"/>
              </a:tabLst>
            </a:pPr>
            <a:r>
              <a:rPr sz="2000" spc="-5" dirty="0">
                <a:latin typeface="Calibri" panose="020F0502020204030204"/>
                <a:cs typeface="Calibri" panose="020F0502020204030204"/>
              </a:rPr>
              <a:t>Project</a:t>
            </a:r>
            <a:r>
              <a:rPr sz="2000" spc="-30" dirty="0">
                <a:latin typeface="Calibri" panose="020F0502020204030204"/>
                <a:cs typeface="Calibri" panose="020F0502020204030204"/>
              </a:rPr>
              <a:t> </a:t>
            </a:r>
            <a:r>
              <a:rPr sz="2000" spc="-5" dirty="0">
                <a:latin typeface="Calibri" panose="020F0502020204030204"/>
                <a:cs typeface="Calibri" panose="020F0502020204030204"/>
              </a:rPr>
              <a:t>Overview</a:t>
            </a:r>
            <a:endParaRPr sz="2000">
              <a:latin typeface="Calibri" panose="020F0502020204030204"/>
              <a:cs typeface="Calibri" panose="020F0502020204030204"/>
            </a:endParaRPr>
          </a:p>
          <a:p>
            <a:pPr marL="368300" indent="-355600">
              <a:lnSpc>
                <a:spcPct val="100000"/>
              </a:lnSpc>
              <a:spcBef>
                <a:spcPts val="1200"/>
              </a:spcBef>
              <a:buChar char="●"/>
              <a:tabLst>
                <a:tab pos="367665" algn="l"/>
                <a:tab pos="368300" algn="l"/>
              </a:tabLst>
            </a:pPr>
            <a:r>
              <a:rPr sz="2000" spc="-5" dirty="0">
                <a:latin typeface="Calibri" panose="020F0502020204030204"/>
                <a:cs typeface="Calibri" panose="020F0502020204030204"/>
              </a:rPr>
              <a:t>End</a:t>
            </a:r>
            <a:r>
              <a:rPr sz="2000" spc="-40" dirty="0">
                <a:latin typeface="Calibri" panose="020F0502020204030204"/>
                <a:cs typeface="Calibri" panose="020F0502020204030204"/>
              </a:rPr>
              <a:t> </a:t>
            </a:r>
            <a:r>
              <a:rPr sz="2000" spc="-5" dirty="0">
                <a:latin typeface="Calibri" panose="020F0502020204030204"/>
                <a:cs typeface="Calibri" panose="020F0502020204030204"/>
              </a:rPr>
              <a:t>Users</a:t>
            </a:r>
            <a:endParaRPr sz="2000">
              <a:latin typeface="Calibri" panose="020F0502020204030204"/>
              <a:cs typeface="Calibri" panose="020F0502020204030204"/>
            </a:endParaRPr>
          </a:p>
          <a:p>
            <a:pPr marL="368300" indent="-355600">
              <a:lnSpc>
                <a:spcPct val="100000"/>
              </a:lnSpc>
              <a:spcBef>
                <a:spcPts val="1195"/>
              </a:spcBef>
              <a:buChar char="●"/>
              <a:tabLst>
                <a:tab pos="367665" algn="l"/>
                <a:tab pos="368300" algn="l"/>
              </a:tabLst>
            </a:pPr>
            <a:r>
              <a:rPr sz="2000" spc="-5" dirty="0">
                <a:latin typeface="Calibri" panose="020F0502020204030204"/>
                <a:cs typeface="Calibri" panose="020F0502020204030204"/>
              </a:rPr>
              <a:t>Solution</a:t>
            </a:r>
            <a:r>
              <a:rPr sz="2000" spc="-20" dirty="0">
                <a:latin typeface="Calibri" panose="020F0502020204030204"/>
                <a:cs typeface="Calibri" panose="020F0502020204030204"/>
              </a:rPr>
              <a:t> </a:t>
            </a:r>
            <a:r>
              <a:rPr sz="2000" spc="-5" dirty="0">
                <a:latin typeface="Calibri" panose="020F0502020204030204"/>
                <a:cs typeface="Calibri" panose="020F0502020204030204"/>
              </a:rPr>
              <a:t>and</a:t>
            </a:r>
            <a:r>
              <a:rPr sz="2000" spc="-15" dirty="0">
                <a:latin typeface="Calibri" panose="020F0502020204030204"/>
                <a:cs typeface="Calibri" panose="020F0502020204030204"/>
              </a:rPr>
              <a:t> </a:t>
            </a:r>
            <a:r>
              <a:rPr sz="2000" spc="-5" dirty="0">
                <a:latin typeface="Calibri" panose="020F0502020204030204"/>
                <a:cs typeface="Calibri" panose="020F0502020204030204"/>
              </a:rPr>
              <a:t>Value</a:t>
            </a:r>
            <a:r>
              <a:rPr sz="2000" spc="-10" dirty="0">
                <a:latin typeface="Calibri" panose="020F0502020204030204"/>
                <a:cs typeface="Calibri" panose="020F0502020204030204"/>
              </a:rPr>
              <a:t> </a:t>
            </a:r>
            <a:r>
              <a:rPr sz="2000" spc="-5" dirty="0">
                <a:latin typeface="Calibri" panose="020F0502020204030204"/>
                <a:cs typeface="Calibri" panose="020F0502020204030204"/>
              </a:rPr>
              <a:t>Proposition</a:t>
            </a:r>
            <a:endParaRPr sz="2000">
              <a:latin typeface="Calibri" panose="020F0502020204030204"/>
              <a:cs typeface="Calibri" panose="020F0502020204030204"/>
            </a:endParaRPr>
          </a:p>
          <a:p>
            <a:pPr marL="368300" indent="-355600">
              <a:lnSpc>
                <a:spcPct val="100000"/>
              </a:lnSpc>
              <a:spcBef>
                <a:spcPts val="1200"/>
              </a:spcBef>
              <a:buChar char="●"/>
              <a:tabLst>
                <a:tab pos="367665" algn="l"/>
                <a:tab pos="368300" algn="l"/>
              </a:tabLst>
            </a:pPr>
            <a:r>
              <a:rPr sz="2000" spc="-5" dirty="0">
                <a:latin typeface="Calibri" panose="020F0502020204030204"/>
                <a:cs typeface="Calibri" panose="020F0502020204030204"/>
              </a:rPr>
              <a:t>Key</a:t>
            </a:r>
            <a:r>
              <a:rPr sz="2000" spc="-35" dirty="0">
                <a:latin typeface="Calibri" panose="020F0502020204030204"/>
                <a:cs typeface="Calibri" panose="020F0502020204030204"/>
              </a:rPr>
              <a:t> </a:t>
            </a:r>
            <a:r>
              <a:rPr sz="2000" spc="-5" dirty="0">
                <a:latin typeface="Calibri" panose="020F0502020204030204"/>
                <a:cs typeface="Calibri" panose="020F0502020204030204"/>
              </a:rPr>
              <a:t>Features</a:t>
            </a:r>
            <a:endParaRPr sz="2000">
              <a:latin typeface="Calibri" panose="020F0502020204030204"/>
              <a:cs typeface="Calibri" panose="020F0502020204030204"/>
            </a:endParaRPr>
          </a:p>
          <a:p>
            <a:pPr marL="368300" indent="-355600">
              <a:lnSpc>
                <a:spcPct val="100000"/>
              </a:lnSpc>
              <a:spcBef>
                <a:spcPts val="1200"/>
              </a:spcBef>
              <a:buChar char="●"/>
              <a:tabLst>
                <a:tab pos="367665" algn="l"/>
                <a:tab pos="368300" algn="l"/>
              </a:tabLst>
            </a:pPr>
            <a:r>
              <a:rPr sz="2000" spc="-5" dirty="0">
                <a:latin typeface="Calibri" panose="020F0502020204030204"/>
                <a:cs typeface="Calibri" panose="020F0502020204030204"/>
              </a:rPr>
              <a:t>Modelling</a:t>
            </a:r>
            <a:r>
              <a:rPr sz="2000" spc="-35" dirty="0">
                <a:latin typeface="Calibri" panose="020F0502020204030204"/>
                <a:cs typeface="Calibri" panose="020F0502020204030204"/>
              </a:rPr>
              <a:t> </a:t>
            </a:r>
            <a:r>
              <a:rPr sz="2000" spc="-5" dirty="0">
                <a:latin typeface="Calibri" panose="020F0502020204030204"/>
                <a:cs typeface="Calibri" panose="020F0502020204030204"/>
              </a:rPr>
              <a:t>Approach</a:t>
            </a:r>
            <a:endParaRPr sz="2000">
              <a:latin typeface="Calibri" panose="020F0502020204030204"/>
              <a:cs typeface="Calibri" panose="020F0502020204030204"/>
            </a:endParaRPr>
          </a:p>
          <a:p>
            <a:pPr marL="368300" indent="-355600">
              <a:lnSpc>
                <a:spcPct val="100000"/>
              </a:lnSpc>
              <a:spcBef>
                <a:spcPts val="1200"/>
              </a:spcBef>
              <a:buChar char="●"/>
              <a:tabLst>
                <a:tab pos="367665" algn="l"/>
                <a:tab pos="368300" algn="l"/>
              </a:tabLst>
            </a:pPr>
            <a:r>
              <a:rPr sz="2000" spc="-5" dirty="0">
                <a:latin typeface="Calibri" panose="020F0502020204030204"/>
                <a:cs typeface="Calibri" panose="020F0502020204030204"/>
              </a:rPr>
              <a:t>Conclusion</a:t>
            </a:r>
            <a:endParaRPr sz="2000">
              <a:latin typeface="Calibri" panose="020F0502020204030204"/>
              <a:cs typeface="Calibri" panose="020F0502020204030204"/>
            </a:endParaRPr>
          </a:p>
        </p:txBody>
      </p:sp>
      <p:sp>
        <p:nvSpPr>
          <p:cNvPr id="22" name="object 22"/>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23" name="object 23"/>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dirty="0"/>
              <a:t>3</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457200"/>
                </a:moveTo>
                <a:lnTo>
                  <a:pt x="0" y="457200"/>
                </a:lnTo>
                <a:lnTo>
                  <a:pt x="0" y="0"/>
                </a:lnTo>
                <a:lnTo>
                  <a:pt x="457200" y="0"/>
                </a:lnTo>
                <a:lnTo>
                  <a:pt x="457200" y="457200"/>
                </a:lnTo>
                <a:close/>
              </a:path>
            </a:pathLst>
          </a:custGeom>
          <a:solidFill>
            <a:srgbClr val="42AE51"/>
          </a:solidFill>
        </p:spPr>
        <p:txBody>
          <a:bodyPr wrap="square" lIns="0" tIns="0" rIns="0" bIns="0" rtlCol="0"/>
          <a:lstStyle/>
          <a:p>
            <a:endParaRPr/>
          </a:p>
        </p:txBody>
      </p:sp>
      <p:grpSp>
        <p:nvGrpSpPr>
          <p:cNvPr id="3" name="object 3"/>
          <p:cNvGrpSpPr/>
          <p:nvPr/>
        </p:nvGrpSpPr>
        <p:grpSpPr>
          <a:xfrm>
            <a:off x="7991856" y="2933700"/>
            <a:ext cx="2763520" cy="3258820"/>
            <a:chOff x="7991856" y="2933700"/>
            <a:chExt cx="2763520" cy="3258820"/>
          </a:xfrm>
        </p:grpSpPr>
        <p:sp>
          <p:nvSpPr>
            <p:cNvPr id="4" name="object 4"/>
            <p:cNvSpPr/>
            <p:nvPr/>
          </p:nvSpPr>
          <p:spPr>
            <a:xfrm>
              <a:off x="9353550" y="5895975"/>
              <a:ext cx="180975" cy="180975"/>
            </a:xfrm>
            <a:custGeom>
              <a:avLst/>
              <a:gdLst/>
              <a:ahLst/>
              <a:cxnLst/>
              <a:rect l="l" t="t" r="r" b="b"/>
              <a:pathLst>
                <a:path w="180975" h="180975">
                  <a:moveTo>
                    <a:pt x="180975" y="180975"/>
                  </a:moveTo>
                  <a:lnTo>
                    <a:pt x="0" y="180975"/>
                  </a:lnTo>
                  <a:lnTo>
                    <a:pt x="0" y="0"/>
                  </a:lnTo>
                  <a:lnTo>
                    <a:pt x="180975" y="0"/>
                  </a:lnTo>
                  <a:lnTo>
                    <a:pt x="180975" y="180975"/>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856" y="2933700"/>
              <a:ext cx="2763011" cy="3258312"/>
            </a:xfrm>
            <a:prstGeom prst="rect">
              <a:avLst/>
            </a:prstGeom>
          </p:spPr>
        </p:pic>
      </p:grpSp>
      <p:sp>
        <p:nvSpPr>
          <p:cNvPr id="6" name="object 6"/>
          <p:cNvSpPr/>
          <p:nvPr/>
        </p:nvSpPr>
        <p:spPr>
          <a:xfrm>
            <a:off x="8127365" y="752475"/>
            <a:ext cx="314325" cy="323850"/>
          </a:xfrm>
          <a:custGeom>
            <a:avLst/>
            <a:gdLst/>
            <a:ahLst/>
            <a:cxnLst/>
            <a:rect l="l" t="t" r="r" b="b"/>
            <a:pathLst>
              <a:path w="314325" h="323850">
                <a:moveTo>
                  <a:pt x="314325" y="323850"/>
                </a:moveTo>
                <a:lnTo>
                  <a:pt x="0" y="323850"/>
                </a:lnTo>
                <a:lnTo>
                  <a:pt x="0" y="0"/>
                </a:lnTo>
                <a:lnTo>
                  <a:pt x="314325" y="0"/>
                </a:lnTo>
                <a:lnTo>
                  <a:pt x="314325" y="323850"/>
                </a:lnTo>
                <a:close/>
              </a:path>
            </a:pathLst>
          </a:custGeom>
          <a:solidFill>
            <a:srgbClr val="2C83C3"/>
          </a:solidFill>
        </p:spPr>
        <p:txBody>
          <a:bodyPr wrap="square" lIns="0" tIns="0" rIns="0" bIns="0" rtlCol="0"/>
          <a:lstStyle/>
          <a:p>
            <a:endParaRPr/>
          </a:p>
        </p:txBody>
      </p:sp>
      <p:sp>
        <p:nvSpPr>
          <p:cNvPr id="7" name="object 7"/>
          <p:cNvSpPr txBox="1">
            <a:spLocks noGrp="1"/>
          </p:cNvSpPr>
          <p:nvPr>
            <p:ph type="title"/>
          </p:nvPr>
        </p:nvSpPr>
        <p:spPr>
          <a:xfrm>
            <a:off x="671194" y="685800"/>
            <a:ext cx="7035800" cy="666849"/>
          </a:xfrm>
          <a:prstGeom prst="rect">
            <a:avLst/>
          </a:prstGeom>
        </p:spPr>
        <p:txBody>
          <a:bodyPr vert="horz" wrap="square" lIns="0" tIns="12700" rIns="0" bIns="0" rtlCol="0">
            <a:spAutoFit/>
          </a:bodyPr>
          <a:lstStyle/>
          <a:p>
            <a:pPr marR="1523365" algn="ctr">
              <a:lnSpc>
                <a:spcPct val="100000"/>
              </a:lnSpc>
              <a:spcBef>
                <a:spcPts val="100"/>
              </a:spcBef>
            </a:pPr>
            <a:r>
              <a:rPr sz="4250" spc="-5" dirty="0"/>
              <a:t>PROBL</a:t>
            </a:r>
            <a:r>
              <a:rPr lang="en-IN" sz="4250" spc="-5" dirty="0"/>
              <a:t>E</a:t>
            </a:r>
            <a:r>
              <a:rPr sz="4250" spc="-5" dirty="0"/>
              <a:t>STATEMENT</a:t>
            </a:r>
            <a:endParaRPr sz="4250" dirty="0"/>
          </a:p>
        </p:txBody>
      </p:sp>
      <p:pic>
        <p:nvPicPr>
          <p:cNvPr id="8" name="object 8"/>
          <p:cNvPicPr/>
          <p:nvPr/>
        </p:nvPicPr>
        <p:blipFill>
          <a:blip r:embed="rId3" cstate="print"/>
          <a:stretch>
            <a:fillRect/>
          </a:stretch>
        </p:blipFill>
        <p:spPr>
          <a:xfrm>
            <a:off x="1667079" y="6467855"/>
            <a:ext cx="76186" cy="199644"/>
          </a:xfrm>
          <a:prstGeom prst="rect">
            <a:avLst/>
          </a:prstGeom>
        </p:spPr>
      </p:pic>
      <p:sp>
        <p:nvSpPr>
          <p:cNvPr id="9" name="object 9"/>
          <p:cNvSpPr txBox="1"/>
          <p:nvPr/>
        </p:nvSpPr>
        <p:spPr>
          <a:xfrm>
            <a:off x="671194" y="1981200"/>
            <a:ext cx="7035800" cy="4265270"/>
          </a:xfrm>
          <a:prstGeom prst="rect">
            <a:avLst/>
          </a:prstGeom>
        </p:spPr>
        <p:txBody>
          <a:bodyPr vert="horz" wrap="square" lIns="0" tIns="12700" rIns="0" bIns="0" rtlCol="0">
            <a:spAutoFit/>
          </a:bodyPr>
          <a:lstStyle/>
          <a:p>
            <a:pPr marL="374015" marR="247015" indent="-361950" algn="just">
              <a:lnSpc>
                <a:spcPct val="100000"/>
              </a:lnSpc>
              <a:spcBef>
                <a:spcPts val="100"/>
              </a:spcBef>
              <a:buChar char="●"/>
              <a:tabLst>
                <a:tab pos="374015" algn="l"/>
                <a:tab pos="374650" algn="l"/>
              </a:tabLst>
            </a:pPr>
            <a:r>
              <a:rPr lang="en-US" sz="2100" spc="-5" dirty="0">
                <a:latin typeface="Calibri" panose="020F0502020204030204"/>
                <a:cs typeface="Calibri" panose="020F0502020204030204"/>
              </a:rPr>
              <a:t>Breast cancer is a big problem worldwide, with lots of new cases found every year. Even though we have better technology in medicine now, it's still hard to diagnose breast cancer correctly and quickly. </a:t>
            </a:r>
          </a:p>
          <a:p>
            <a:pPr marL="374015" marR="247015" indent="-361950" algn="just">
              <a:lnSpc>
                <a:spcPct val="100000"/>
              </a:lnSpc>
              <a:spcBef>
                <a:spcPts val="100"/>
              </a:spcBef>
              <a:buChar char="●"/>
              <a:tabLst>
                <a:tab pos="374015" algn="l"/>
                <a:tab pos="374650" algn="l"/>
              </a:tabLst>
            </a:pPr>
            <a:endParaRPr lang="en-US" sz="2100" spc="-5" dirty="0">
              <a:latin typeface="Calibri" panose="020F0502020204030204"/>
              <a:cs typeface="Calibri" panose="020F0502020204030204"/>
            </a:endParaRPr>
          </a:p>
          <a:p>
            <a:pPr marL="374015" marR="247015" indent="-361950" algn="just">
              <a:lnSpc>
                <a:spcPct val="100000"/>
              </a:lnSpc>
              <a:spcBef>
                <a:spcPts val="100"/>
              </a:spcBef>
              <a:buChar char="●"/>
              <a:tabLst>
                <a:tab pos="374015" algn="l"/>
                <a:tab pos="374650" algn="l"/>
              </a:tabLst>
            </a:pPr>
            <a:r>
              <a:rPr lang="en-US" sz="2100" spc="-5" dirty="0">
                <a:latin typeface="Calibri" panose="020F0502020204030204"/>
                <a:cs typeface="Calibri" panose="020F0502020204030204"/>
              </a:rPr>
              <a:t>When doctors look at pictures of breast tissue or cells under a microscope, they might see things differently from each other, which can cause mistakes.</a:t>
            </a:r>
          </a:p>
          <a:p>
            <a:pPr marL="374015" marR="247015" indent="-361950" algn="just">
              <a:lnSpc>
                <a:spcPct val="100000"/>
              </a:lnSpc>
              <a:spcBef>
                <a:spcPts val="100"/>
              </a:spcBef>
              <a:buChar char="●"/>
              <a:tabLst>
                <a:tab pos="374015" algn="l"/>
                <a:tab pos="374650" algn="l"/>
              </a:tabLst>
            </a:pPr>
            <a:endParaRPr lang="en-US" sz="2100" spc="-5" dirty="0">
              <a:latin typeface="Calibri" panose="020F0502020204030204"/>
              <a:cs typeface="Calibri" panose="020F0502020204030204"/>
            </a:endParaRPr>
          </a:p>
          <a:p>
            <a:pPr marL="374015" marR="247015" indent="-361950" algn="just">
              <a:lnSpc>
                <a:spcPct val="100000"/>
              </a:lnSpc>
              <a:spcBef>
                <a:spcPts val="100"/>
              </a:spcBef>
              <a:buChar char="●"/>
              <a:tabLst>
                <a:tab pos="374015" algn="l"/>
                <a:tab pos="374650" algn="l"/>
              </a:tabLst>
            </a:pPr>
            <a:r>
              <a:rPr lang="en-US" sz="2100" spc="-5" dirty="0">
                <a:latin typeface="Calibri" panose="020F0502020204030204"/>
                <a:cs typeface="Calibri" panose="020F0502020204030204"/>
              </a:rPr>
              <a:t>We really need machines/computer systems that can help make breast cancer diagnosis more accurate and faster. These systems would use technology to improve how we find and understand signs of breast cancer in images.</a:t>
            </a:r>
            <a:endParaRPr sz="2100" dirty="0">
              <a:latin typeface="Calibri" panose="020F0502020204030204"/>
              <a:cs typeface="Calibri" panose="020F0502020204030204"/>
            </a:endParaRPr>
          </a:p>
        </p:txBody>
      </p:sp>
      <p:sp>
        <p:nvSpPr>
          <p:cNvPr id="10" name="object 10"/>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2" name="object 12"/>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dirty="0"/>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457200"/>
                </a:moveTo>
                <a:lnTo>
                  <a:pt x="0" y="457200"/>
                </a:lnTo>
                <a:lnTo>
                  <a:pt x="0" y="0"/>
                </a:lnTo>
                <a:lnTo>
                  <a:pt x="457200" y="0"/>
                </a:lnTo>
                <a:lnTo>
                  <a:pt x="457200" y="457200"/>
                </a:lnTo>
                <a:close/>
              </a:path>
            </a:pathLst>
          </a:custGeom>
          <a:solidFill>
            <a:srgbClr val="42AE51"/>
          </a:solidFill>
        </p:spPr>
        <p:txBody>
          <a:bodyPr wrap="square" lIns="0" tIns="0" rIns="0" bIns="0" rtlCol="0"/>
          <a:lstStyle/>
          <a:p>
            <a:endParaRPr/>
          </a:p>
        </p:txBody>
      </p:sp>
      <p:grpSp>
        <p:nvGrpSpPr>
          <p:cNvPr id="3" name="object 3"/>
          <p:cNvGrpSpPr/>
          <p:nvPr/>
        </p:nvGrpSpPr>
        <p:grpSpPr>
          <a:xfrm>
            <a:off x="8657843" y="2648711"/>
            <a:ext cx="3534410" cy="3810000"/>
            <a:chOff x="8657843" y="2648711"/>
            <a:chExt cx="3534410" cy="3810000"/>
          </a:xfrm>
        </p:grpSpPr>
        <p:sp>
          <p:nvSpPr>
            <p:cNvPr id="4" name="object 4"/>
            <p:cNvSpPr/>
            <p:nvPr/>
          </p:nvSpPr>
          <p:spPr>
            <a:xfrm>
              <a:off x="9353549" y="5895975"/>
              <a:ext cx="180975" cy="180975"/>
            </a:xfrm>
            <a:custGeom>
              <a:avLst/>
              <a:gdLst/>
              <a:ahLst/>
              <a:cxnLst/>
              <a:rect l="l" t="t" r="r" b="b"/>
              <a:pathLst>
                <a:path w="180975" h="180975">
                  <a:moveTo>
                    <a:pt x="180975" y="180975"/>
                  </a:moveTo>
                  <a:lnTo>
                    <a:pt x="0" y="180975"/>
                  </a:lnTo>
                  <a:lnTo>
                    <a:pt x="0" y="0"/>
                  </a:lnTo>
                  <a:lnTo>
                    <a:pt x="180975" y="0"/>
                  </a:lnTo>
                  <a:lnTo>
                    <a:pt x="180975" y="180975"/>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7843" y="2648711"/>
              <a:ext cx="3534155" cy="3810000"/>
            </a:xfrm>
            <a:prstGeom prst="rect">
              <a:avLst/>
            </a:prstGeom>
          </p:spPr>
        </p:pic>
      </p:grpSp>
      <p:sp>
        <p:nvSpPr>
          <p:cNvPr id="6" name="object 6"/>
          <p:cNvSpPr/>
          <p:nvPr/>
        </p:nvSpPr>
        <p:spPr>
          <a:xfrm>
            <a:off x="8343900" y="721105"/>
            <a:ext cx="314325" cy="323850"/>
          </a:xfrm>
          <a:custGeom>
            <a:avLst/>
            <a:gdLst/>
            <a:ahLst/>
            <a:cxnLst/>
            <a:rect l="l" t="t" r="r" b="b"/>
            <a:pathLst>
              <a:path w="314325" h="323850">
                <a:moveTo>
                  <a:pt x="314325" y="323850"/>
                </a:moveTo>
                <a:lnTo>
                  <a:pt x="0" y="323850"/>
                </a:lnTo>
                <a:lnTo>
                  <a:pt x="0" y="0"/>
                </a:lnTo>
                <a:lnTo>
                  <a:pt x="314325" y="0"/>
                </a:lnTo>
                <a:lnTo>
                  <a:pt x="314325" y="323850"/>
                </a:lnTo>
                <a:close/>
              </a:path>
            </a:pathLst>
          </a:custGeom>
          <a:solidFill>
            <a:srgbClr val="2C83C3"/>
          </a:solidFill>
        </p:spPr>
        <p:txBody>
          <a:bodyPr wrap="square" lIns="0" tIns="0" rIns="0" bIns="0" rtlCol="0"/>
          <a:lstStyle/>
          <a:p>
            <a:endParaRPr/>
          </a:p>
        </p:txBody>
      </p:sp>
      <p:sp>
        <p:nvSpPr>
          <p:cNvPr id="7" name="object 7"/>
          <p:cNvSpPr txBox="1">
            <a:spLocks noGrp="1"/>
          </p:cNvSpPr>
          <p:nvPr>
            <p:ph type="title"/>
          </p:nvPr>
        </p:nvSpPr>
        <p:spPr>
          <a:xfrm>
            <a:off x="717737" y="371855"/>
            <a:ext cx="5092065" cy="673100"/>
          </a:xfrm>
          <a:prstGeom prst="rect">
            <a:avLst/>
          </a:prstGeom>
        </p:spPr>
        <p:txBody>
          <a:bodyPr vert="horz" wrap="square" lIns="0" tIns="12700" rIns="0" bIns="0" rtlCol="0">
            <a:spAutoFit/>
          </a:bodyPr>
          <a:lstStyle/>
          <a:p>
            <a:pPr marL="12700">
              <a:lnSpc>
                <a:spcPct val="100000"/>
              </a:lnSpc>
              <a:spcBef>
                <a:spcPts val="100"/>
              </a:spcBef>
            </a:pPr>
            <a:r>
              <a:rPr sz="4250" spc="-5" dirty="0"/>
              <a:t>PROJECT</a:t>
            </a:r>
            <a:r>
              <a:rPr sz="4250" spc="-50" dirty="0"/>
              <a:t> </a:t>
            </a:r>
            <a:r>
              <a:rPr sz="4250" spc="-5" dirty="0"/>
              <a:t>OVERVIEW</a:t>
            </a:r>
            <a:endParaRPr sz="4250" dirty="0"/>
          </a:p>
        </p:txBody>
      </p:sp>
      <p:pic>
        <p:nvPicPr>
          <p:cNvPr id="8" name="object 8"/>
          <p:cNvPicPr/>
          <p:nvPr/>
        </p:nvPicPr>
        <p:blipFill>
          <a:blip r:embed="rId3" cstate="print"/>
          <a:stretch>
            <a:fillRect/>
          </a:stretch>
        </p:blipFill>
        <p:spPr>
          <a:xfrm>
            <a:off x="1667079" y="6467855"/>
            <a:ext cx="76186" cy="199644"/>
          </a:xfrm>
          <a:prstGeom prst="rect">
            <a:avLst/>
          </a:prstGeom>
        </p:spPr>
      </p:pic>
      <p:sp>
        <p:nvSpPr>
          <p:cNvPr id="9" name="object 9"/>
          <p:cNvSpPr txBox="1"/>
          <p:nvPr/>
        </p:nvSpPr>
        <p:spPr>
          <a:xfrm>
            <a:off x="717737" y="1315885"/>
            <a:ext cx="6620509" cy="4911601"/>
          </a:xfrm>
          <a:prstGeom prst="rect">
            <a:avLst/>
          </a:prstGeom>
        </p:spPr>
        <p:txBody>
          <a:bodyPr vert="horz" wrap="square" lIns="0" tIns="12700" rIns="0" bIns="0" rtlCol="0">
            <a:spAutoFit/>
          </a:bodyPr>
          <a:lstStyle/>
          <a:p>
            <a:pPr marL="374650" marR="59690" indent="-361950" algn="just">
              <a:lnSpc>
                <a:spcPct val="100000"/>
              </a:lnSpc>
              <a:spcBef>
                <a:spcPts val="100"/>
              </a:spcBef>
              <a:buChar char="●"/>
              <a:tabLst>
                <a:tab pos="374015" algn="l"/>
                <a:tab pos="374650" algn="l"/>
              </a:tabLst>
            </a:pPr>
            <a:r>
              <a:rPr lang="en-US" sz="2100" spc="-5" dirty="0">
                <a:latin typeface="Calibri" panose="020F0502020204030204"/>
                <a:cs typeface="Calibri" panose="020F0502020204030204"/>
              </a:rPr>
              <a:t>Our project is all about creating a smart computer system to help doctors figure out if breast tumors are harmless or dangerous. We're using something called convolutional neural networks, which are like super-smart algorithms, to analyze pictures of breast tissue from mammograms and microscopes. </a:t>
            </a:r>
          </a:p>
          <a:p>
            <a:pPr marL="374650" marR="59690" indent="-361950" algn="just">
              <a:lnSpc>
                <a:spcPct val="100000"/>
              </a:lnSpc>
              <a:spcBef>
                <a:spcPts val="100"/>
              </a:spcBef>
              <a:buChar char="●"/>
              <a:tabLst>
                <a:tab pos="374015" algn="l"/>
                <a:tab pos="374650" algn="l"/>
              </a:tabLst>
            </a:pPr>
            <a:endParaRPr lang="en-US" sz="2100" spc="-5" dirty="0">
              <a:latin typeface="Calibri" panose="020F0502020204030204"/>
              <a:cs typeface="Calibri" panose="020F0502020204030204"/>
            </a:endParaRPr>
          </a:p>
          <a:p>
            <a:pPr marL="374650" marR="59690" indent="-361950" algn="just">
              <a:lnSpc>
                <a:spcPct val="100000"/>
              </a:lnSpc>
              <a:spcBef>
                <a:spcPts val="100"/>
              </a:spcBef>
              <a:buChar char="●"/>
              <a:tabLst>
                <a:tab pos="374015" algn="l"/>
                <a:tab pos="374650" algn="l"/>
              </a:tabLst>
            </a:pPr>
            <a:r>
              <a:rPr lang="en-US" sz="2100" spc="-5" dirty="0">
                <a:latin typeface="Calibri" panose="020F0502020204030204"/>
                <a:cs typeface="Calibri" panose="020F0502020204030204"/>
              </a:rPr>
              <a:t>We're going through different stages in our project: collecting lots of images, preparing them for analysis, teaching our system to recognize patterns, and then making sure it's doing its job right by testing it. </a:t>
            </a:r>
          </a:p>
          <a:p>
            <a:pPr marL="374650" marR="59690" indent="-361950" algn="just">
              <a:lnSpc>
                <a:spcPct val="100000"/>
              </a:lnSpc>
              <a:spcBef>
                <a:spcPts val="100"/>
              </a:spcBef>
              <a:buChar char="●"/>
              <a:tabLst>
                <a:tab pos="374015" algn="l"/>
                <a:tab pos="374650" algn="l"/>
              </a:tabLst>
            </a:pPr>
            <a:endParaRPr lang="en-US" sz="2100" spc="-5" dirty="0">
              <a:latin typeface="Calibri" panose="020F0502020204030204"/>
              <a:cs typeface="Calibri" panose="020F0502020204030204"/>
            </a:endParaRPr>
          </a:p>
          <a:p>
            <a:pPr marL="374650" marR="59690" indent="-361950" algn="just">
              <a:lnSpc>
                <a:spcPct val="100000"/>
              </a:lnSpc>
              <a:spcBef>
                <a:spcPts val="100"/>
              </a:spcBef>
              <a:buChar char="●"/>
              <a:tabLst>
                <a:tab pos="374015" algn="l"/>
                <a:tab pos="374650" algn="l"/>
              </a:tabLst>
            </a:pPr>
            <a:r>
              <a:rPr lang="en-US" sz="2100" spc="-5" dirty="0">
                <a:latin typeface="Calibri" panose="020F0502020204030204"/>
                <a:cs typeface="Calibri" panose="020F0502020204030204"/>
              </a:rPr>
              <a:t>Our big dream is to make a tool that doctors can use to be more sure about their diagnoses, which could mean better outcomes for patients.</a:t>
            </a:r>
            <a:endParaRPr sz="2100" dirty="0">
              <a:latin typeface="Calibri" panose="020F0502020204030204"/>
              <a:cs typeface="Calibri" panose="020F0502020204030204"/>
            </a:endParaRPr>
          </a:p>
        </p:txBody>
      </p:sp>
      <p:sp>
        <p:nvSpPr>
          <p:cNvPr id="10" name="object 10"/>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2" name="object 12"/>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dirty="0"/>
              <a:t>5</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457200"/>
                </a:moveTo>
                <a:lnTo>
                  <a:pt x="0" y="457200"/>
                </a:lnTo>
                <a:lnTo>
                  <a:pt x="0" y="0"/>
                </a:lnTo>
                <a:lnTo>
                  <a:pt x="457200" y="0"/>
                </a:lnTo>
                <a:lnTo>
                  <a:pt x="457200" y="457200"/>
                </a:lnTo>
                <a:close/>
              </a:path>
            </a:pathLst>
          </a:custGeom>
          <a:solidFill>
            <a:srgbClr val="42AE51"/>
          </a:solidFill>
        </p:spPr>
        <p:txBody>
          <a:bodyPr wrap="square" lIns="0" tIns="0" rIns="0" bIns="0" rtlCol="0"/>
          <a:lstStyle/>
          <a:p>
            <a:endParaRPr/>
          </a:p>
        </p:txBody>
      </p:sp>
      <p:sp>
        <p:nvSpPr>
          <p:cNvPr id="3" name="object 3"/>
          <p:cNvSpPr/>
          <p:nvPr/>
        </p:nvSpPr>
        <p:spPr>
          <a:xfrm>
            <a:off x="7557134" y="1008380"/>
            <a:ext cx="314325" cy="323850"/>
          </a:xfrm>
          <a:custGeom>
            <a:avLst/>
            <a:gdLst/>
            <a:ahLst/>
            <a:cxnLst/>
            <a:rect l="l" t="t" r="r" b="b"/>
            <a:pathLst>
              <a:path w="314325" h="323850">
                <a:moveTo>
                  <a:pt x="314325" y="323850"/>
                </a:moveTo>
                <a:lnTo>
                  <a:pt x="0" y="323850"/>
                </a:lnTo>
                <a:lnTo>
                  <a:pt x="0" y="0"/>
                </a:lnTo>
                <a:lnTo>
                  <a:pt x="314325" y="0"/>
                </a:lnTo>
                <a:lnTo>
                  <a:pt x="314325" y="323850"/>
                </a:lnTo>
                <a:close/>
              </a:path>
            </a:pathLst>
          </a:custGeom>
          <a:solidFill>
            <a:srgbClr val="2C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180975"/>
                </a:moveTo>
                <a:lnTo>
                  <a:pt x="0" y="180975"/>
                </a:lnTo>
                <a:lnTo>
                  <a:pt x="0" y="0"/>
                </a:lnTo>
                <a:lnTo>
                  <a:pt x="180975" y="0"/>
                </a:lnTo>
                <a:lnTo>
                  <a:pt x="180975" y="180975"/>
                </a:lnTo>
                <a:close/>
              </a:path>
            </a:pathLst>
          </a:custGeom>
          <a:solidFill>
            <a:srgbClr val="2C926B"/>
          </a:solidFill>
        </p:spPr>
        <p:txBody>
          <a:bodyPr wrap="square" lIns="0" tIns="0" rIns="0" bIns="0" rtlCol="0"/>
          <a:lstStyle/>
          <a:p>
            <a:endParaRPr/>
          </a:p>
        </p:txBody>
      </p:sp>
      <p:sp>
        <p:nvSpPr>
          <p:cNvPr id="5" name="object 5"/>
          <p:cNvSpPr txBox="1">
            <a:spLocks noGrp="1"/>
          </p:cNvSpPr>
          <p:nvPr>
            <p:ph type="title"/>
          </p:nvPr>
        </p:nvSpPr>
        <p:spPr>
          <a:xfrm>
            <a:off x="765699" y="464964"/>
            <a:ext cx="5045710" cy="514350"/>
          </a:xfrm>
          <a:prstGeom prst="rect">
            <a:avLst/>
          </a:prstGeom>
        </p:spPr>
        <p:txBody>
          <a:bodyPr vert="horz" wrap="square" lIns="0" tIns="13335" rIns="0" bIns="0" rtlCol="0">
            <a:spAutoFit/>
          </a:bodyPr>
          <a:lstStyle/>
          <a:p>
            <a:pPr marL="12700">
              <a:lnSpc>
                <a:spcPct val="100000"/>
              </a:lnSpc>
              <a:spcBef>
                <a:spcPts val="105"/>
              </a:spcBef>
            </a:pPr>
            <a:r>
              <a:rPr sz="3200" dirty="0"/>
              <a:t>WHO</a:t>
            </a:r>
            <a:r>
              <a:rPr sz="3200" spc="-15" dirty="0"/>
              <a:t> </a:t>
            </a:r>
            <a:r>
              <a:rPr sz="3200" spc="-5" dirty="0"/>
              <a:t>ARE</a:t>
            </a:r>
            <a:r>
              <a:rPr sz="3200" spc="-15" dirty="0"/>
              <a:t> </a:t>
            </a:r>
            <a:r>
              <a:rPr sz="3200" spc="-5" dirty="0"/>
              <a:t>THE</a:t>
            </a:r>
            <a:r>
              <a:rPr sz="3200" spc="-10" dirty="0"/>
              <a:t> </a:t>
            </a:r>
            <a:r>
              <a:rPr sz="3200" spc="-5" dirty="0"/>
              <a:t>END</a:t>
            </a:r>
            <a:r>
              <a:rPr sz="3200" spc="-15" dirty="0"/>
              <a:t> </a:t>
            </a:r>
            <a:r>
              <a:rPr sz="3200" spc="-5" dirty="0"/>
              <a:t>USERS?</a:t>
            </a:r>
            <a:endParaRPr sz="3200" dirty="0"/>
          </a:p>
        </p:txBody>
      </p:sp>
      <p:pic>
        <p:nvPicPr>
          <p:cNvPr id="6" name="object 6"/>
          <p:cNvPicPr/>
          <p:nvPr/>
        </p:nvPicPr>
        <p:blipFill>
          <a:blip r:embed="rId2" cstate="print"/>
          <a:stretch>
            <a:fillRect/>
          </a:stretch>
        </p:blipFill>
        <p:spPr>
          <a:xfrm>
            <a:off x="723900" y="6172200"/>
            <a:ext cx="2180844" cy="486156"/>
          </a:xfrm>
          <a:prstGeom prst="rect">
            <a:avLst/>
          </a:prstGeom>
        </p:spPr>
      </p:pic>
      <p:sp>
        <p:nvSpPr>
          <p:cNvPr id="7" name="object 7"/>
          <p:cNvSpPr txBox="1"/>
          <p:nvPr/>
        </p:nvSpPr>
        <p:spPr>
          <a:xfrm>
            <a:off x="795551" y="1332230"/>
            <a:ext cx="8021320" cy="4873129"/>
          </a:xfrm>
          <a:prstGeom prst="rect">
            <a:avLst/>
          </a:prstGeom>
        </p:spPr>
        <p:txBody>
          <a:bodyPr vert="horz" wrap="square" lIns="0" tIns="12700" rIns="0" bIns="0" rtlCol="0">
            <a:spAutoFit/>
          </a:bodyPr>
          <a:lstStyle/>
          <a:p>
            <a:pPr marL="374650" marR="443230" indent="-361950">
              <a:lnSpc>
                <a:spcPct val="100000"/>
              </a:lnSpc>
              <a:spcBef>
                <a:spcPts val="100"/>
              </a:spcBef>
              <a:buChar char="●"/>
              <a:tabLst>
                <a:tab pos="374015" algn="l"/>
                <a:tab pos="374650" algn="l"/>
              </a:tabLst>
            </a:pPr>
            <a:r>
              <a:rPr sz="2100" dirty="0">
                <a:latin typeface="Calibri" panose="020F0502020204030204"/>
                <a:cs typeface="Calibri" panose="020F0502020204030204"/>
              </a:rPr>
              <a:t>The </a:t>
            </a:r>
            <a:r>
              <a:rPr sz="2100" spc="-5" dirty="0">
                <a:latin typeface="Calibri" panose="020F0502020204030204"/>
                <a:cs typeface="Calibri" panose="020F0502020204030204"/>
              </a:rPr>
              <a:t>primary </a:t>
            </a:r>
            <a:r>
              <a:rPr sz="2100" dirty="0">
                <a:latin typeface="Calibri" panose="020F0502020204030204"/>
                <a:cs typeface="Calibri" panose="020F0502020204030204"/>
              </a:rPr>
              <a:t>end </a:t>
            </a:r>
            <a:r>
              <a:rPr sz="2100" spc="-5" dirty="0">
                <a:latin typeface="Calibri" panose="020F0502020204030204"/>
                <a:cs typeface="Calibri" panose="020F0502020204030204"/>
              </a:rPr>
              <a:t>users</a:t>
            </a:r>
            <a:r>
              <a:rPr sz="2100" dirty="0">
                <a:latin typeface="Calibri" panose="020F0502020204030204"/>
                <a:cs typeface="Calibri" panose="020F0502020204030204"/>
              </a:rPr>
              <a:t> </a:t>
            </a:r>
            <a:r>
              <a:rPr sz="2100" spc="-5" dirty="0">
                <a:latin typeface="Calibri" panose="020F0502020204030204"/>
                <a:cs typeface="Calibri" panose="020F0502020204030204"/>
              </a:rPr>
              <a:t>of our solution</a:t>
            </a:r>
            <a:r>
              <a:rPr sz="2100" spc="5" dirty="0">
                <a:latin typeface="Calibri" panose="020F0502020204030204"/>
                <a:cs typeface="Calibri" panose="020F0502020204030204"/>
              </a:rPr>
              <a:t> </a:t>
            </a:r>
            <a:r>
              <a:rPr sz="2100" spc="-5" dirty="0">
                <a:latin typeface="Calibri" panose="020F0502020204030204"/>
                <a:cs typeface="Calibri" panose="020F0502020204030204"/>
              </a:rPr>
              <a:t>are</a:t>
            </a:r>
            <a:r>
              <a:rPr sz="2100" dirty="0">
                <a:latin typeface="Calibri" panose="020F0502020204030204"/>
                <a:cs typeface="Calibri" panose="020F0502020204030204"/>
              </a:rPr>
              <a:t> </a:t>
            </a:r>
            <a:r>
              <a:rPr sz="2100" spc="-5" dirty="0">
                <a:latin typeface="Calibri" panose="020F0502020204030204"/>
                <a:cs typeface="Calibri" panose="020F0502020204030204"/>
              </a:rPr>
              <a:t>healthcare</a:t>
            </a:r>
            <a:r>
              <a:rPr sz="2100" dirty="0">
                <a:latin typeface="Calibri" panose="020F0502020204030204"/>
                <a:cs typeface="Calibri" panose="020F0502020204030204"/>
              </a:rPr>
              <a:t> </a:t>
            </a:r>
            <a:r>
              <a:rPr sz="2100" spc="-5" dirty="0">
                <a:latin typeface="Calibri" panose="020F0502020204030204"/>
                <a:cs typeface="Calibri" panose="020F0502020204030204"/>
              </a:rPr>
              <a:t>professionals </a:t>
            </a:r>
            <a:r>
              <a:rPr sz="2100" spc="-459" dirty="0">
                <a:latin typeface="Calibri" panose="020F0502020204030204"/>
                <a:cs typeface="Calibri" panose="020F0502020204030204"/>
              </a:rPr>
              <a:t> </a:t>
            </a:r>
            <a:r>
              <a:rPr sz="2100" spc="-5" dirty="0">
                <a:latin typeface="Calibri" panose="020F0502020204030204"/>
                <a:cs typeface="Calibri" panose="020F0502020204030204"/>
              </a:rPr>
              <a:t>involved</a:t>
            </a:r>
            <a:r>
              <a:rPr sz="2100" dirty="0">
                <a:latin typeface="Calibri" panose="020F0502020204030204"/>
                <a:cs typeface="Calibri" panose="020F0502020204030204"/>
              </a:rPr>
              <a:t> </a:t>
            </a:r>
            <a:r>
              <a:rPr sz="2100" spc="-5" dirty="0">
                <a:latin typeface="Calibri" panose="020F0502020204030204"/>
                <a:cs typeface="Calibri" panose="020F0502020204030204"/>
              </a:rPr>
              <a:t>in</a:t>
            </a:r>
            <a:r>
              <a:rPr sz="2100" spc="5" dirty="0">
                <a:latin typeface="Calibri" panose="020F0502020204030204"/>
                <a:cs typeface="Calibri" panose="020F0502020204030204"/>
              </a:rPr>
              <a:t> </a:t>
            </a:r>
            <a:r>
              <a:rPr sz="2100" spc="-5" dirty="0">
                <a:latin typeface="Calibri" panose="020F0502020204030204"/>
                <a:cs typeface="Calibri" panose="020F0502020204030204"/>
              </a:rPr>
              <a:t>breast</a:t>
            </a:r>
            <a:r>
              <a:rPr sz="2100" dirty="0">
                <a:latin typeface="Calibri" panose="020F0502020204030204"/>
                <a:cs typeface="Calibri" panose="020F0502020204030204"/>
              </a:rPr>
              <a:t> </a:t>
            </a:r>
            <a:r>
              <a:rPr sz="2100" spc="-5" dirty="0">
                <a:latin typeface="Calibri" panose="020F0502020204030204"/>
                <a:cs typeface="Calibri" panose="020F0502020204030204"/>
              </a:rPr>
              <a:t>cancer</a:t>
            </a:r>
            <a:r>
              <a:rPr sz="2100" dirty="0">
                <a:latin typeface="Calibri" panose="020F0502020204030204"/>
                <a:cs typeface="Calibri" panose="020F0502020204030204"/>
              </a:rPr>
              <a:t> </a:t>
            </a:r>
            <a:r>
              <a:rPr sz="2100" spc="-5" dirty="0">
                <a:latin typeface="Calibri" panose="020F0502020204030204"/>
                <a:cs typeface="Calibri" panose="020F0502020204030204"/>
              </a:rPr>
              <a:t>diagnosis,</a:t>
            </a:r>
            <a:r>
              <a:rPr sz="2100" spc="5" dirty="0">
                <a:latin typeface="Calibri" panose="020F0502020204030204"/>
                <a:cs typeface="Calibri" panose="020F0502020204030204"/>
              </a:rPr>
              <a:t> </a:t>
            </a:r>
            <a:r>
              <a:rPr sz="2100" spc="-5" dirty="0">
                <a:latin typeface="Calibri" panose="020F0502020204030204"/>
                <a:cs typeface="Calibri" panose="020F0502020204030204"/>
              </a:rPr>
              <a:t>including</a:t>
            </a:r>
            <a:r>
              <a:rPr sz="2100" dirty="0">
                <a:latin typeface="Calibri" panose="020F0502020204030204"/>
                <a:cs typeface="Calibri" panose="020F0502020204030204"/>
              </a:rPr>
              <a:t> </a:t>
            </a:r>
            <a:r>
              <a:rPr sz="2100" spc="-5" dirty="0">
                <a:latin typeface="Calibri" panose="020F0502020204030204"/>
                <a:cs typeface="Calibri" panose="020F0502020204030204"/>
              </a:rPr>
              <a:t>radiologists</a:t>
            </a:r>
            <a:r>
              <a:rPr sz="2100" dirty="0">
                <a:latin typeface="Calibri" panose="020F0502020204030204"/>
                <a:cs typeface="Calibri" panose="020F0502020204030204"/>
              </a:rPr>
              <a:t> </a:t>
            </a:r>
            <a:r>
              <a:rPr sz="2100" spc="-5" dirty="0">
                <a:latin typeface="Calibri" panose="020F0502020204030204"/>
                <a:cs typeface="Calibri" panose="020F0502020204030204"/>
              </a:rPr>
              <a:t>and </a:t>
            </a:r>
            <a:r>
              <a:rPr sz="2100" dirty="0">
                <a:latin typeface="Calibri" panose="020F0502020204030204"/>
                <a:cs typeface="Calibri" panose="020F0502020204030204"/>
              </a:rPr>
              <a:t> </a:t>
            </a:r>
            <a:r>
              <a:rPr sz="2100" spc="-5" dirty="0">
                <a:latin typeface="Calibri" panose="020F0502020204030204"/>
                <a:cs typeface="Calibri" panose="020F0502020204030204"/>
              </a:rPr>
              <a:t>pathologists.</a:t>
            </a:r>
            <a:endParaRPr lang="en-IN" sz="2100" spc="-5" dirty="0">
              <a:latin typeface="Calibri" panose="020F0502020204030204"/>
              <a:cs typeface="Calibri" panose="020F0502020204030204"/>
            </a:endParaRPr>
          </a:p>
          <a:p>
            <a:pPr marL="12700" marR="443230">
              <a:lnSpc>
                <a:spcPct val="100000"/>
              </a:lnSpc>
              <a:spcBef>
                <a:spcPts val="100"/>
              </a:spcBef>
              <a:tabLst>
                <a:tab pos="374015" algn="l"/>
                <a:tab pos="374650" algn="l"/>
              </a:tabLst>
            </a:pPr>
            <a:endParaRPr sz="2100" dirty="0">
              <a:latin typeface="Calibri" panose="020F0502020204030204"/>
              <a:cs typeface="Calibri" panose="020F0502020204030204"/>
            </a:endParaRPr>
          </a:p>
          <a:p>
            <a:pPr marL="374650" marR="73025" indent="-361950">
              <a:lnSpc>
                <a:spcPct val="100000"/>
              </a:lnSpc>
              <a:buChar char="●"/>
              <a:tabLst>
                <a:tab pos="374015" algn="l"/>
                <a:tab pos="374650" algn="l"/>
              </a:tabLst>
            </a:pPr>
            <a:r>
              <a:rPr sz="2100" spc="-5" dirty="0">
                <a:latin typeface="Calibri" panose="020F0502020204030204"/>
                <a:cs typeface="Calibri" panose="020F0502020204030204"/>
              </a:rPr>
              <a:t>By providing</a:t>
            </a:r>
            <a:r>
              <a:rPr sz="2100" spc="5" dirty="0">
                <a:latin typeface="Calibri" panose="020F0502020204030204"/>
                <a:cs typeface="Calibri" panose="020F0502020204030204"/>
              </a:rPr>
              <a:t> </a:t>
            </a:r>
            <a:r>
              <a:rPr sz="2100" dirty="0">
                <a:latin typeface="Calibri" panose="020F0502020204030204"/>
                <a:cs typeface="Calibri" panose="020F0502020204030204"/>
              </a:rPr>
              <a:t>them </a:t>
            </a:r>
            <a:r>
              <a:rPr sz="2100" spc="-5" dirty="0">
                <a:latin typeface="Calibri" panose="020F0502020204030204"/>
                <a:cs typeface="Calibri" panose="020F0502020204030204"/>
              </a:rPr>
              <a:t>with</a:t>
            </a:r>
            <a:r>
              <a:rPr sz="2100" spc="5" dirty="0">
                <a:latin typeface="Calibri" panose="020F0502020204030204"/>
                <a:cs typeface="Calibri" panose="020F0502020204030204"/>
              </a:rPr>
              <a:t> </a:t>
            </a:r>
            <a:r>
              <a:rPr sz="2100" dirty="0">
                <a:latin typeface="Calibri" panose="020F0502020204030204"/>
                <a:cs typeface="Calibri" panose="020F0502020204030204"/>
              </a:rPr>
              <a:t>a</a:t>
            </a:r>
            <a:r>
              <a:rPr sz="2100" spc="-5" dirty="0">
                <a:latin typeface="Calibri" panose="020F0502020204030204"/>
                <a:cs typeface="Calibri" panose="020F0502020204030204"/>
              </a:rPr>
              <a:t> reliable</a:t>
            </a:r>
            <a:r>
              <a:rPr sz="2100" spc="5" dirty="0">
                <a:latin typeface="Calibri" panose="020F0502020204030204"/>
                <a:cs typeface="Calibri" panose="020F0502020204030204"/>
              </a:rPr>
              <a:t> </a:t>
            </a:r>
            <a:r>
              <a:rPr sz="2100" spc="-5" dirty="0">
                <a:latin typeface="Calibri" panose="020F0502020204030204"/>
                <a:cs typeface="Calibri" panose="020F0502020204030204"/>
              </a:rPr>
              <a:t>and</a:t>
            </a:r>
            <a:r>
              <a:rPr sz="2100" dirty="0">
                <a:latin typeface="Calibri" panose="020F0502020204030204"/>
                <a:cs typeface="Calibri" panose="020F0502020204030204"/>
              </a:rPr>
              <a:t> </a:t>
            </a:r>
            <a:r>
              <a:rPr sz="2100" spc="-5" dirty="0">
                <a:latin typeface="Calibri" panose="020F0502020204030204"/>
                <a:cs typeface="Calibri" panose="020F0502020204030204"/>
              </a:rPr>
              <a:t>efficient</a:t>
            </a:r>
            <a:r>
              <a:rPr sz="2100" spc="5" dirty="0">
                <a:latin typeface="Calibri" panose="020F0502020204030204"/>
                <a:cs typeface="Calibri" panose="020F0502020204030204"/>
              </a:rPr>
              <a:t> </a:t>
            </a:r>
            <a:r>
              <a:rPr sz="2100" spc="-5" dirty="0">
                <a:latin typeface="Calibri" panose="020F0502020204030204"/>
                <a:cs typeface="Calibri" panose="020F0502020204030204"/>
              </a:rPr>
              <a:t>tool for</a:t>
            </a:r>
            <a:r>
              <a:rPr sz="2100" dirty="0">
                <a:latin typeface="Calibri" panose="020F0502020204030204"/>
                <a:cs typeface="Calibri" panose="020F0502020204030204"/>
              </a:rPr>
              <a:t> </a:t>
            </a:r>
            <a:r>
              <a:rPr sz="2100" spc="-5" dirty="0">
                <a:latin typeface="Calibri" panose="020F0502020204030204"/>
                <a:cs typeface="Calibri" panose="020F0502020204030204"/>
              </a:rPr>
              <a:t>image</a:t>
            </a:r>
            <a:r>
              <a:rPr sz="2100" dirty="0">
                <a:latin typeface="Calibri" panose="020F0502020204030204"/>
                <a:cs typeface="Calibri" panose="020F0502020204030204"/>
              </a:rPr>
              <a:t> </a:t>
            </a:r>
            <a:r>
              <a:rPr sz="2100" spc="-5" dirty="0">
                <a:latin typeface="Calibri" panose="020F0502020204030204"/>
                <a:cs typeface="Calibri" panose="020F0502020204030204"/>
              </a:rPr>
              <a:t>analysis, </a:t>
            </a:r>
            <a:r>
              <a:rPr sz="2100" spc="-459" dirty="0">
                <a:latin typeface="Calibri" panose="020F0502020204030204"/>
                <a:cs typeface="Calibri" panose="020F0502020204030204"/>
              </a:rPr>
              <a:t> </a:t>
            </a:r>
            <a:r>
              <a:rPr sz="2100" spc="-5" dirty="0">
                <a:latin typeface="Calibri" panose="020F0502020204030204"/>
                <a:cs typeface="Calibri" panose="020F0502020204030204"/>
              </a:rPr>
              <a:t>we</a:t>
            </a:r>
            <a:r>
              <a:rPr sz="2100" dirty="0">
                <a:latin typeface="Calibri" panose="020F0502020204030204"/>
                <a:cs typeface="Calibri" panose="020F0502020204030204"/>
              </a:rPr>
              <a:t> </a:t>
            </a:r>
            <a:r>
              <a:rPr sz="2100" spc="-5" dirty="0">
                <a:latin typeface="Calibri" panose="020F0502020204030204"/>
                <a:cs typeface="Calibri" panose="020F0502020204030204"/>
              </a:rPr>
              <a:t>aim</a:t>
            </a:r>
            <a:r>
              <a:rPr sz="2100" spc="5" dirty="0">
                <a:latin typeface="Calibri" panose="020F0502020204030204"/>
                <a:cs typeface="Calibri" panose="020F0502020204030204"/>
              </a:rPr>
              <a:t> </a:t>
            </a:r>
            <a:r>
              <a:rPr sz="2100" dirty="0">
                <a:latin typeface="Calibri" panose="020F0502020204030204"/>
                <a:cs typeface="Calibri" panose="020F0502020204030204"/>
              </a:rPr>
              <a:t>to</a:t>
            </a:r>
            <a:r>
              <a:rPr sz="2100" spc="-5" dirty="0">
                <a:latin typeface="Calibri" panose="020F0502020204030204"/>
                <a:cs typeface="Calibri" panose="020F0502020204030204"/>
              </a:rPr>
              <a:t> enhance</a:t>
            </a:r>
            <a:r>
              <a:rPr sz="2100" spc="5" dirty="0">
                <a:latin typeface="Calibri" panose="020F0502020204030204"/>
                <a:cs typeface="Calibri" panose="020F0502020204030204"/>
              </a:rPr>
              <a:t> </a:t>
            </a:r>
            <a:r>
              <a:rPr sz="2100" spc="-5" dirty="0">
                <a:latin typeface="Calibri" panose="020F0502020204030204"/>
                <a:cs typeface="Calibri" panose="020F0502020204030204"/>
              </a:rPr>
              <a:t>their</a:t>
            </a:r>
            <a:r>
              <a:rPr sz="2100" dirty="0">
                <a:latin typeface="Calibri" panose="020F0502020204030204"/>
                <a:cs typeface="Calibri" panose="020F0502020204030204"/>
              </a:rPr>
              <a:t> </a:t>
            </a:r>
            <a:r>
              <a:rPr sz="2100" spc="-5" dirty="0">
                <a:latin typeface="Calibri" panose="020F0502020204030204"/>
                <a:cs typeface="Calibri" panose="020F0502020204030204"/>
              </a:rPr>
              <a:t>diagnostic</a:t>
            </a:r>
            <a:r>
              <a:rPr sz="2100" dirty="0">
                <a:latin typeface="Calibri" panose="020F0502020204030204"/>
                <a:cs typeface="Calibri" panose="020F0502020204030204"/>
              </a:rPr>
              <a:t> </a:t>
            </a:r>
            <a:r>
              <a:rPr sz="2100" spc="-5" dirty="0">
                <a:latin typeface="Calibri" panose="020F0502020204030204"/>
                <a:cs typeface="Calibri" panose="020F0502020204030204"/>
              </a:rPr>
              <a:t>capabilities</a:t>
            </a:r>
            <a:r>
              <a:rPr sz="2100" dirty="0">
                <a:latin typeface="Calibri" panose="020F0502020204030204"/>
                <a:cs typeface="Calibri" panose="020F0502020204030204"/>
              </a:rPr>
              <a:t> </a:t>
            </a:r>
            <a:r>
              <a:rPr sz="2100" spc="-5" dirty="0">
                <a:latin typeface="Calibri" panose="020F0502020204030204"/>
                <a:cs typeface="Calibri" panose="020F0502020204030204"/>
              </a:rPr>
              <a:t>and</a:t>
            </a:r>
            <a:r>
              <a:rPr sz="2100" spc="5" dirty="0">
                <a:latin typeface="Calibri" panose="020F0502020204030204"/>
                <a:cs typeface="Calibri" panose="020F0502020204030204"/>
              </a:rPr>
              <a:t> </a:t>
            </a:r>
            <a:r>
              <a:rPr sz="2100" spc="-5" dirty="0">
                <a:latin typeface="Calibri" panose="020F0502020204030204"/>
                <a:cs typeface="Calibri" panose="020F0502020204030204"/>
              </a:rPr>
              <a:t>streamline</a:t>
            </a:r>
            <a:r>
              <a:rPr sz="2100" dirty="0">
                <a:latin typeface="Calibri" panose="020F0502020204030204"/>
                <a:cs typeface="Calibri" panose="020F0502020204030204"/>
              </a:rPr>
              <a:t> the </a:t>
            </a:r>
            <a:r>
              <a:rPr sz="2100" spc="5" dirty="0">
                <a:latin typeface="Calibri" panose="020F0502020204030204"/>
                <a:cs typeface="Calibri" panose="020F0502020204030204"/>
              </a:rPr>
              <a:t> </a:t>
            </a:r>
            <a:r>
              <a:rPr sz="2100" spc="-5" dirty="0">
                <a:latin typeface="Calibri" panose="020F0502020204030204"/>
                <a:cs typeface="Calibri" panose="020F0502020204030204"/>
              </a:rPr>
              <a:t>decision-making process.</a:t>
            </a:r>
            <a:endParaRPr lang="en-IN" sz="2100" spc="-5" dirty="0">
              <a:latin typeface="Calibri" panose="020F0502020204030204"/>
              <a:cs typeface="Calibri" panose="020F0502020204030204"/>
            </a:endParaRPr>
          </a:p>
          <a:p>
            <a:pPr marL="12700" marR="73025">
              <a:lnSpc>
                <a:spcPct val="100000"/>
              </a:lnSpc>
              <a:tabLst>
                <a:tab pos="374015" algn="l"/>
                <a:tab pos="374650" algn="l"/>
              </a:tabLst>
            </a:pPr>
            <a:endParaRPr sz="2100" dirty="0">
              <a:latin typeface="Calibri" panose="020F0502020204030204"/>
              <a:cs typeface="Calibri" panose="020F0502020204030204"/>
            </a:endParaRPr>
          </a:p>
          <a:p>
            <a:pPr marL="374650" marR="5080" indent="-361950">
              <a:lnSpc>
                <a:spcPct val="100000"/>
              </a:lnSpc>
              <a:buChar char="●"/>
              <a:tabLst>
                <a:tab pos="374015" algn="l"/>
                <a:tab pos="374650" algn="l"/>
              </a:tabLst>
            </a:pPr>
            <a:r>
              <a:rPr sz="2100" spc="-5" dirty="0">
                <a:latin typeface="Calibri" panose="020F0502020204030204"/>
                <a:cs typeface="Calibri" panose="020F0502020204030204"/>
              </a:rPr>
              <a:t>Patients and</a:t>
            </a:r>
            <a:r>
              <a:rPr sz="2100" spc="5" dirty="0">
                <a:latin typeface="Calibri" panose="020F0502020204030204"/>
                <a:cs typeface="Calibri" panose="020F0502020204030204"/>
              </a:rPr>
              <a:t> </a:t>
            </a:r>
            <a:r>
              <a:rPr sz="2100" spc="-5" dirty="0">
                <a:latin typeface="Calibri" panose="020F0502020204030204"/>
                <a:cs typeface="Calibri" panose="020F0502020204030204"/>
              </a:rPr>
              <a:t>their</a:t>
            </a:r>
            <a:r>
              <a:rPr sz="2100" dirty="0">
                <a:latin typeface="Calibri" panose="020F0502020204030204"/>
                <a:cs typeface="Calibri" panose="020F0502020204030204"/>
              </a:rPr>
              <a:t> </a:t>
            </a:r>
            <a:r>
              <a:rPr sz="2100" spc="-5" dirty="0">
                <a:latin typeface="Calibri" panose="020F0502020204030204"/>
                <a:cs typeface="Calibri" panose="020F0502020204030204"/>
              </a:rPr>
              <a:t>families</a:t>
            </a:r>
            <a:r>
              <a:rPr sz="2100" dirty="0">
                <a:latin typeface="Calibri" panose="020F0502020204030204"/>
                <a:cs typeface="Calibri" panose="020F0502020204030204"/>
              </a:rPr>
              <a:t> </a:t>
            </a:r>
            <a:r>
              <a:rPr sz="2100" spc="-5" dirty="0">
                <a:latin typeface="Calibri" panose="020F0502020204030204"/>
                <a:cs typeface="Calibri" panose="020F0502020204030204"/>
              </a:rPr>
              <a:t>will</a:t>
            </a:r>
            <a:r>
              <a:rPr sz="2100" dirty="0">
                <a:latin typeface="Calibri" panose="020F0502020204030204"/>
                <a:cs typeface="Calibri" panose="020F0502020204030204"/>
              </a:rPr>
              <a:t> </a:t>
            </a:r>
            <a:r>
              <a:rPr sz="2100" spc="-5" dirty="0">
                <a:latin typeface="Calibri" panose="020F0502020204030204"/>
                <a:cs typeface="Calibri" panose="020F0502020204030204"/>
              </a:rPr>
              <a:t>also</a:t>
            </a:r>
            <a:r>
              <a:rPr sz="2100" dirty="0">
                <a:latin typeface="Calibri" panose="020F0502020204030204"/>
                <a:cs typeface="Calibri" panose="020F0502020204030204"/>
              </a:rPr>
              <a:t> </a:t>
            </a:r>
            <a:r>
              <a:rPr sz="2100" spc="-5" dirty="0">
                <a:latin typeface="Calibri" panose="020F0502020204030204"/>
                <a:cs typeface="Calibri" panose="020F0502020204030204"/>
              </a:rPr>
              <a:t>benefit</a:t>
            </a:r>
            <a:r>
              <a:rPr sz="2100" dirty="0">
                <a:latin typeface="Calibri" panose="020F0502020204030204"/>
                <a:cs typeface="Calibri" panose="020F0502020204030204"/>
              </a:rPr>
              <a:t> </a:t>
            </a:r>
            <a:r>
              <a:rPr sz="2100" spc="-5" dirty="0">
                <a:latin typeface="Calibri" panose="020F0502020204030204"/>
                <a:cs typeface="Calibri" panose="020F0502020204030204"/>
              </a:rPr>
              <a:t>from</a:t>
            </a:r>
            <a:r>
              <a:rPr sz="2100" spc="5" dirty="0">
                <a:latin typeface="Calibri" panose="020F0502020204030204"/>
                <a:cs typeface="Calibri" panose="020F0502020204030204"/>
              </a:rPr>
              <a:t> </a:t>
            </a:r>
            <a:r>
              <a:rPr sz="2100" spc="-5" dirty="0">
                <a:latin typeface="Calibri" panose="020F0502020204030204"/>
                <a:cs typeface="Calibri" panose="020F0502020204030204"/>
              </a:rPr>
              <a:t>faster</a:t>
            </a:r>
            <a:r>
              <a:rPr sz="2100" dirty="0">
                <a:latin typeface="Calibri" panose="020F0502020204030204"/>
                <a:cs typeface="Calibri" panose="020F0502020204030204"/>
              </a:rPr>
              <a:t> </a:t>
            </a:r>
            <a:r>
              <a:rPr sz="2100" spc="-5" dirty="0">
                <a:latin typeface="Calibri" panose="020F0502020204030204"/>
                <a:cs typeface="Calibri" panose="020F0502020204030204"/>
              </a:rPr>
              <a:t>diagnosis</a:t>
            </a:r>
            <a:r>
              <a:rPr sz="2100" dirty="0">
                <a:latin typeface="Calibri" panose="020F0502020204030204"/>
                <a:cs typeface="Calibri" panose="020F0502020204030204"/>
              </a:rPr>
              <a:t> </a:t>
            </a:r>
            <a:r>
              <a:rPr sz="2100" spc="-5" dirty="0">
                <a:latin typeface="Calibri" panose="020F0502020204030204"/>
                <a:cs typeface="Calibri" panose="020F0502020204030204"/>
              </a:rPr>
              <a:t>and </a:t>
            </a:r>
            <a:r>
              <a:rPr sz="2100" dirty="0">
                <a:latin typeface="Calibri" panose="020F0502020204030204"/>
                <a:cs typeface="Calibri" panose="020F0502020204030204"/>
              </a:rPr>
              <a:t> </a:t>
            </a:r>
            <a:r>
              <a:rPr sz="2100" spc="-5" dirty="0">
                <a:latin typeface="Calibri" panose="020F0502020204030204"/>
                <a:cs typeface="Calibri" panose="020F0502020204030204"/>
              </a:rPr>
              <a:t>treatment</a:t>
            </a:r>
            <a:r>
              <a:rPr sz="2100" spc="10" dirty="0">
                <a:latin typeface="Calibri" panose="020F0502020204030204"/>
                <a:cs typeface="Calibri" panose="020F0502020204030204"/>
              </a:rPr>
              <a:t> </a:t>
            </a:r>
            <a:r>
              <a:rPr sz="2100" spc="-5" dirty="0">
                <a:latin typeface="Calibri" panose="020F0502020204030204"/>
                <a:cs typeface="Calibri" panose="020F0502020204030204"/>
              </a:rPr>
              <a:t>initiation,</a:t>
            </a:r>
            <a:r>
              <a:rPr sz="2100" spc="10" dirty="0">
                <a:latin typeface="Calibri" panose="020F0502020204030204"/>
                <a:cs typeface="Calibri" panose="020F0502020204030204"/>
              </a:rPr>
              <a:t> </a:t>
            </a:r>
            <a:r>
              <a:rPr sz="2100" spc="-5" dirty="0">
                <a:latin typeface="Calibri" panose="020F0502020204030204"/>
                <a:cs typeface="Calibri" panose="020F0502020204030204"/>
              </a:rPr>
              <a:t>potentially</a:t>
            </a:r>
            <a:r>
              <a:rPr sz="2100" spc="5" dirty="0">
                <a:latin typeface="Calibri" panose="020F0502020204030204"/>
                <a:cs typeface="Calibri" panose="020F0502020204030204"/>
              </a:rPr>
              <a:t> </a:t>
            </a:r>
            <a:r>
              <a:rPr sz="2100" spc="-5" dirty="0">
                <a:latin typeface="Calibri" panose="020F0502020204030204"/>
                <a:cs typeface="Calibri" panose="020F0502020204030204"/>
              </a:rPr>
              <a:t>improving</a:t>
            </a:r>
            <a:r>
              <a:rPr sz="2100" spc="10" dirty="0">
                <a:latin typeface="Calibri" panose="020F0502020204030204"/>
                <a:cs typeface="Calibri" panose="020F0502020204030204"/>
              </a:rPr>
              <a:t> </a:t>
            </a:r>
            <a:r>
              <a:rPr sz="2100" spc="-5" dirty="0">
                <a:latin typeface="Calibri" panose="020F0502020204030204"/>
                <a:cs typeface="Calibri" panose="020F0502020204030204"/>
              </a:rPr>
              <a:t>survival</a:t>
            </a:r>
            <a:r>
              <a:rPr sz="2100" spc="5" dirty="0">
                <a:latin typeface="Calibri" panose="020F0502020204030204"/>
                <a:cs typeface="Calibri" panose="020F0502020204030204"/>
              </a:rPr>
              <a:t> </a:t>
            </a:r>
            <a:r>
              <a:rPr sz="2100" spc="-5" dirty="0">
                <a:latin typeface="Calibri" panose="020F0502020204030204"/>
                <a:cs typeface="Calibri" panose="020F0502020204030204"/>
              </a:rPr>
              <a:t>rates</a:t>
            </a:r>
            <a:r>
              <a:rPr sz="2100" spc="5" dirty="0">
                <a:latin typeface="Calibri" panose="020F0502020204030204"/>
                <a:cs typeface="Calibri" panose="020F0502020204030204"/>
              </a:rPr>
              <a:t> </a:t>
            </a:r>
            <a:r>
              <a:rPr sz="2100" spc="-5" dirty="0">
                <a:latin typeface="Calibri" panose="020F0502020204030204"/>
                <a:cs typeface="Calibri" panose="020F0502020204030204"/>
              </a:rPr>
              <a:t>and</a:t>
            </a:r>
            <a:r>
              <a:rPr sz="2100" spc="10" dirty="0">
                <a:latin typeface="Calibri" panose="020F0502020204030204"/>
                <a:cs typeface="Calibri" panose="020F0502020204030204"/>
              </a:rPr>
              <a:t> </a:t>
            </a:r>
            <a:r>
              <a:rPr sz="2100" spc="-5" dirty="0">
                <a:latin typeface="Calibri" panose="020F0502020204030204"/>
                <a:cs typeface="Calibri" panose="020F0502020204030204"/>
              </a:rPr>
              <a:t>quality</a:t>
            </a:r>
            <a:r>
              <a:rPr sz="2100" spc="5" dirty="0">
                <a:latin typeface="Calibri" panose="020F0502020204030204"/>
                <a:cs typeface="Calibri" panose="020F0502020204030204"/>
              </a:rPr>
              <a:t> </a:t>
            </a:r>
            <a:r>
              <a:rPr sz="2100" spc="-5" dirty="0">
                <a:latin typeface="Calibri" panose="020F0502020204030204"/>
                <a:cs typeface="Calibri" panose="020F0502020204030204"/>
              </a:rPr>
              <a:t>of </a:t>
            </a:r>
            <a:r>
              <a:rPr sz="2100" spc="-459" dirty="0">
                <a:latin typeface="Calibri" panose="020F0502020204030204"/>
                <a:cs typeface="Calibri" panose="020F0502020204030204"/>
              </a:rPr>
              <a:t> </a:t>
            </a:r>
            <a:r>
              <a:rPr sz="2100" spc="-5" dirty="0">
                <a:latin typeface="Calibri" panose="020F0502020204030204"/>
                <a:cs typeface="Calibri" panose="020F0502020204030204"/>
              </a:rPr>
              <a:t>life.</a:t>
            </a:r>
            <a:endParaRPr lang="en-IN" sz="2100" spc="-5" dirty="0">
              <a:latin typeface="Calibri" panose="020F0502020204030204"/>
              <a:cs typeface="Calibri" panose="020F0502020204030204"/>
            </a:endParaRPr>
          </a:p>
          <a:p>
            <a:pPr marL="12700" marR="5080">
              <a:lnSpc>
                <a:spcPct val="100000"/>
              </a:lnSpc>
              <a:tabLst>
                <a:tab pos="374015" algn="l"/>
                <a:tab pos="374650" algn="l"/>
              </a:tabLst>
            </a:pPr>
            <a:endParaRPr sz="2100" dirty="0">
              <a:latin typeface="Calibri" panose="020F0502020204030204"/>
              <a:cs typeface="Calibri" panose="020F0502020204030204"/>
            </a:endParaRPr>
          </a:p>
          <a:p>
            <a:pPr marL="374650" marR="272415" indent="-361950">
              <a:lnSpc>
                <a:spcPct val="100000"/>
              </a:lnSpc>
              <a:buChar char="●"/>
              <a:tabLst>
                <a:tab pos="374015" algn="l"/>
                <a:tab pos="374650" algn="l"/>
              </a:tabLst>
            </a:pPr>
            <a:r>
              <a:rPr sz="2100" spc="-5" dirty="0">
                <a:latin typeface="Calibri" panose="020F0502020204030204"/>
                <a:cs typeface="Calibri" panose="020F0502020204030204"/>
              </a:rPr>
              <a:t>Additionally,</a:t>
            </a:r>
            <a:r>
              <a:rPr sz="2100" spc="5" dirty="0">
                <a:latin typeface="Calibri" panose="020F0502020204030204"/>
                <a:cs typeface="Calibri" panose="020F0502020204030204"/>
              </a:rPr>
              <a:t> </a:t>
            </a:r>
            <a:r>
              <a:rPr sz="2100" spc="-5" dirty="0">
                <a:latin typeface="Calibri" panose="020F0502020204030204"/>
                <a:cs typeface="Calibri" panose="020F0502020204030204"/>
              </a:rPr>
              <a:t>healthcare</a:t>
            </a:r>
            <a:r>
              <a:rPr sz="2100" spc="5" dirty="0">
                <a:latin typeface="Calibri" panose="020F0502020204030204"/>
                <a:cs typeface="Calibri" panose="020F0502020204030204"/>
              </a:rPr>
              <a:t> </a:t>
            </a:r>
            <a:r>
              <a:rPr sz="2100" spc="-5" dirty="0">
                <a:latin typeface="Calibri" panose="020F0502020204030204"/>
                <a:cs typeface="Calibri" panose="020F0502020204030204"/>
              </a:rPr>
              <a:t>institutions</a:t>
            </a:r>
            <a:r>
              <a:rPr sz="2100" spc="5" dirty="0">
                <a:latin typeface="Calibri" panose="020F0502020204030204"/>
                <a:cs typeface="Calibri" panose="020F0502020204030204"/>
              </a:rPr>
              <a:t> </a:t>
            </a:r>
            <a:r>
              <a:rPr sz="2100" spc="-5" dirty="0">
                <a:latin typeface="Calibri" panose="020F0502020204030204"/>
                <a:cs typeface="Calibri" panose="020F0502020204030204"/>
              </a:rPr>
              <a:t>and</a:t>
            </a:r>
            <a:r>
              <a:rPr sz="2100" spc="5" dirty="0">
                <a:latin typeface="Calibri" panose="020F0502020204030204"/>
                <a:cs typeface="Calibri" panose="020F0502020204030204"/>
              </a:rPr>
              <a:t> </a:t>
            </a:r>
            <a:r>
              <a:rPr sz="2100" spc="-5" dirty="0">
                <a:latin typeface="Calibri" panose="020F0502020204030204"/>
                <a:cs typeface="Calibri" panose="020F0502020204030204"/>
              </a:rPr>
              <a:t>policymakers</a:t>
            </a:r>
            <a:r>
              <a:rPr sz="2100" dirty="0">
                <a:latin typeface="Calibri" panose="020F0502020204030204"/>
                <a:cs typeface="Calibri" panose="020F0502020204030204"/>
              </a:rPr>
              <a:t> </a:t>
            </a:r>
            <a:r>
              <a:rPr sz="2100" spc="-5" dirty="0">
                <a:latin typeface="Calibri" panose="020F0502020204030204"/>
                <a:cs typeface="Calibri" panose="020F0502020204030204"/>
              </a:rPr>
              <a:t>may</a:t>
            </a:r>
            <a:r>
              <a:rPr sz="2100" spc="5" dirty="0">
                <a:latin typeface="Calibri" panose="020F0502020204030204"/>
                <a:cs typeface="Calibri" panose="020F0502020204030204"/>
              </a:rPr>
              <a:t> </a:t>
            </a:r>
            <a:r>
              <a:rPr sz="2100" spc="-5" dirty="0">
                <a:latin typeface="Calibri" panose="020F0502020204030204"/>
                <a:cs typeface="Calibri" panose="020F0502020204030204"/>
              </a:rPr>
              <a:t>benefit </a:t>
            </a:r>
            <a:r>
              <a:rPr sz="2100" dirty="0">
                <a:latin typeface="Calibri" panose="020F0502020204030204"/>
                <a:cs typeface="Calibri" panose="020F0502020204030204"/>
              </a:rPr>
              <a:t> </a:t>
            </a:r>
            <a:r>
              <a:rPr sz="2100" spc="-5" dirty="0">
                <a:latin typeface="Calibri" panose="020F0502020204030204"/>
                <a:cs typeface="Calibri" panose="020F0502020204030204"/>
              </a:rPr>
              <a:t>from</a:t>
            </a:r>
            <a:r>
              <a:rPr sz="2100" dirty="0">
                <a:latin typeface="Calibri" panose="020F0502020204030204"/>
                <a:cs typeface="Calibri" panose="020F0502020204030204"/>
              </a:rPr>
              <a:t> the</a:t>
            </a:r>
            <a:r>
              <a:rPr sz="2100" spc="5" dirty="0">
                <a:latin typeface="Calibri" panose="020F0502020204030204"/>
                <a:cs typeface="Calibri" panose="020F0502020204030204"/>
              </a:rPr>
              <a:t> </a:t>
            </a:r>
            <a:r>
              <a:rPr sz="2100" spc="-5" dirty="0">
                <a:latin typeface="Calibri" panose="020F0502020204030204"/>
                <a:cs typeface="Calibri" panose="020F0502020204030204"/>
              </a:rPr>
              <a:t>system's</a:t>
            </a:r>
            <a:r>
              <a:rPr sz="2100" dirty="0">
                <a:latin typeface="Calibri" panose="020F0502020204030204"/>
                <a:cs typeface="Calibri" panose="020F0502020204030204"/>
              </a:rPr>
              <a:t> </a:t>
            </a:r>
            <a:r>
              <a:rPr sz="2100" spc="-5" dirty="0">
                <a:latin typeface="Calibri" panose="020F0502020204030204"/>
                <a:cs typeface="Calibri" panose="020F0502020204030204"/>
              </a:rPr>
              <a:t>ability</a:t>
            </a:r>
            <a:r>
              <a:rPr sz="2100" dirty="0">
                <a:latin typeface="Calibri" panose="020F0502020204030204"/>
                <a:cs typeface="Calibri" panose="020F0502020204030204"/>
              </a:rPr>
              <a:t> to </a:t>
            </a:r>
            <a:r>
              <a:rPr sz="2100" spc="-5" dirty="0">
                <a:latin typeface="Calibri" panose="020F0502020204030204"/>
                <a:cs typeface="Calibri" panose="020F0502020204030204"/>
              </a:rPr>
              <a:t>optimize</a:t>
            </a:r>
            <a:r>
              <a:rPr sz="2100" spc="5" dirty="0">
                <a:latin typeface="Calibri" panose="020F0502020204030204"/>
                <a:cs typeface="Calibri" panose="020F0502020204030204"/>
              </a:rPr>
              <a:t> </a:t>
            </a:r>
            <a:r>
              <a:rPr sz="2100" spc="-5" dirty="0">
                <a:latin typeface="Calibri" panose="020F0502020204030204"/>
                <a:cs typeface="Calibri" panose="020F0502020204030204"/>
              </a:rPr>
              <a:t>resource</a:t>
            </a:r>
            <a:r>
              <a:rPr sz="2100" spc="5" dirty="0">
                <a:latin typeface="Calibri" panose="020F0502020204030204"/>
                <a:cs typeface="Calibri" panose="020F0502020204030204"/>
              </a:rPr>
              <a:t> </a:t>
            </a:r>
            <a:r>
              <a:rPr sz="2100" spc="-5" dirty="0">
                <a:latin typeface="Calibri" panose="020F0502020204030204"/>
                <a:cs typeface="Calibri" panose="020F0502020204030204"/>
              </a:rPr>
              <a:t>allocation</a:t>
            </a:r>
            <a:r>
              <a:rPr sz="2100" dirty="0">
                <a:latin typeface="Calibri" panose="020F0502020204030204"/>
                <a:cs typeface="Calibri" panose="020F0502020204030204"/>
              </a:rPr>
              <a:t> </a:t>
            </a:r>
            <a:r>
              <a:rPr sz="2100" spc="-5" dirty="0">
                <a:latin typeface="Calibri" panose="020F0502020204030204"/>
                <a:cs typeface="Calibri" panose="020F0502020204030204"/>
              </a:rPr>
              <a:t>and</a:t>
            </a:r>
            <a:r>
              <a:rPr sz="2100" spc="5" dirty="0">
                <a:latin typeface="Calibri" panose="020F0502020204030204"/>
                <a:cs typeface="Calibri" panose="020F0502020204030204"/>
              </a:rPr>
              <a:t> </a:t>
            </a:r>
            <a:r>
              <a:rPr sz="2100" spc="-5" dirty="0">
                <a:latin typeface="Calibri" panose="020F0502020204030204"/>
                <a:cs typeface="Calibri" panose="020F0502020204030204"/>
              </a:rPr>
              <a:t>reduce </a:t>
            </a:r>
            <a:r>
              <a:rPr sz="2100" spc="-459" dirty="0">
                <a:latin typeface="Calibri" panose="020F0502020204030204"/>
                <a:cs typeface="Calibri" panose="020F0502020204030204"/>
              </a:rPr>
              <a:t> </a:t>
            </a:r>
            <a:r>
              <a:rPr sz="2100" spc="-5" dirty="0">
                <a:latin typeface="Calibri" panose="020F0502020204030204"/>
                <a:cs typeface="Calibri" panose="020F0502020204030204"/>
              </a:rPr>
              <a:t>healthcare</a:t>
            </a:r>
            <a:r>
              <a:rPr sz="2100" dirty="0">
                <a:latin typeface="Calibri" panose="020F0502020204030204"/>
                <a:cs typeface="Calibri" panose="020F0502020204030204"/>
              </a:rPr>
              <a:t> </a:t>
            </a:r>
            <a:r>
              <a:rPr sz="2100" spc="-5" dirty="0">
                <a:latin typeface="Calibri" panose="020F0502020204030204"/>
                <a:cs typeface="Calibri" panose="020F0502020204030204"/>
              </a:rPr>
              <a:t>costs</a:t>
            </a:r>
            <a:r>
              <a:rPr sz="2100" dirty="0">
                <a:latin typeface="Calibri" panose="020F0502020204030204"/>
                <a:cs typeface="Calibri" panose="020F0502020204030204"/>
              </a:rPr>
              <a:t> </a:t>
            </a:r>
            <a:r>
              <a:rPr sz="2100" spc="-5" dirty="0">
                <a:latin typeface="Calibri" panose="020F0502020204030204"/>
                <a:cs typeface="Calibri" panose="020F0502020204030204"/>
              </a:rPr>
              <a:t>associated</a:t>
            </a:r>
            <a:r>
              <a:rPr sz="2100" spc="5" dirty="0">
                <a:latin typeface="Calibri" panose="020F0502020204030204"/>
                <a:cs typeface="Calibri" panose="020F0502020204030204"/>
              </a:rPr>
              <a:t> </a:t>
            </a:r>
            <a:r>
              <a:rPr sz="2100" spc="-5" dirty="0">
                <a:latin typeface="Calibri" panose="020F0502020204030204"/>
                <a:cs typeface="Calibri" panose="020F0502020204030204"/>
              </a:rPr>
              <a:t>with</a:t>
            </a:r>
            <a:r>
              <a:rPr sz="2100" dirty="0">
                <a:latin typeface="Calibri" panose="020F0502020204030204"/>
                <a:cs typeface="Calibri" panose="020F0502020204030204"/>
              </a:rPr>
              <a:t> </a:t>
            </a:r>
            <a:r>
              <a:rPr sz="2100" spc="-5" dirty="0">
                <a:latin typeface="Calibri" panose="020F0502020204030204"/>
                <a:cs typeface="Calibri" panose="020F0502020204030204"/>
              </a:rPr>
              <a:t>manual</a:t>
            </a:r>
            <a:r>
              <a:rPr sz="2100" dirty="0">
                <a:latin typeface="Calibri" panose="020F0502020204030204"/>
                <a:cs typeface="Calibri" panose="020F0502020204030204"/>
              </a:rPr>
              <a:t> </a:t>
            </a:r>
            <a:r>
              <a:rPr sz="2100" spc="-5" dirty="0">
                <a:latin typeface="Calibri" panose="020F0502020204030204"/>
                <a:cs typeface="Calibri" panose="020F0502020204030204"/>
              </a:rPr>
              <a:t>image</a:t>
            </a:r>
            <a:r>
              <a:rPr sz="2100" spc="5" dirty="0">
                <a:latin typeface="Calibri" panose="020F0502020204030204"/>
                <a:cs typeface="Calibri" panose="020F0502020204030204"/>
              </a:rPr>
              <a:t> </a:t>
            </a:r>
            <a:r>
              <a:rPr sz="2100" spc="-5" dirty="0">
                <a:latin typeface="Calibri" panose="020F0502020204030204"/>
                <a:cs typeface="Calibri" panose="020F0502020204030204"/>
              </a:rPr>
              <a:t>interpretation.</a:t>
            </a:r>
            <a:endParaRPr sz="2100" dirty="0">
              <a:latin typeface="Calibri" panose="020F0502020204030204"/>
              <a:cs typeface="Calibri" panose="020F0502020204030204"/>
            </a:endParaRPr>
          </a:p>
        </p:txBody>
      </p:sp>
      <p:sp>
        <p:nvSpPr>
          <p:cNvPr id="8" name="object 8"/>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dirty="0"/>
              <a:t>6</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457200"/>
                </a:moveTo>
                <a:lnTo>
                  <a:pt x="0" y="457200"/>
                </a:lnTo>
                <a:lnTo>
                  <a:pt x="0" y="0"/>
                </a:lnTo>
                <a:lnTo>
                  <a:pt x="457200" y="0"/>
                </a:lnTo>
                <a:lnTo>
                  <a:pt x="457200" y="457200"/>
                </a:lnTo>
                <a:close/>
              </a:path>
            </a:pathLst>
          </a:custGeom>
          <a:solidFill>
            <a:srgbClr val="42AE51"/>
          </a:solidFill>
        </p:spPr>
        <p:txBody>
          <a:bodyPr wrap="square" lIns="0" tIns="0" rIns="0" bIns="0" rtlCol="0"/>
          <a:lstStyle/>
          <a:p>
            <a:endParaRPr/>
          </a:p>
        </p:txBody>
      </p:sp>
      <p:sp>
        <p:nvSpPr>
          <p:cNvPr id="3" name="object 3"/>
          <p:cNvSpPr/>
          <p:nvPr/>
        </p:nvSpPr>
        <p:spPr>
          <a:xfrm>
            <a:off x="7713980" y="1162685"/>
            <a:ext cx="314325" cy="323850"/>
          </a:xfrm>
          <a:custGeom>
            <a:avLst/>
            <a:gdLst/>
            <a:ahLst/>
            <a:cxnLst/>
            <a:rect l="l" t="t" r="r" b="b"/>
            <a:pathLst>
              <a:path w="314325" h="323850">
                <a:moveTo>
                  <a:pt x="314325" y="323849"/>
                </a:moveTo>
                <a:lnTo>
                  <a:pt x="0" y="323849"/>
                </a:lnTo>
                <a:lnTo>
                  <a:pt x="0" y="0"/>
                </a:lnTo>
                <a:lnTo>
                  <a:pt x="314325" y="0"/>
                </a:lnTo>
                <a:lnTo>
                  <a:pt x="314325" y="323849"/>
                </a:lnTo>
                <a:close/>
              </a:path>
            </a:pathLst>
          </a:custGeom>
          <a:solidFill>
            <a:srgbClr val="2C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180975"/>
                </a:moveTo>
                <a:lnTo>
                  <a:pt x="0" y="180975"/>
                </a:lnTo>
                <a:lnTo>
                  <a:pt x="0" y="0"/>
                </a:lnTo>
                <a:lnTo>
                  <a:pt x="180975" y="0"/>
                </a:lnTo>
                <a:lnTo>
                  <a:pt x="180975" y="180975"/>
                </a:lnTo>
                <a:close/>
              </a:path>
            </a:pathLst>
          </a:custGeom>
          <a:solidFill>
            <a:srgbClr val="2C926B"/>
          </a:solidFill>
        </p:spPr>
        <p:txBody>
          <a:bodyPr wrap="square" lIns="0" tIns="0" rIns="0" bIns="0" rtlCol="0"/>
          <a:lstStyle/>
          <a:p>
            <a:endParaRPr/>
          </a:p>
        </p:txBody>
      </p:sp>
      <p:sp>
        <p:nvSpPr>
          <p:cNvPr id="5" name="object 5"/>
          <p:cNvSpPr txBox="1">
            <a:spLocks noGrp="1"/>
          </p:cNvSpPr>
          <p:nvPr>
            <p:ph type="title"/>
          </p:nvPr>
        </p:nvSpPr>
        <p:spPr>
          <a:xfrm>
            <a:off x="557530" y="347345"/>
            <a:ext cx="6845934" cy="1122680"/>
          </a:xfrm>
          <a:prstGeom prst="rect">
            <a:avLst/>
          </a:prstGeom>
        </p:spPr>
        <p:txBody>
          <a:bodyPr vert="horz" wrap="square" lIns="0" tIns="12700" rIns="0" bIns="0" rtlCol="0">
            <a:spAutoFit/>
          </a:bodyPr>
          <a:lstStyle/>
          <a:p>
            <a:pPr marL="12700" marR="5080">
              <a:lnSpc>
                <a:spcPct val="100000"/>
              </a:lnSpc>
              <a:spcBef>
                <a:spcPts val="100"/>
              </a:spcBef>
              <a:tabLst>
                <a:tab pos="5435600" algn="l"/>
              </a:tabLst>
            </a:pPr>
            <a:r>
              <a:rPr sz="3600" dirty="0"/>
              <a:t>Y</a:t>
            </a:r>
            <a:r>
              <a:rPr sz="3600" spc="-5" dirty="0"/>
              <a:t>O</a:t>
            </a:r>
            <a:r>
              <a:rPr sz="3600" dirty="0"/>
              <a:t>UR </a:t>
            </a:r>
            <a:r>
              <a:rPr sz="3600" spc="-5" dirty="0"/>
              <a:t>SO</a:t>
            </a:r>
            <a:r>
              <a:rPr sz="3600" dirty="0"/>
              <a:t>LUT</a:t>
            </a:r>
            <a:r>
              <a:rPr sz="3600" spc="-5" dirty="0"/>
              <a:t>IO</a:t>
            </a:r>
            <a:r>
              <a:rPr sz="3600" dirty="0"/>
              <a:t>N AND </a:t>
            </a:r>
            <a:r>
              <a:rPr sz="3600" spc="-5" dirty="0"/>
              <a:t>I</a:t>
            </a:r>
            <a:r>
              <a:rPr sz="3600" dirty="0"/>
              <a:t>TS	VALUE  </a:t>
            </a:r>
            <a:r>
              <a:rPr sz="3600" spc="-5" dirty="0"/>
              <a:t>PROPOSITION</a:t>
            </a:r>
            <a:endParaRPr sz="3600"/>
          </a:p>
        </p:txBody>
      </p:sp>
      <p:pic>
        <p:nvPicPr>
          <p:cNvPr id="6" name="object 6"/>
          <p:cNvPicPr/>
          <p:nvPr/>
        </p:nvPicPr>
        <p:blipFill>
          <a:blip r:embed="rId2" cstate="print"/>
          <a:stretch>
            <a:fillRect/>
          </a:stretch>
        </p:blipFill>
        <p:spPr>
          <a:xfrm>
            <a:off x="1667079" y="6467855"/>
            <a:ext cx="76186" cy="199644"/>
          </a:xfrm>
          <a:prstGeom prst="rect">
            <a:avLst/>
          </a:prstGeom>
        </p:spPr>
      </p:pic>
      <p:sp>
        <p:nvSpPr>
          <p:cNvPr id="7" name="object 7"/>
          <p:cNvSpPr txBox="1"/>
          <p:nvPr/>
        </p:nvSpPr>
        <p:spPr>
          <a:xfrm>
            <a:off x="739775" y="1619319"/>
            <a:ext cx="8286750" cy="4457631"/>
          </a:xfrm>
          <a:prstGeom prst="rect">
            <a:avLst/>
          </a:prstGeom>
        </p:spPr>
        <p:txBody>
          <a:bodyPr vert="horz" wrap="square" lIns="0" tIns="12700" rIns="0" bIns="0" rtlCol="0">
            <a:spAutoFit/>
          </a:bodyPr>
          <a:lstStyle/>
          <a:p>
            <a:pPr marL="12700" algn="just">
              <a:lnSpc>
                <a:spcPct val="100000"/>
              </a:lnSpc>
              <a:spcBef>
                <a:spcPts val="100"/>
              </a:spcBef>
              <a:tabLst>
                <a:tab pos="338455" algn="l"/>
              </a:tabLst>
            </a:pPr>
            <a:r>
              <a:rPr sz="1800" spc="-5" dirty="0">
                <a:latin typeface="Calibri" panose="020F0502020204030204"/>
                <a:cs typeface="Calibri" panose="020F0502020204030204"/>
              </a:rPr>
              <a:t>Our</a:t>
            </a:r>
            <a:r>
              <a:rPr sz="1800" spc="5" dirty="0">
                <a:latin typeface="Calibri" panose="020F0502020204030204"/>
                <a:cs typeface="Calibri" panose="020F0502020204030204"/>
              </a:rPr>
              <a:t> </a:t>
            </a:r>
            <a:r>
              <a:rPr sz="1800" spc="-5" dirty="0">
                <a:latin typeface="Calibri" panose="020F0502020204030204"/>
                <a:cs typeface="Calibri" panose="020F0502020204030204"/>
              </a:rPr>
              <a:t>deep</a:t>
            </a:r>
            <a:r>
              <a:rPr sz="1800" dirty="0">
                <a:latin typeface="Calibri" panose="020F0502020204030204"/>
                <a:cs typeface="Calibri" panose="020F0502020204030204"/>
              </a:rPr>
              <a:t> </a:t>
            </a:r>
            <a:r>
              <a:rPr sz="1800" spc="-5" dirty="0">
                <a:latin typeface="Calibri" panose="020F0502020204030204"/>
                <a:cs typeface="Calibri" panose="020F0502020204030204"/>
              </a:rPr>
              <a:t>learning-based</a:t>
            </a:r>
            <a:r>
              <a:rPr sz="1800" dirty="0">
                <a:latin typeface="Calibri" panose="020F0502020204030204"/>
                <a:cs typeface="Calibri" panose="020F0502020204030204"/>
              </a:rPr>
              <a:t> </a:t>
            </a:r>
            <a:r>
              <a:rPr sz="1800" spc="-5" dirty="0">
                <a:latin typeface="Calibri" panose="020F0502020204030204"/>
                <a:cs typeface="Calibri" panose="020F0502020204030204"/>
              </a:rPr>
              <a:t>solution</a:t>
            </a:r>
            <a:r>
              <a:rPr sz="1800" dirty="0">
                <a:latin typeface="Calibri" panose="020F0502020204030204"/>
                <a:cs typeface="Calibri" panose="020F0502020204030204"/>
              </a:rPr>
              <a:t> </a:t>
            </a:r>
            <a:r>
              <a:rPr sz="1800" spc="-5" dirty="0">
                <a:latin typeface="Calibri" panose="020F0502020204030204"/>
                <a:cs typeface="Calibri" panose="020F0502020204030204"/>
              </a:rPr>
              <a:t>offers</a:t>
            </a:r>
            <a:r>
              <a:rPr sz="1800" dirty="0">
                <a:latin typeface="Calibri" panose="020F0502020204030204"/>
                <a:cs typeface="Calibri" panose="020F0502020204030204"/>
              </a:rPr>
              <a:t> </a:t>
            </a:r>
            <a:r>
              <a:rPr sz="1800" spc="-5" dirty="0">
                <a:latin typeface="Calibri" panose="020F0502020204030204"/>
                <a:cs typeface="Calibri" panose="020F0502020204030204"/>
              </a:rPr>
              <a:t>several</a:t>
            </a:r>
            <a:r>
              <a:rPr sz="1800" spc="10" dirty="0">
                <a:latin typeface="Calibri" panose="020F0502020204030204"/>
                <a:cs typeface="Calibri" panose="020F0502020204030204"/>
              </a:rPr>
              <a:t> </a:t>
            </a:r>
            <a:r>
              <a:rPr sz="1800" spc="-5" dirty="0">
                <a:latin typeface="Calibri" panose="020F0502020204030204"/>
                <a:cs typeface="Calibri" panose="020F0502020204030204"/>
              </a:rPr>
              <a:t>key</a:t>
            </a:r>
            <a:r>
              <a:rPr sz="1800" dirty="0">
                <a:latin typeface="Calibri" panose="020F0502020204030204"/>
                <a:cs typeface="Calibri" panose="020F0502020204030204"/>
              </a:rPr>
              <a:t> </a:t>
            </a:r>
            <a:r>
              <a:rPr sz="1800" spc="-5" dirty="0">
                <a:latin typeface="Calibri" panose="020F0502020204030204"/>
                <a:cs typeface="Calibri" panose="020F0502020204030204"/>
              </a:rPr>
              <a:t>benefits:</a:t>
            </a:r>
            <a:endParaRPr lang="en-IN" sz="1800" spc="-5" dirty="0">
              <a:latin typeface="Calibri" panose="020F0502020204030204"/>
              <a:cs typeface="Calibri" panose="020F0502020204030204"/>
            </a:endParaRPr>
          </a:p>
          <a:p>
            <a:pPr marL="12700" algn="just">
              <a:lnSpc>
                <a:spcPct val="100000"/>
              </a:lnSpc>
              <a:spcBef>
                <a:spcPts val="100"/>
              </a:spcBef>
              <a:tabLst>
                <a:tab pos="338455" algn="l"/>
              </a:tabLst>
            </a:pPr>
            <a:endParaRPr sz="1800" dirty="0">
              <a:latin typeface="Calibri" panose="020F0502020204030204"/>
              <a:cs typeface="Calibri" panose="020F0502020204030204"/>
            </a:endParaRPr>
          </a:p>
          <a:p>
            <a:pPr marL="338455" marR="53975" indent="-325755" algn="just">
              <a:lnSpc>
                <a:spcPct val="100000"/>
              </a:lnSpc>
              <a:buChar char="●"/>
              <a:tabLst>
                <a:tab pos="338455" algn="l"/>
              </a:tabLst>
            </a:pPr>
            <a:r>
              <a:rPr sz="1800" spc="-5" dirty="0">
                <a:latin typeface="Calibri" panose="020F0502020204030204"/>
                <a:cs typeface="Calibri" panose="020F0502020204030204"/>
              </a:rPr>
              <a:t>Improved diagnostic accuracy: </a:t>
            </a:r>
            <a:r>
              <a:rPr sz="1800" dirty="0">
                <a:latin typeface="Calibri" panose="020F0502020204030204"/>
                <a:cs typeface="Calibri" panose="020F0502020204030204"/>
              </a:rPr>
              <a:t>By </a:t>
            </a:r>
            <a:r>
              <a:rPr sz="1800" spc="-5" dirty="0">
                <a:latin typeface="Calibri" panose="020F0502020204030204"/>
                <a:cs typeface="Calibri" panose="020F0502020204030204"/>
              </a:rPr>
              <a:t>analyzing digital images with advanced algorithms, </a:t>
            </a:r>
            <a:r>
              <a:rPr sz="1800" dirty="0">
                <a:latin typeface="Calibri" panose="020F0502020204030204"/>
                <a:cs typeface="Calibri" panose="020F0502020204030204"/>
              </a:rPr>
              <a:t> </a:t>
            </a:r>
            <a:r>
              <a:rPr sz="1800" spc="-5" dirty="0">
                <a:latin typeface="Calibri" panose="020F0502020204030204"/>
                <a:cs typeface="Calibri" panose="020F0502020204030204"/>
              </a:rPr>
              <a:t>our</a:t>
            </a:r>
            <a:r>
              <a:rPr sz="1800" spc="5" dirty="0">
                <a:latin typeface="Calibri" panose="020F0502020204030204"/>
                <a:cs typeface="Calibri" panose="020F0502020204030204"/>
              </a:rPr>
              <a:t> </a:t>
            </a:r>
            <a:r>
              <a:rPr sz="1800" spc="-5" dirty="0">
                <a:latin typeface="Calibri" panose="020F0502020204030204"/>
                <a:cs typeface="Calibri" panose="020F0502020204030204"/>
              </a:rPr>
              <a:t>system</a:t>
            </a:r>
            <a:r>
              <a:rPr sz="1800" spc="10" dirty="0">
                <a:latin typeface="Calibri" panose="020F0502020204030204"/>
                <a:cs typeface="Calibri" panose="020F0502020204030204"/>
              </a:rPr>
              <a:t> </a:t>
            </a:r>
            <a:r>
              <a:rPr sz="1800" spc="-5" dirty="0">
                <a:latin typeface="Calibri" panose="020F0502020204030204"/>
                <a:cs typeface="Calibri" panose="020F0502020204030204"/>
              </a:rPr>
              <a:t>can</a:t>
            </a:r>
            <a:r>
              <a:rPr sz="1800" dirty="0">
                <a:latin typeface="Calibri" panose="020F0502020204030204"/>
                <a:cs typeface="Calibri" panose="020F0502020204030204"/>
              </a:rPr>
              <a:t> </a:t>
            </a:r>
            <a:r>
              <a:rPr sz="1800" spc="-5" dirty="0">
                <a:latin typeface="Calibri" panose="020F0502020204030204"/>
                <a:cs typeface="Calibri" panose="020F0502020204030204"/>
              </a:rPr>
              <a:t>detect</a:t>
            </a:r>
            <a:r>
              <a:rPr sz="1800" spc="10" dirty="0">
                <a:latin typeface="Calibri" panose="020F0502020204030204"/>
                <a:cs typeface="Calibri" panose="020F0502020204030204"/>
              </a:rPr>
              <a:t> </a:t>
            </a:r>
            <a:r>
              <a:rPr sz="1800" spc="-5" dirty="0">
                <a:latin typeface="Calibri" panose="020F0502020204030204"/>
                <a:cs typeface="Calibri" panose="020F0502020204030204"/>
              </a:rPr>
              <a:t>subtle</a:t>
            </a:r>
            <a:r>
              <a:rPr sz="1800" dirty="0">
                <a:latin typeface="Calibri" panose="020F0502020204030204"/>
                <a:cs typeface="Calibri" panose="020F0502020204030204"/>
              </a:rPr>
              <a:t> </a:t>
            </a:r>
            <a:r>
              <a:rPr sz="1800" spc="-5" dirty="0">
                <a:latin typeface="Calibri" panose="020F0502020204030204"/>
                <a:cs typeface="Calibri" panose="020F0502020204030204"/>
              </a:rPr>
              <a:t>patterns</a:t>
            </a:r>
            <a:r>
              <a:rPr sz="1800" spc="5" dirty="0">
                <a:latin typeface="Calibri" panose="020F0502020204030204"/>
                <a:cs typeface="Calibri" panose="020F0502020204030204"/>
              </a:rPr>
              <a:t> </a:t>
            </a:r>
            <a:r>
              <a:rPr sz="1800" spc="-5" dirty="0">
                <a:latin typeface="Calibri" panose="020F0502020204030204"/>
                <a:cs typeface="Calibri" panose="020F0502020204030204"/>
              </a:rPr>
              <a:t>indicative</a:t>
            </a:r>
            <a:r>
              <a:rPr sz="1800" dirty="0">
                <a:latin typeface="Calibri" panose="020F0502020204030204"/>
                <a:cs typeface="Calibri" panose="020F0502020204030204"/>
              </a:rPr>
              <a:t> of</a:t>
            </a:r>
            <a:r>
              <a:rPr sz="1800" spc="5" dirty="0">
                <a:latin typeface="Calibri" panose="020F0502020204030204"/>
                <a:cs typeface="Calibri" panose="020F0502020204030204"/>
              </a:rPr>
              <a:t> </a:t>
            </a:r>
            <a:r>
              <a:rPr sz="1800" spc="-5" dirty="0">
                <a:latin typeface="Calibri" panose="020F0502020204030204"/>
                <a:cs typeface="Calibri" panose="020F0502020204030204"/>
              </a:rPr>
              <a:t>breast</a:t>
            </a:r>
            <a:r>
              <a:rPr sz="1800" spc="5" dirty="0">
                <a:latin typeface="Calibri" panose="020F0502020204030204"/>
                <a:cs typeface="Calibri" panose="020F0502020204030204"/>
              </a:rPr>
              <a:t> </a:t>
            </a:r>
            <a:r>
              <a:rPr sz="1800" spc="-5" dirty="0">
                <a:latin typeface="Calibri" panose="020F0502020204030204"/>
                <a:cs typeface="Calibri" panose="020F0502020204030204"/>
              </a:rPr>
              <a:t>cancer</a:t>
            </a:r>
            <a:r>
              <a:rPr sz="1800" spc="10" dirty="0">
                <a:latin typeface="Calibri" panose="020F0502020204030204"/>
                <a:cs typeface="Calibri" panose="020F0502020204030204"/>
              </a:rPr>
              <a:t> </a:t>
            </a:r>
            <a:r>
              <a:rPr sz="1800" spc="-5" dirty="0">
                <a:latin typeface="Calibri" panose="020F0502020204030204"/>
                <a:cs typeface="Calibri" panose="020F0502020204030204"/>
              </a:rPr>
              <a:t>with</a:t>
            </a:r>
            <a:r>
              <a:rPr sz="1800" dirty="0">
                <a:latin typeface="Calibri" panose="020F0502020204030204"/>
                <a:cs typeface="Calibri" panose="020F0502020204030204"/>
              </a:rPr>
              <a:t> </a:t>
            </a:r>
            <a:r>
              <a:rPr sz="1800" spc="-5" dirty="0">
                <a:latin typeface="Calibri" panose="020F0502020204030204"/>
                <a:cs typeface="Calibri" panose="020F0502020204030204"/>
              </a:rPr>
              <a:t>high</a:t>
            </a:r>
            <a:r>
              <a:rPr sz="1800" spc="5" dirty="0">
                <a:latin typeface="Calibri" panose="020F0502020204030204"/>
                <a:cs typeface="Calibri" panose="020F0502020204030204"/>
              </a:rPr>
              <a:t> </a:t>
            </a:r>
            <a:r>
              <a:rPr sz="1800" spc="-5" dirty="0">
                <a:latin typeface="Calibri" panose="020F0502020204030204"/>
                <a:cs typeface="Calibri" panose="020F0502020204030204"/>
              </a:rPr>
              <a:t>precision.</a:t>
            </a:r>
            <a:endParaRPr lang="en-IN" sz="1800" spc="-5" dirty="0">
              <a:latin typeface="Calibri" panose="020F0502020204030204"/>
              <a:cs typeface="Calibri" panose="020F0502020204030204"/>
            </a:endParaRPr>
          </a:p>
          <a:p>
            <a:pPr marL="338455" marR="53975" indent="-325755" algn="just">
              <a:lnSpc>
                <a:spcPct val="100000"/>
              </a:lnSpc>
              <a:buChar char="●"/>
              <a:tabLst>
                <a:tab pos="338455" algn="l"/>
              </a:tabLst>
            </a:pPr>
            <a:endParaRPr sz="1800" dirty="0">
              <a:latin typeface="Calibri" panose="020F0502020204030204"/>
              <a:cs typeface="Calibri" panose="020F0502020204030204"/>
            </a:endParaRPr>
          </a:p>
          <a:p>
            <a:pPr marL="338455" marR="429895" indent="-325755" algn="just">
              <a:lnSpc>
                <a:spcPct val="100000"/>
              </a:lnSpc>
              <a:buChar char="●"/>
              <a:tabLst>
                <a:tab pos="338455" algn="l"/>
              </a:tabLst>
            </a:pPr>
            <a:r>
              <a:rPr sz="1800" spc="-5" dirty="0">
                <a:latin typeface="Calibri" panose="020F0502020204030204"/>
                <a:cs typeface="Calibri" panose="020F0502020204030204"/>
              </a:rPr>
              <a:t>Enhanced efficiency: Automation </a:t>
            </a:r>
            <a:r>
              <a:rPr sz="1800" dirty="0">
                <a:latin typeface="Calibri" panose="020F0502020204030204"/>
                <a:cs typeface="Calibri" panose="020F0502020204030204"/>
              </a:rPr>
              <a:t>of </a:t>
            </a:r>
            <a:r>
              <a:rPr sz="1800" spc="-5" dirty="0">
                <a:latin typeface="Calibri" panose="020F0502020204030204"/>
                <a:cs typeface="Calibri" panose="020F0502020204030204"/>
              </a:rPr>
              <a:t>image analysis reduces the </a:t>
            </a:r>
            <a:r>
              <a:rPr sz="1800" dirty="0">
                <a:latin typeface="Calibri" panose="020F0502020204030204"/>
                <a:cs typeface="Calibri" panose="020F0502020204030204"/>
              </a:rPr>
              <a:t>time </a:t>
            </a:r>
            <a:r>
              <a:rPr sz="1800" spc="-5" dirty="0">
                <a:latin typeface="Calibri" panose="020F0502020204030204"/>
                <a:cs typeface="Calibri" panose="020F0502020204030204"/>
              </a:rPr>
              <a:t>required </a:t>
            </a:r>
            <a:r>
              <a:rPr sz="1800" dirty="0">
                <a:latin typeface="Calibri" panose="020F0502020204030204"/>
                <a:cs typeface="Calibri" panose="020F0502020204030204"/>
              </a:rPr>
              <a:t>for </a:t>
            </a:r>
            <a:r>
              <a:rPr sz="1800" spc="-395" dirty="0">
                <a:latin typeface="Calibri" panose="020F0502020204030204"/>
                <a:cs typeface="Calibri" panose="020F0502020204030204"/>
              </a:rPr>
              <a:t> </a:t>
            </a:r>
            <a:r>
              <a:rPr sz="1800" spc="-5" dirty="0">
                <a:latin typeface="Calibri" panose="020F0502020204030204"/>
                <a:cs typeface="Calibri" panose="020F0502020204030204"/>
              </a:rPr>
              <a:t>diagnosis, enabling prompt</a:t>
            </a:r>
            <a:r>
              <a:rPr sz="1800" dirty="0">
                <a:latin typeface="Calibri" panose="020F0502020204030204"/>
                <a:cs typeface="Calibri" panose="020F0502020204030204"/>
              </a:rPr>
              <a:t> </a:t>
            </a:r>
            <a:r>
              <a:rPr sz="1800" spc="-5" dirty="0">
                <a:latin typeface="Calibri" panose="020F0502020204030204"/>
                <a:cs typeface="Calibri" panose="020F0502020204030204"/>
              </a:rPr>
              <a:t>initiation </a:t>
            </a:r>
            <a:r>
              <a:rPr sz="1800" dirty="0">
                <a:latin typeface="Calibri" panose="020F0502020204030204"/>
                <a:cs typeface="Calibri" panose="020F0502020204030204"/>
              </a:rPr>
              <a:t>of</a:t>
            </a:r>
            <a:r>
              <a:rPr sz="1800" spc="-5" dirty="0">
                <a:latin typeface="Calibri" panose="020F0502020204030204"/>
                <a:cs typeface="Calibri" panose="020F0502020204030204"/>
              </a:rPr>
              <a:t> treatment.</a:t>
            </a:r>
            <a:endParaRPr lang="en-IN" sz="1800" spc="-5" dirty="0">
              <a:latin typeface="Calibri" panose="020F0502020204030204"/>
              <a:cs typeface="Calibri" panose="020F0502020204030204"/>
            </a:endParaRPr>
          </a:p>
          <a:p>
            <a:pPr marL="338455" marR="429895" indent="-325755" algn="just">
              <a:lnSpc>
                <a:spcPct val="100000"/>
              </a:lnSpc>
              <a:buChar char="●"/>
              <a:tabLst>
                <a:tab pos="338455" algn="l"/>
              </a:tabLst>
            </a:pPr>
            <a:endParaRPr sz="1800" dirty="0">
              <a:latin typeface="Calibri" panose="020F0502020204030204"/>
              <a:cs typeface="Calibri" panose="020F0502020204030204"/>
            </a:endParaRPr>
          </a:p>
          <a:p>
            <a:pPr marL="338455" marR="5080" indent="-325755" algn="just">
              <a:lnSpc>
                <a:spcPct val="100000"/>
              </a:lnSpc>
              <a:buChar char="●"/>
              <a:tabLst>
                <a:tab pos="338455" algn="l"/>
              </a:tabLst>
            </a:pPr>
            <a:r>
              <a:rPr sz="1800" dirty="0">
                <a:latin typeface="Calibri" panose="020F0502020204030204"/>
                <a:cs typeface="Calibri" panose="020F0502020204030204"/>
              </a:rPr>
              <a:t>Cost </a:t>
            </a:r>
            <a:r>
              <a:rPr sz="1800" spc="-5" dirty="0">
                <a:latin typeface="Calibri" panose="020F0502020204030204"/>
                <a:cs typeface="Calibri" panose="020F0502020204030204"/>
              </a:rPr>
              <a:t>savings: </a:t>
            </a:r>
            <a:r>
              <a:rPr sz="1800" dirty="0">
                <a:latin typeface="Calibri" panose="020F0502020204030204"/>
                <a:cs typeface="Calibri" panose="020F0502020204030204"/>
              </a:rPr>
              <a:t>By </a:t>
            </a:r>
            <a:r>
              <a:rPr sz="1800" spc="-5" dirty="0">
                <a:latin typeface="Calibri" panose="020F0502020204030204"/>
                <a:cs typeface="Calibri" panose="020F0502020204030204"/>
              </a:rPr>
              <a:t>minimizing the need </a:t>
            </a:r>
            <a:r>
              <a:rPr sz="1800" dirty="0">
                <a:latin typeface="Calibri" panose="020F0502020204030204"/>
                <a:cs typeface="Calibri" panose="020F0502020204030204"/>
              </a:rPr>
              <a:t>for </a:t>
            </a:r>
            <a:r>
              <a:rPr sz="1800" spc="-5" dirty="0">
                <a:latin typeface="Calibri" panose="020F0502020204030204"/>
                <a:cs typeface="Calibri" panose="020F0502020204030204"/>
              </a:rPr>
              <a:t>manual review and interpretation </a:t>
            </a:r>
            <a:r>
              <a:rPr sz="1800" dirty="0">
                <a:latin typeface="Calibri" panose="020F0502020204030204"/>
                <a:cs typeface="Calibri" panose="020F0502020204030204"/>
              </a:rPr>
              <a:t>of </a:t>
            </a:r>
            <a:r>
              <a:rPr sz="1800" spc="-5" dirty="0">
                <a:latin typeface="Calibri" panose="020F0502020204030204"/>
                <a:cs typeface="Calibri" panose="020F0502020204030204"/>
              </a:rPr>
              <a:t>images, </a:t>
            </a:r>
            <a:r>
              <a:rPr sz="1800" spc="-395" dirty="0">
                <a:latin typeface="Calibri" panose="020F0502020204030204"/>
                <a:cs typeface="Calibri" panose="020F0502020204030204"/>
              </a:rPr>
              <a:t> </a:t>
            </a:r>
            <a:r>
              <a:rPr sz="1800" spc="-5" dirty="0">
                <a:latin typeface="Calibri" panose="020F0502020204030204"/>
                <a:cs typeface="Calibri" panose="020F0502020204030204"/>
              </a:rPr>
              <a:t>our solution can help healthcare institutions optimize resource utilization and reduce </a:t>
            </a:r>
            <a:r>
              <a:rPr sz="1800" dirty="0">
                <a:latin typeface="Calibri" panose="020F0502020204030204"/>
                <a:cs typeface="Calibri" panose="020F0502020204030204"/>
              </a:rPr>
              <a:t> </a:t>
            </a:r>
            <a:r>
              <a:rPr sz="1800" spc="-5" dirty="0">
                <a:latin typeface="Calibri" panose="020F0502020204030204"/>
                <a:cs typeface="Calibri" panose="020F0502020204030204"/>
              </a:rPr>
              <a:t>operating</a:t>
            </a:r>
            <a:r>
              <a:rPr sz="1800" spc="-10" dirty="0">
                <a:latin typeface="Calibri" panose="020F0502020204030204"/>
                <a:cs typeface="Calibri" panose="020F0502020204030204"/>
              </a:rPr>
              <a:t> </a:t>
            </a:r>
            <a:r>
              <a:rPr sz="1800" spc="-5" dirty="0">
                <a:latin typeface="Calibri" panose="020F0502020204030204"/>
                <a:cs typeface="Calibri" panose="020F0502020204030204"/>
              </a:rPr>
              <a:t>costs.</a:t>
            </a:r>
            <a:endParaRPr lang="en-IN" sz="1800" spc="-5" dirty="0">
              <a:latin typeface="Calibri" panose="020F0502020204030204"/>
              <a:cs typeface="Calibri" panose="020F0502020204030204"/>
            </a:endParaRPr>
          </a:p>
          <a:p>
            <a:pPr marL="338455" marR="5080" indent="-325755" algn="just">
              <a:lnSpc>
                <a:spcPct val="100000"/>
              </a:lnSpc>
              <a:buChar char="●"/>
              <a:tabLst>
                <a:tab pos="338455" algn="l"/>
              </a:tabLst>
            </a:pPr>
            <a:endParaRPr sz="1800" dirty="0">
              <a:latin typeface="Calibri" panose="020F0502020204030204"/>
              <a:cs typeface="Calibri" panose="020F0502020204030204"/>
            </a:endParaRPr>
          </a:p>
          <a:p>
            <a:pPr marL="338455" marR="233045" indent="-325755" algn="just">
              <a:lnSpc>
                <a:spcPct val="100000"/>
              </a:lnSpc>
              <a:buChar char="●"/>
              <a:tabLst>
                <a:tab pos="337820" algn="l"/>
                <a:tab pos="338455" algn="l"/>
              </a:tabLst>
            </a:pPr>
            <a:r>
              <a:rPr sz="1800" spc="-5" dirty="0">
                <a:latin typeface="Calibri" panose="020F0502020204030204"/>
                <a:cs typeface="Calibri" panose="020F0502020204030204"/>
              </a:rPr>
              <a:t>Empowering</a:t>
            </a:r>
            <a:r>
              <a:rPr sz="1800" dirty="0">
                <a:latin typeface="Calibri" panose="020F0502020204030204"/>
                <a:cs typeface="Calibri" panose="020F0502020204030204"/>
              </a:rPr>
              <a:t> </a:t>
            </a:r>
            <a:r>
              <a:rPr sz="1800" spc="-5" dirty="0">
                <a:latin typeface="Calibri" panose="020F0502020204030204"/>
                <a:cs typeface="Calibri" panose="020F0502020204030204"/>
              </a:rPr>
              <a:t>healthcare</a:t>
            </a:r>
            <a:r>
              <a:rPr sz="1800" dirty="0">
                <a:latin typeface="Calibri" panose="020F0502020204030204"/>
                <a:cs typeface="Calibri" panose="020F0502020204030204"/>
              </a:rPr>
              <a:t> </a:t>
            </a:r>
            <a:r>
              <a:rPr sz="1800" spc="-5" dirty="0">
                <a:latin typeface="Calibri" panose="020F0502020204030204"/>
                <a:cs typeface="Calibri" panose="020F0502020204030204"/>
              </a:rPr>
              <a:t>professionals:</a:t>
            </a:r>
            <a:r>
              <a:rPr sz="1800" spc="5" dirty="0">
                <a:latin typeface="Calibri" panose="020F0502020204030204"/>
                <a:cs typeface="Calibri" panose="020F0502020204030204"/>
              </a:rPr>
              <a:t> </a:t>
            </a:r>
            <a:r>
              <a:rPr sz="1800" spc="-5" dirty="0">
                <a:latin typeface="Calibri" panose="020F0502020204030204"/>
                <a:cs typeface="Calibri" panose="020F0502020204030204"/>
              </a:rPr>
              <a:t>Our</a:t>
            </a:r>
            <a:r>
              <a:rPr sz="1800" spc="5" dirty="0">
                <a:latin typeface="Calibri" panose="020F0502020204030204"/>
                <a:cs typeface="Calibri" panose="020F0502020204030204"/>
              </a:rPr>
              <a:t> </a:t>
            </a:r>
            <a:r>
              <a:rPr sz="1800" spc="-5" dirty="0">
                <a:latin typeface="Calibri" panose="020F0502020204030204"/>
                <a:cs typeface="Calibri" panose="020F0502020204030204"/>
              </a:rPr>
              <a:t>user-friendly</a:t>
            </a:r>
            <a:r>
              <a:rPr sz="1800" dirty="0">
                <a:latin typeface="Calibri" panose="020F0502020204030204"/>
                <a:cs typeface="Calibri" panose="020F0502020204030204"/>
              </a:rPr>
              <a:t> </a:t>
            </a:r>
            <a:r>
              <a:rPr sz="1800" spc="-5" dirty="0">
                <a:latin typeface="Calibri" panose="020F0502020204030204"/>
                <a:cs typeface="Calibri" panose="020F0502020204030204"/>
              </a:rPr>
              <a:t>interface</a:t>
            </a:r>
            <a:r>
              <a:rPr sz="1800" spc="5" dirty="0">
                <a:latin typeface="Calibri" panose="020F0502020204030204"/>
                <a:cs typeface="Calibri" panose="020F0502020204030204"/>
              </a:rPr>
              <a:t> </a:t>
            </a:r>
            <a:r>
              <a:rPr sz="1800" spc="-5" dirty="0">
                <a:latin typeface="Calibri" panose="020F0502020204030204"/>
                <a:cs typeface="Calibri" panose="020F0502020204030204"/>
              </a:rPr>
              <a:t>and</a:t>
            </a:r>
            <a:r>
              <a:rPr sz="1800" dirty="0">
                <a:latin typeface="Calibri" panose="020F0502020204030204"/>
                <a:cs typeface="Calibri" panose="020F0502020204030204"/>
              </a:rPr>
              <a:t> </a:t>
            </a:r>
            <a:r>
              <a:rPr sz="1800" spc="-5" dirty="0">
                <a:latin typeface="Calibri" panose="020F0502020204030204"/>
                <a:cs typeface="Calibri" panose="020F0502020204030204"/>
              </a:rPr>
              <a:t>intuitive </a:t>
            </a:r>
            <a:r>
              <a:rPr sz="1800" dirty="0">
                <a:latin typeface="Calibri" panose="020F0502020204030204"/>
                <a:cs typeface="Calibri" panose="020F0502020204030204"/>
              </a:rPr>
              <a:t> </a:t>
            </a:r>
            <a:r>
              <a:rPr sz="1800" spc="-5" dirty="0">
                <a:latin typeface="Calibri" panose="020F0502020204030204"/>
                <a:cs typeface="Calibri" panose="020F0502020204030204"/>
              </a:rPr>
              <a:t>design</a:t>
            </a:r>
            <a:r>
              <a:rPr sz="1800" dirty="0">
                <a:latin typeface="Calibri" panose="020F0502020204030204"/>
                <a:cs typeface="Calibri" panose="020F0502020204030204"/>
              </a:rPr>
              <a:t> </a:t>
            </a:r>
            <a:r>
              <a:rPr sz="1800" spc="-5" dirty="0">
                <a:latin typeface="Calibri" panose="020F0502020204030204"/>
                <a:cs typeface="Calibri" panose="020F0502020204030204"/>
              </a:rPr>
              <a:t>make</a:t>
            </a:r>
            <a:r>
              <a:rPr sz="1800" dirty="0">
                <a:latin typeface="Calibri" panose="020F0502020204030204"/>
                <a:cs typeface="Calibri" panose="020F0502020204030204"/>
              </a:rPr>
              <a:t> it</a:t>
            </a:r>
            <a:r>
              <a:rPr sz="1800" spc="10" dirty="0">
                <a:latin typeface="Calibri" panose="020F0502020204030204"/>
                <a:cs typeface="Calibri" panose="020F0502020204030204"/>
              </a:rPr>
              <a:t> </a:t>
            </a:r>
            <a:r>
              <a:rPr sz="1800" spc="-5" dirty="0">
                <a:latin typeface="Calibri" panose="020F0502020204030204"/>
                <a:cs typeface="Calibri" panose="020F0502020204030204"/>
              </a:rPr>
              <a:t>easy</a:t>
            </a:r>
            <a:r>
              <a:rPr sz="1800" dirty="0">
                <a:latin typeface="Calibri" panose="020F0502020204030204"/>
                <a:cs typeface="Calibri" panose="020F0502020204030204"/>
              </a:rPr>
              <a:t> for</a:t>
            </a:r>
            <a:r>
              <a:rPr sz="1800" spc="10" dirty="0">
                <a:latin typeface="Calibri" panose="020F0502020204030204"/>
                <a:cs typeface="Calibri" panose="020F0502020204030204"/>
              </a:rPr>
              <a:t> </a:t>
            </a:r>
            <a:r>
              <a:rPr sz="1800" spc="-5" dirty="0">
                <a:latin typeface="Calibri" panose="020F0502020204030204"/>
                <a:cs typeface="Calibri" panose="020F0502020204030204"/>
              </a:rPr>
              <a:t>radiologists</a:t>
            </a:r>
            <a:r>
              <a:rPr sz="1800" dirty="0">
                <a:latin typeface="Calibri" panose="020F0502020204030204"/>
                <a:cs typeface="Calibri" panose="020F0502020204030204"/>
              </a:rPr>
              <a:t> </a:t>
            </a:r>
            <a:r>
              <a:rPr sz="1800" spc="-5" dirty="0">
                <a:latin typeface="Calibri" panose="020F0502020204030204"/>
                <a:cs typeface="Calibri" panose="020F0502020204030204"/>
              </a:rPr>
              <a:t>and</a:t>
            </a:r>
            <a:r>
              <a:rPr sz="1800" dirty="0">
                <a:latin typeface="Calibri" panose="020F0502020204030204"/>
                <a:cs typeface="Calibri" panose="020F0502020204030204"/>
              </a:rPr>
              <a:t> </a:t>
            </a:r>
            <a:r>
              <a:rPr sz="1800" spc="-5" dirty="0">
                <a:latin typeface="Calibri" panose="020F0502020204030204"/>
                <a:cs typeface="Calibri" panose="020F0502020204030204"/>
              </a:rPr>
              <a:t>pathologists</a:t>
            </a:r>
            <a:r>
              <a:rPr sz="1800" spc="5" dirty="0">
                <a:latin typeface="Calibri" panose="020F0502020204030204"/>
                <a:cs typeface="Calibri" panose="020F0502020204030204"/>
              </a:rPr>
              <a:t> </a:t>
            </a:r>
            <a:r>
              <a:rPr sz="1800" dirty="0">
                <a:latin typeface="Calibri" panose="020F0502020204030204"/>
                <a:cs typeface="Calibri" panose="020F0502020204030204"/>
              </a:rPr>
              <a:t>to </a:t>
            </a:r>
            <a:r>
              <a:rPr sz="1800" spc="-5" dirty="0">
                <a:latin typeface="Calibri" panose="020F0502020204030204"/>
                <a:cs typeface="Calibri" panose="020F0502020204030204"/>
              </a:rPr>
              <a:t>integrate</a:t>
            </a:r>
            <a:r>
              <a:rPr sz="1800" spc="5" dirty="0">
                <a:latin typeface="Calibri" panose="020F0502020204030204"/>
                <a:cs typeface="Calibri" panose="020F0502020204030204"/>
              </a:rPr>
              <a:t> </a:t>
            </a:r>
            <a:r>
              <a:rPr sz="1800" spc="-5" dirty="0">
                <a:latin typeface="Calibri" panose="020F0502020204030204"/>
                <a:cs typeface="Calibri" panose="020F0502020204030204"/>
              </a:rPr>
              <a:t>our</a:t>
            </a:r>
            <a:r>
              <a:rPr sz="1800" spc="5" dirty="0">
                <a:latin typeface="Calibri" panose="020F0502020204030204"/>
                <a:cs typeface="Calibri" panose="020F0502020204030204"/>
              </a:rPr>
              <a:t> </a:t>
            </a:r>
            <a:r>
              <a:rPr sz="1800" dirty="0">
                <a:latin typeface="Calibri" panose="020F0502020204030204"/>
                <a:cs typeface="Calibri" panose="020F0502020204030204"/>
              </a:rPr>
              <a:t>tool</a:t>
            </a:r>
            <a:r>
              <a:rPr sz="1800" spc="5" dirty="0">
                <a:latin typeface="Calibri" panose="020F0502020204030204"/>
                <a:cs typeface="Calibri" panose="020F0502020204030204"/>
              </a:rPr>
              <a:t> </a:t>
            </a:r>
            <a:r>
              <a:rPr sz="1800" spc="-5" dirty="0">
                <a:latin typeface="Calibri" panose="020F0502020204030204"/>
                <a:cs typeface="Calibri" panose="020F0502020204030204"/>
              </a:rPr>
              <a:t>into</a:t>
            </a:r>
            <a:r>
              <a:rPr sz="1800" spc="5" dirty="0">
                <a:latin typeface="Calibri" panose="020F0502020204030204"/>
                <a:cs typeface="Calibri" panose="020F0502020204030204"/>
              </a:rPr>
              <a:t> </a:t>
            </a:r>
            <a:r>
              <a:rPr sz="1800" spc="-5" dirty="0">
                <a:latin typeface="Calibri" panose="020F0502020204030204"/>
                <a:cs typeface="Calibri" panose="020F0502020204030204"/>
              </a:rPr>
              <a:t>their </a:t>
            </a:r>
            <a:r>
              <a:rPr sz="1800" spc="-395" dirty="0">
                <a:latin typeface="Calibri" panose="020F0502020204030204"/>
                <a:cs typeface="Calibri" panose="020F0502020204030204"/>
              </a:rPr>
              <a:t> </a:t>
            </a:r>
            <a:r>
              <a:rPr sz="1800" spc="-5" dirty="0">
                <a:latin typeface="Calibri" panose="020F0502020204030204"/>
                <a:cs typeface="Calibri" panose="020F0502020204030204"/>
              </a:rPr>
              <a:t>existing workflow,</a:t>
            </a:r>
            <a:r>
              <a:rPr sz="1800" dirty="0">
                <a:latin typeface="Calibri" panose="020F0502020204030204"/>
                <a:cs typeface="Calibri" panose="020F0502020204030204"/>
              </a:rPr>
              <a:t> </a:t>
            </a:r>
            <a:r>
              <a:rPr sz="1800" spc="-5" dirty="0">
                <a:latin typeface="Calibri" panose="020F0502020204030204"/>
                <a:cs typeface="Calibri" panose="020F0502020204030204"/>
              </a:rPr>
              <a:t>without</a:t>
            </a:r>
            <a:r>
              <a:rPr sz="1800" dirty="0">
                <a:latin typeface="Calibri" panose="020F0502020204030204"/>
                <a:cs typeface="Calibri" panose="020F0502020204030204"/>
              </a:rPr>
              <a:t> </a:t>
            </a:r>
            <a:r>
              <a:rPr sz="1800" spc="-5" dirty="0">
                <a:latin typeface="Calibri" panose="020F0502020204030204"/>
                <a:cs typeface="Calibri" panose="020F0502020204030204"/>
              </a:rPr>
              <a:t>the</a:t>
            </a:r>
            <a:r>
              <a:rPr sz="1800" dirty="0">
                <a:latin typeface="Calibri" panose="020F0502020204030204"/>
                <a:cs typeface="Calibri" panose="020F0502020204030204"/>
              </a:rPr>
              <a:t> </a:t>
            </a:r>
            <a:r>
              <a:rPr sz="1800" spc="-5" dirty="0">
                <a:latin typeface="Calibri" panose="020F0502020204030204"/>
                <a:cs typeface="Calibri" panose="020F0502020204030204"/>
              </a:rPr>
              <a:t>need</a:t>
            </a:r>
            <a:r>
              <a:rPr sz="1800" dirty="0">
                <a:latin typeface="Calibri" panose="020F0502020204030204"/>
                <a:cs typeface="Calibri" panose="020F0502020204030204"/>
              </a:rPr>
              <a:t> for </a:t>
            </a:r>
            <a:r>
              <a:rPr sz="1800" spc="-5" dirty="0">
                <a:latin typeface="Calibri" panose="020F0502020204030204"/>
                <a:cs typeface="Calibri" panose="020F0502020204030204"/>
              </a:rPr>
              <a:t>extensive</a:t>
            </a:r>
            <a:r>
              <a:rPr sz="1800" dirty="0">
                <a:latin typeface="Calibri" panose="020F0502020204030204"/>
                <a:cs typeface="Calibri" panose="020F0502020204030204"/>
              </a:rPr>
              <a:t> </a:t>
            </a:r>
            <a:r>
              <a:rPr sz="1800" spc="-5" dirty="0">
                <a:latin typeface="Calibri" panose="020F0502020204030204"/>
                <a:cs typeface="Calibri" panose="020F0502020204030204"/>
              </a:rPr>
              <a:t>training</a:t>
            </a:r>
            <a:r>
              <a:rPr sz="1800" dirty="0">
                <a:latin typeface="Calibri" panose="020F0502020204030204"/>
                <a:cs typeface="Calibri" panose="020F0502020204030204"/>
              </a:rPr>
              <a:t> in</a:t>
            </a:r>
            <a:r>
              <a:rPr sz="1800" spc="-5" dirty="0">
                <a:latin typeface="Calibri" panose="020F0502020204030204"/>
                <a:cs typeface="Calibri" panose="020F0502020204030204"/>
              </a:rPr>
              <a:t> deep</a:t>
            </a:r>
            <a:r>
              <a:rPr sz="1800" dirty="0">
                <a:latin typeface="Calibri" panose="020F0502020204030204"/>
                <a:cs typeface="Calibri" panose="020F0502020204030204"/>
              </a:rPr>
              <a:t> </a:t>
            </a:r>
            <a:r>
              <a:rPr sz="1800" spc="-5" dirty="0">
                <a:latin typeface="Calibri" panose="020F0502020204030204"/>
                <a:cs typeface="Calibri" panose="020F0502020204030204"/>
              </a:rPr>
              <a:t>learning </a:t>
            </a:r>
            <a:r>
              <a:rPr sz="1800" dirty="0">
                <a:latin typeface="Calibri" panose="020F0502020204030204"/>
                <a:cs typeface="Calibri" panose="020F0502020204030204"/>
              </a:rPr>
              <a:t> </a:t>
            </a:r>
            <a:r>
              <a:rPr sz="1800" spc="-5" dirty="0">
                <a:latin typeface="Calibri" panose="020F0502020204030204"/>
                <a:cs typeface="Calibri" panose="020F0502020204030204"/>
              </a:rPr>
              <a:t>techniques.</a:t>
            </a:r>
            <a:endParaRPr sz="1800" dirty="0">
              <a:latin typeface="Calibri" panose="020F0502020204030204"/>
              <a:cs typeface="Calibri" panose="020F0502020204030204"/>
            </a:endParaRPr>
          </a:p>
        </p:txBody>
      </p:sp>
      <p:sp>
        <p:nvSpPr>
          <p:cNvPr id="8" name="object 8"/>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dirty="0"/>
              <a:t>7</a:t>
            </a:fld>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511118"/>
            <a:ext cx="1705610" cy="163195"/>
          </a:xfrm>
          <a:prstGeom prst="rect">
            <a:avLst/>
          </a:prstGeom>
        </p:spPr>
        <p:txBody>
          <a:bodyPr vert="horz" wrap="square" lIns="0" tIns="0" rIns="0" bIns="0" rtlCol="0">
            <a:spAutoFit/>
          </a:bodyPr>
          <a:lstStyle/>
          <a:p>
            <a:pPr>
              <a:lnSpc>
                <a:spcPts val="1260"/>
              </a:lnSpc>
            </a:pPr>
            <a:r>
              <a:rPr sz="1100" spc="-5" dirty="0">
                <a:solidFill>
                  <a:srgbClr val="2C83C3"/>
                </a:solidFill>
                <a:latin typeface="Trebuchet MS" panose="020B0603020202020204"/>
                <a:cs typeface="Trebuchet MS" panose="020B0603020202020204"/>
              </a:rPr>
              <a:t>3/21/2024</a:t>
            </a:r>
            <a:r>
              <a:rPr sz="1100" spc="315" dirty="0">
                <a:solidFill>
                  <a:srgbClr val="2C83C3"/>
                </a:solidFill>
                <a:latin typeface="Trebuchet MS" panose="020B0603020202020204"/>
                <a:cs typeface="Trebuchet MS" panose="020B0603020202020204"/>
              </a:rPr>
              <a:t> </a:t>
            </a:r>
            <a:r>
              <a:rPr sz="1100" b="1" spc="-5" dirty="0">
                <a:solidFill>
                  <a:srgbClr val="2C83C3"/>
                </a:solidFill>
                <a:latin typeface="Trebuchet MS" panose="020B0603020202020204"/>
                <a:cs typeface="Trebuchet MS" panose="020B0603020202020204"/>
              </a:rPr>
              <a:t>Annual</a:t>
            </a:r>
            <a:r>
              <a:rPr sz="1100" b="1" dirty="0">
                <a:solidFill>
                  <a:srgbClr val="2C83C3"/>
                </a:solidFill>
                <a:latin typeface="Trebuchet MS" panose="020B0603020202020204"/>
                <a:cs typeface="Trebuchet MS" panose="020B0603020202020204"/>
              </a:rPr>
              <a:t> </a:t>
            </a:r>
            <a:r>
              <a:rPr sz="1100" b="1" spc="-5" dirty="0">
                <a:solidFill>
                  <a:srgbClr val="2C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457200"/>
                </a:moveTo>
                <a:lnTo>
                  <a:pt x="0" y="457200"/>
                </a:lnTo>
                <a:lnTo>
                  <a:pt x="0" y="0"/>
                </a:lnTo>
                <a:lnTo>
                  <a:pt x="457200" y="0"/>
                </a:lnTo>
                <a:lnTo>
                  <a:pt x="457200" y="457200"/>
                </a:lnTo>
                <a:close/>
              </a:path>
            </a:pathLst>
          </a:custGeom>
          <a:solidFill>
            <a:srgbClr val="42AE51"/>
          </a:solidFill>
        </p:spPr>
        <p:txBody>
          <a:bodyPr wrap="square" lIns="0" tIns="0" rIns="0" bIns="0" rtlCol="0"/>
          <a:lstStyle/>
          <a:p>
            <a:endParaRPr/>
          </a:p>
        </p:txBody>
      </p:sp>
      <p:sp>
        <p:nvSpPr>
          <p:cNvPr id="4" name="object 4"/>
          <p:cNvSpPr/>
          <p:nvPr/>
        </p:nvSpPr>
        <p:spPr>
          <a:xfrm>
            <a:off x="8531225" y="1087119"/>
            <a:ext cx="314325" cy="323850"/>
          </a:xfrm>
          <a:custGeom>
            <a:avLst/>
            <a:gdLst/>
            <a:ahLst/>
            <a:cxnLst/>
            <a:rect l="l" t="t" r="r" b="b"/>
            <a:pathLst>
              <a:path w="314325" h="323850">
                <a:moveTo>
                  <a:pt x="314325" y="323849"/>
                </a:moveTo>
                <a:lnTo>
                  <a:pt x="0" y="323849"/>
                </a:lnTo>
                <a:lnTo>
                  <a:pt x="0" y="0"/>
                </a:lnTo>
                <a:lnTo>
                  <a:pt x="314325" y="0"/>
                </a:lnTo>
                <a:lnTo>
                  <a:pt x="314325" y="323849"/>
                </a:lnTo>
                <a:close/>
              </a:path>
            </a:pathLst>
          </a:custGeom>
          <a:solidFill>
            <a:srgbClr val="2C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180975"/>
                </a:moveTo>
                <a:lnTo>
                  <a:pt x="0" y="180975"/>
                </a:lnTo>
                <a:lnTo>
                  <a:pt x="0" y="0"/>
                </a:lnTo>
                <a:lnTo>
                  <a:pt x="180975" y="0"/>
                </a:lnTo>
                <a:lnTo>
                  <a:pt x="180975" y="180975"/>
                </a:lnTo>
                <a:close/>
              </a:path>
            </a:pathLst>
          </a:custGeom>
          <a:solidFill>
            <a:srgbClr val="2C926B"/>
          </a:solidFill>
        </p:spPr>
        <p:txBody>
          <a:bodyPr wrap="square" lIns="0" tIns="0" rIns="0" bIns="0" rtlCol="0"/>
          <a:lstStyle/>
          <a:p>
            <a:endParaRPr/>
          </a:p>
        </p:txBody>
      </p:sp>
      <p:pic>
        <p:nvPicPr>
          <p:cNvPr id="6" name="object 6"/>
          <p:cNvPicPr/>
          <p:nvPr/>
        </p:nvPicPr>
        <p:blipFill>
          <a:blip r:embed="rId2" cstate="print"/>
          <a:stretch>
            <a:fillRect/>
          </a:stretch>
        </p:blipFill>
        <p:spPr>
          <a:xfrm>
            <a:off x="67056" y="3381755"/>
            <a:ext cx="2467356" cy="3419855"/>
          </a:xfrm>
          <a:prstGeom prst="rect">
            <a:avLst/>
          </a:prstGeom>
        </p:spPr>
      </p:pic>
      <p:sp>
        <p:nvSpPr>
          <p:cNvPr id="7" name="object 7"/>
          <p:cNvSpPr txBox="1">
            <a:spLocks noGrp="1"/>
          </p:cNvSpPr>
          <p:nvPr>
            <p:ph type="title"/>
          </p:nvPr>
        </p:nvSpPr>
        <p:spPr>
          <a:xfrm>
            <a:off x="739775" y="390778"/>
            <a:ext cx="7473315" cy="673100"/>
          </a:xfrm>
          <a:prstGeom prst="rect">
            <a:avLst/>
          </a:prstGeom>
        </p:spPr>
        <p:txBody>
          <a:bodyPr vert="horz" wrap="square" lIns="0" tIns="12700" rIns="0" bIns="0" rtlCol="0">
            <a:spAutoFit/>
          </a:bodyPr>
          <a:lstStyle/>
          <a:p>
            <a:pPr marL="12700">
              <a:lnSpc>
                <a:spcPct val="100000"/>
              </a:lnSpc>
              <a:spcBef>
                <a:spcPts val="100"/>
              </a:spcBef>
            </a:pPr>
            <a:r>
              <a:rPr sz="4250" spc="-5" dirty="0"/>
              <a:t>THE</a:t>
            </a:r>
            <a:r>
              <a:rPr sz="4250" spc="-15" dirty="0"/>
              <a:t> </a:t>
            </a:r>
            <a:r>
              <a:rPr sz="4250" spc="-5" dirty="0"/>
              <a:t>WOW</a:t>
            </a:r>
            <a:r>
              <a:rPr sz="4250" spc="-15" dirty="0"/>
              <a:t> </a:t>
            </a:r>
            <a:r>
              <a:rPr sz="4250" dirty="0"/>
              <a:t>IN</a:t>
            </a:r>
            <a:r>
              <a:rPr sz="4250" spc="-15" dirty="0"/>
              <a:t> </a:t>
            </a:r>
            <a:r>
              <a:rPr sz="4250" spc="-5" dirty="0"/>
              <a:t>YOUR</a:t>
            </a:r>
            <a:r>
              <a:rPr sz="4250" spc="-15" dirty="0"/>
              <a:t> </a:t>
            </a:r>
            <a:r>
              <a:rPr sz="4250" spc="-5" dirty="0"/>
              <a:t>SOLUTION</a:t>
            </a:r>
            <a:endParaRPr sz="4250" dirty="0"/>
          </a:p>
        </p:txBody>
      </p:sp>
      <p:sp>
        <p:nvSpPr>
          <p:cNvPr id="8" name="object 8"/>
          <p:cNvSpPr txBox="1"/>
          <p:nvPr/>
        </p:nvSpPr>
        <p:spPr>
          <a:xfrm>
            <a:off x="2422525" y="1785619"/>
            <a:ext cx="6419850" cy="4335161"/>
          </a:xfrm>
          <a:prstGeom prst="rect">
            <a:avLst/>
          </a:prstGeom>
        </p:spPr>
        <p:txBody>
          <a:bodyPr vert="horz" wrap="square" lIns="0" tIns="13335" rIns="0" bIns="0" rtlCol="0">
            <a:spAutoFit/>
          </a:bodyPr>
          <a:lstStyle/>
          <a:p>
            <a:pPr marL="368300" marR="5080" indent="-355600" algn="just">
              <a:lnSpc>
                <a:spcPct val="100000"/>
              </a:lnSpc>
              <a:spcBef>
                <a:spcPts val="105"/>
              </a:spcBef>
              <a:buChar char="●"/>
              <a:tabLst>
                <a:tab pos="368300" algn="l"/>
              </a:tabLst>
            </a:pPr>
            <a:r>
              <a:rPr sz="2000" spc="-5" dirty="0">
                <a:latin typeface="Calibri" panose="020F0502020204030204"/>
                <a:cs typeface="Calibri" panose="020F0502020204030204"/>
              </a:rPr>
              <a:t>What sets our solution apart is its ability to surpass human </a:t>
            </a:r>
            <a:r>
              <a:rPr sz="2000" spc="-440" dirty="0">
                <a:latin typeface="Calibri" panose="020F0502020204030204"/>
                <a:cs typeface="Calibri" panose="020F0502020204030204"/>
              </a:rPr>
              <a:t> </a:t>
            </a:r>
            <a:r>
              <a:rPr sz="2000" spc="-5" dirty="0">
                <a:latin typeface="Calibri" panose="020F0502020204030204"/>
                <a:cs typeface="Calibri" panose="020F0502020204030204"/>
              </a:rPr>
              <a:t>performance</a:t>
            </a:r>
            <a:r>
              <a:rPr sz="2000" dirty="0">
                <a:latin typeface="Calibri" panose="020F0502020204030204"/>
                <a:cs typeface="Calibri" panose="020F0502020204030204"/>
              </a:rPr>
              <a:t> </a:t>
            </a:r>
            <a:r>
              <a:rPr sz="2000" spc="-5" dirty="0">
                <a:latin typeface="Calibri" panose="020F0502020204030204"/>
                <a:cs typeface="Calibri" panose="020F0502020204030204"/>
              </a:rPr>
              <a:t>in certain aspects of</a:t>
            </a:r>
            <a:r>
              <a:rPr sz="2000" spc="5" dirty="0">
                <a:latin typeface="Calibri" panose="020F0502020204030204"/>
                <a:cs typeface="Calibri" panose="020F0502020204030204"/>
              </a:rPr>
              <a:t> </a:t>
            </a:r>
            <a:r>
              <a:rPr sz="2000" spc="-5" dirty="0">
                <a:latin typeface="Calibri" panose="020F0502020204030204"/>
                <a:cs typeface="Calibri" panose="020F0502020204030204"/>
              </a:rPr>
              <a:t>breast</a:t>
            </a:r>
            <a:r>
              <a:rPr sz="2000" dirty="0">
                <a:latin typeface="Calibri" panose="020F0502020204030204"/>
                <a:cs typeface="Calibri" panose="020F0502020204030204"/>
              </a:rPr>
              <a:t> </a:t>
            </a:r>
            <a:r>
              <a:rPr sz="2000" spc="-5" dirty="0">
                <a:latin typeface="Calibri" panose="020F0502020204030204"/>
                <a:cs typeface="Calibri" panose="020F0502020204030204"/>
              </a:rPr>
              <a:t>cancer diagnosis.</a:t>
            </a:r>
            <a:endParaRPr lang="en-IN" sz="2000" spc="-5" dirty="0">
              <a:latin typeface="Calibri" panose="020F0502020204030204"/>
              <a:cs typeface="Calibri" panose="020F0502020204030204"/>
            </a:endParaRPr>
          </a:p>
          <a:p>
            <a:pPr marL="12700" marR="5080" algn="just">
              <a:lnSpc>
                <a:spcPct val="100000"/>
              </a:lnSpc>
              <a:spcBef>
                <a:spcPts val="105"/>
              </a:spcBef>
              <a:tabLst>
                <a:tab pos="368300" algn="l"/>
              </a:tabLst>
            </a:pPr>
            <a:endParaRPr sz="2000" dirty="0">
              <a:latin typeface="Calibri" panose="020F0502020204030204"/>
              <a:cs typeface="Calibri" panose="020F0502020204030204"/>
            </a:endParaRPr>
          </a:p>
          <a:p>
            <a:pPr marL="368300" marR="408305" indent="-355600" algn="just">
              <a:lnSpc>
                <a:spcPct val="100000"/>
              </a:lnSpc>
              <a:buChar char="●"/>
              <a:tabLst>
                <a:tab pos="368300" algn="l"/>
              </a:tabLst>
            </a:pPr>
            <a:r>
              <a:rPr sz="2000" spc="-5" dirty="0">
                <a:latin typeface="Calibri" panose="020F0502020204030204"/>
                <a:cs typeface="Calibri" panose="020F0502020204030204"/>
              </a:rPr>
              <a:t>Through extensive training </a:t>
            </a:r>
            <a:r>
              <a:rPr sz="2000" dirty="0">
                <a:latin typeface="Calibri" panose="020F0502020204030204"/>
                <a:cs typeface="Calibri" panose="020F0502020204030204"/>
              </a:rPr>
              <a:t>on </a:t>
            </a:r>
            <a:r>
              <a:rPr sz="2000" spc="-5" dirty="0">
                <a:latin typeface="Calibri" panose="020F0502020204030204"/>
                <a:cs typeface="Calibri" panose="020F0502020204030204"/>
              </a:rPr>
              <a:t>large datasets, our deep </a:t>
            </a:r>
            <a:r>
              <a:rPr sz="2000" spc="-440" dirty="0">
                <a:latin typeface="Calibri" panose="020F0502020204030204"/>
                <a:cs typeface="Calibri" panose="020F0502020204030204"/>
              </a:rPr>
              <a:t> </a:t>
            </a:r>
            <a:r>
              <a:rPr sz="2000" spc="-5" dirty="0">
                <a:latin typeface="Calibri" panose="020F0502020204030204"/>
                <a:cs typeface="Calibri" panose="020F0502020204030204"/>
              </a:rPr>
              <a:t>learning model has achieved remarkable accuracy and </a:t>
            </a:r>
            <a:r>
              <a:rPr sz="2000" dirty="0">
                <a:latin typeface="Calibri" panose="020F0502020204030204"/>
                <a:cs typeface="Calibri" panose="020F0502020204030204"/>
              </a:rPr>
              <a:t> </a:t>
            </a:r>
            <a:r>
              <a:rPr sz="2000" spc="-5" dirty="0">
                <a:latin typeface="Calibri" panose="020F0502020204030204"/>
                <a:cs typeface="Calibri" panose="020F0502020204030204"/>
              </a:rPr>
              <a:t>reliability</a:t>
            </a:r>
            <a:r>
              <a:rPr sz="2000" spc="-10" dirty="0">
                <a:latin typeface="Calibri" panose="020F0502020204030204"/>
                <a:cs typeface="Calibri" panose="020F0502020204030204"/>
              </a:rPr>
              <a:t> </a:t>
            </a:r>
            <a:r>
              <a:rPr sz="2000" spc="-5" dirty="0">
                <a:latin typeface="Calibri" panose="020F0502020204030204"/>
                <a:cs typeface="Calibri" panose="020F0502020204030204"/>
              </a:rPr>
              <a:t>in</a:t>
            </a:r>
            <a:r>
              <a:rPr sz="2000" spc="-10" dirty="0">
                <a:latin typeface="Calibri" panose="020F0502020204030204"/>
                <a:cs typeface="Calibri" panose="020F0502020204030204"/>
              </a:rPr>
              <a:t> </a:t>
            </a:r>
            <a:r>
              <a:rPr sz="2000" spc="-5" dirty="0">
                <a:latin typeface="Calibri" panose="020F0502020204030204"/>
                <a:cs typeface="Calibri" panose="020F0502020204030204"/>
              </a:rPr>
              <a:t>classifying</a:t>
            </a:r>
            <a:r>
              <a:rPr sz="2000" spc="-10" dirty="0">
                <a:latin typeface="Calibri" panose="020F0502020204030204"/>
                <a:cs typeface="Calibri" panose="020F0502020204030204"/>
              </a:rPr>
              <a:t> </a:t>
            </a:r>
            <a:r>
              <a:rPr sz="2000" spc="-5" dirty="0">
                <a:latin typeface="Calibri" panose="020F0502020204030204"/>
                <a:cs typeface="Calibri" panose="020F0502020204030204"/>
              </a:rPr>
              <a:t>tumors.</a:t>
            </a:r>
            <a:endParaRPr lang="en-IN" sz="2000" spc="-5" dirty="0">
              <a:latin typeface="Calibri" panose="020F0502020204030204"/>
              <a:cs typeface="Calibri" panose="020F0502020204030204"/>
            </a:endParaRPr>
          </a:p>
          <a:p>
            <a:pPr marL="12700" marR="408305" algn="just">
              <a:lnSpc>
                <a:spcPct val="100000"/>
              </a:lnSpc>
              <a:tabLst>
                <a:tab pos="368300" algn="l"/>
              </a:tabLst>
            </a:pPr>
            <a:endParaRPr sz="2000" dirty="0">
              <a:latin typeface="Calibri" panose="020F0502020204030204"/>
              <a:cs typeface="Calibri" panose="020F0502020204030204"/>
            </a:endParaRPr>
          </a:p>
          <a:p>
            <a:pPr marL="368300" marR="417830" indent="-355600" algn="just">
              <a:lnSpc>
                <a:spcPct val="100000"/>
              </a:lnSpc>
              <a:buChar char="●"/>
              <a:tabLst>
                <a:tab pos="367665" algn="l"/>
                <a:tab pos="368300" algn="l"/>
              </a:tabLst>
            </a:pPr>
            <a:r>
              <a:rPr sz="2000" spc="-5" dirty="0">
                <a:latin typeface="Calibri" panose="020F0502020204030204"/>
                <a:cs typeface="Calibri" panose="020F0502020204030204"/>
              </a:rPr>
              <a:t>The</a:t>
            </a:r>
            <a:r>
              <a:rPr sz="2000" dirty="0">
                <a:latin typeface="Calibri" panose="020F0502020204030204"/>
                <a:cs typeface="Calibri" panose="020F0502020204030204"/>
              </a:rPr>
              <a:t> </a:t>
            </a:r>
            <a:r>
              <a:rPr sz="2000" spc="-5" dirty="0">
                <a:latin typeface="Calibri" panose="020F0502020204030204"/>
                <a:cs typeface="Calibri" panose="020F0502020204030204"/>
              </a:rPr>
              <a:t>system's adaptive</a:t>
            </a:r>
            <a:r>
              <a:rPr sz="2000" dirty="0">
                <a:latin typeface="Calibri" panose="020F0502020204030204"/>
                <a:cs typeface="Calibri" panose="020F0502020204030204"/>
              </a:rPr>
              <a:t> </a:t>
            </a:r>
            <a:r>
              <a:rPr sz="2000" spc="-5" dirty="0">
                <a:latin typeface="Calibri" panose="020F0502020204030204"/>
                <a:cs typeface="Calibri" panose="020F0502020204030204"/>
              </a:rPr>
              <a:t>learning capabilities enable</a:t>
            </a:r>
            <a:r>
              <a:rPr sz="2000" spc="5" dirty="0">
                <a:latin typeface="Calibri" panose="020F0502020204030204"/>
                <a:cs typeface="Calibri" panose="020F0502020204030204"/>
              </a:rPr>
              <a:t> </a:t>
            </a:r>
            <a:r>
              <a:rPr sz="2000" spc="-5" dirty="0">
                <a:latin typeface="Calibri" panose="020F0502020204030204"/>
                <a:cs typeface="Calibri" panose="020F0502020204030204"/>
              </a:rPr>
              <a:t>it</a:t>
            </a:r>
            <a:r>
              <a:rPr sz="2000" dirty="0">
                <a:latin typeface="Calibri" panose="020F0502020204030204"/>
                <a:cs typeface="Calibri" panose="020F0502020204030204"/>
              </a:rPr>
              <a:t> </a:t>
            </a:r>
            <a:r>
              <a:rPr sz="2000" spc="-5" dirty="0">
                <a:latin typeface="Calibri" panose="020F0502020204030204"/>
                <a:cs typeface="Calibri" panose="020F0502020204030204"/>
              </a:rPr>
              <a:t>to </a:t>
            </a:r>
            <a:r>
              <a:rPr sz="2000" spc="-440" dirty="0">
                <a:latin typeface="Calibri" panose="020F0502020204030204"/>
                <a:cs typeface="Calibri" panose="020F0502020204030204"/>
              </a:rPr>
              <a:t> </a:t>
            </a:r>
            <a:r>
              <a:rPr sz="2000" spc="-5" dirty="0">
                <a:latin typeface="Calibri" panose="020F0502020204030204"/>
                <a:cs typeface="Calibri" panose="020F0502020204030204"/>
              </a:rPr>
              <a:t>continuously improve over time, ensuring ongoing </a:t>
            </a:r>
            <a:r>
              <a:rPr sz="2000" dirty="0">
                <a:latin typeface="Calibri" panose="020F0502020204030204"/>
                <a:cs typeface="Calibri" panose="020F0502020204030204"/>
              </a:rPr>
              <a:t> </a:t>
            </a:r>
            <a:r>
              <a:rPr sz="2000" spc="-5" dirty="0">
                <a:latin typeface="Calibri" panose="020F0502020204030204"/>
                <a:cs typeface="Calibri" panose="020F0502020204030204"/>
              </a:rPr>
              <a:t>reliability</a:t>
            </a:r>
            <a:r>
              <a:rPr sz="2000" spc="-10" dirty="0">
                <a:latin typeface="Calibri" panose="020F0502020204030204"/>
                <a:cs typeface="Calibri" panose="020F0502020204030204"/>
              </a:rPr>
              <a:t> </a:t>
            </a:r>
            <a:r>
              <a:rPr sz="2000" spc="-5" dirty="0">
                <a:latin typeface="Calibri" panose="020F0502020204030204"/>
                <a:cs typeface="Calibri" panose="020F0502020204030204"/>
              </a:rPr>
              <a:t>and</a:t>
            </a:r>
            <a:r>
              <a:rPr sz="2000" spc="-10" dirty="0">
                <a:latin typeface="Calibri" panose="020F0502020204030204"/>
                <a:cs typeface="Calibri" panose="020F0502020204030204"/>
              </a:rPr>
              <a:t> </a:t>
            </a:r>
            <a:r>
              <a:rPr sz="2000" spc="-5" dirty="0">
                <a:latin typeface="Calibri" panose="020F0502020204030204"/>
                <a:cs typeface="Calibri" panose="020F0502020204030204"/>
              </a:rPr>
              <a:t>effectiveness.</a:t>
            </a:r>
            <a:endParaRPr lang="en-IN" sz="2000" spc="-5" dirty="0">
              <a:latin typeface="Calibri" panose="020F0502020204030204"/>
              <a:cs typeface="Calibri" panose="020F0502020204030204"/>
            </a:endParaRPr>
          </a:p>
          <a:p>
            <a:pPr marL="12700" marR="417830" algn="just">
              <a:lnSpc>
                <a:spcPct val="100000"/>
              </a:lnSpc>
              <a:tabLst>
                <a:tab pos="367665" algn="l"/>
                <a:tab pos="368300" algn="l"/>
              </a:tabLst>
            </a:pPr>
            <a:endParaRPr sz="2000" dirty="0">
              <a:latin typeface="Calibri" panose="020F0502020204030204"/>
              <a:cs typeface="Calibri" panose="020F0502020204030204"/>
            </a:endParaRPr>
          </a:p>
          <a:p>
            <a:pPr marL="368300" marR="127000" indent="-355600" algn="just">
              <a:lnSpc>
                <a:spcPct val="100000"/>
              </a:lnSpc>
              <a:buChar char="●"/>
              <a:tabLst>
                <a:tab pos="367665" algn="l"/>
                <a:tab pos="368300" algn="l"/>
              </a:tabLst>
            </a:pPr>
            <a:r>
              <a:rPr sz="2000" spc="-5" dirty="0">
                <a:latin typeface="Calibri" panose="020F0502020204030204"/>
                <a:cs typeface="Calibri" panose="020F0502020204030204"/>
              </a:rPr>
              <a:t>Moreover,</a:t>
            </a:r>
            <a:r>
              <a:rPr sz="2000" dirty="0">
                <a:latin typeface="Calibri" panose="020F0502020204030204"/>
                <a:cs typeface="Calibri" panose="020F0502020204030204"/>
              </a:rPr>
              <a:t> </a:t>
            </a:r>
            <a:r>
              <a:rPr sz="2000" spc="-5" dirty="0">
                <a:latin typeface="Calibri" panose="020F0502020204030204"/>
                <a:cs typeface="Calibri" panose="020F0502020204030204"/>
              </a:rPr>
              <a:t>our solution is scalable</a:t>
            </a:r>
            <a:r>
              <a:rPr sz="2000" dirty="0">
                <a:latin typeface="Calibri" panose="020F0502020204030204"/>
                <a:cs typeface="Calibri" panose="020F0502020204030204"/>
              </a:rPr>
              <a:t> </a:t>
            </a:r>
            <a:r>
              <a:rPr sz="2000" spc="-5" dirty="0">
                <a:latin typeface="Calibri" panose="020F0502020204030204"/>
                <a:cs typeface="Calibri" panose="020F0502020204030204"/>
              </a:rPr>
              <a:t>and can </a:t>
            </a:r>
            <a:r>
              <a:rPr sz="2000" dirty="0">
                <a:latin typeface="Calibri" panose="020F0502020204030204"/>
                <a:cs typeface="Calibri" panose="020F0502020204030204"/>
              </a:rPr>
              <a:t>be </a:t>
            </a:r>
            <a:r>
              <a:rPr sz="2000" spc="-5" dirty="0">
                <a:latin typeface="Calibri" panose="020F0502020204030204"/>
                <a:cs typeface="Calibri" panose="020F0502020204030204"/>
              </a:rPr>
              <a:t>customized </a:t>
            </a:r>
            <a:r>
              <a:rPr sz="2000" spc="-440" dirty="0">
                <a:latin typeface="Calibri" panose="020F0502020204030204"/>
                <a:cs typeface="Calibri" panose="020F0502020204030204"/>
              </a:rPr>
              <a:t> </a:t>
            </a:r>
            <a:r>
              <a:rPr sz="2000" spc="-5" dirty="0">
                <a:latin typeface="Calibri" panose="020F0502020204030204"/>
                <a:cs typeface="Calibri" panose="020F0502020204030204"/>
              </a:rPr>
              <a:t>to suit</a:t>
            </a:r>
            <a:r>
              <a:rPr sz="2000" dirty="0">
                <a:latin typeface="Calibri" panose="020F0502020204030204"/>
                <a:cs typeface="Calibri" panose="020F0502020204030204"/>
              </a:rPr>
              <a:t> </a:t>
            </a:r>
            <a:r>
              <a:rPr sz="2000" spc="-5" dirty="0">
                <a:latin typeface="Calibri" panose="020F0502020204030204"/>
                <a:cs typeface="Calibri" panose="020F0502020204030204"/>
              </a:rPr>
              <a:t>the specific</a:t>
            </a:r>
            <a:r>
              <a:rPr sz="2000" dirty="0">
                <a:latin typeface="Calibri" panose="020F0502020204030204"/>
                <a:cs typeface="Calibri" panose="020F0502020204030204"/>
              </a:rPr>
              <a:t> </a:t>
            </a:r>
            <a:r>
              <a:rPr sz="2000" spc="-5" dirty="0">
                <a:latin typeface="Calibri" panose="020F0502020204030204"/>
                <a:cs typeface="Calibri" panose="020F0502020204030204"/>
              </a:rPr>
              <a:t>needs</a:t>
            </a:r>
            <a:r>
              <a:rPr sz="2000" spc="-10" dirty="0">
                <a:latin typeface="Calibri" panose="020F0502020204030204"/>
                <a:cs typeface="Calibri" panose="020F0502020204030204"/>
              </a:rPr>
              <a:t> </a:t>
            </a:r>
            <a:r>
              <a:rPr sz="2000" spc="-5" dirty="0">
                <a:latin typeface="Calibri" panose="020F0502020204030204"/>
                <a:cs typeface="Calibri" panose="020F0502020204030204"/>
              </a:rPr>
              <a:t>and preferences of different </a:t>
            </a:r>
            <a:r>
              <a:rPr sz="2000" dirty="0">
                <a:latin typeface="Calibri" panose="020F0502020204030204"/>
                <a:cs typeface="Calibri" panose="020F0502020204030204"/>
              </a:rPr>
              <a:t> </a:t>
            </a:r>
            <a:r>
              <a:rPr sz="2000" spc="-5" dirty="0">
                <a:latin typeface="Calibri" panose="020F0502020204030204"/>
                <a:cs typeface="Calibri" panose="020F0502020204030204"/>
              </a:rPr>
              <a:t>healthcare settings,</a:t>
            </a:r>
            <a:r>
              <a:rPr sz="2000" dirty="0">
                <a:latin typeface="Calibri" panose="020F0502020204030204"/>
                <a:cs typeface="Calibri" panose="020F0502020204030204"/>
              </a:rPr>
              <a:t> </a:t>
            </a:r>
            <a:r>
              <a:rPr sz="2000" spc="-5" dirty="0">
                <a:latin typeface="Calibri" panose="020F0502020204030204"/>
                <a:cs typeface="Calibri" panose="020F0502020204030204"/>
              </a:rPr>
              <a:t>from</a:t>
            </a:r>
            <a:r>
              <a:rPr sz="2000" dirty="0">
                <a:latin typeface="Calibri" panose="020F0502020204030204"/>
                <a:cs typeface="Calibri" panose="020F0502020204030204"/>
              </a:rPr>
              <a:t> </a:t>
            </a:r>
            <a:r>
              <a:rPr sz="2000" spc="-5" dirty="0">
                <a:latin typeface="Calibri" panose="020F0502020204030204"/>
                <a:cs typeface="Calibri" panose="020F0502020204030204"/>
              </a:rPr>
              <a:t>small</a:t>
            </a:r>
            <a:r>
              <a:rPr sz="2000" dirty="0">
                <a:latin typeface="Calibri" panose="020F0502020204030204"/>
                <a:cs typeface="Calibri" panose="020F0502020204030204"/>
              </a:rPr>
              <a:t> </a:t>
            </a:r>
            <a:r>
              <a:rPr sz="2000" spc="-5" dirty="0">
                <a:latin typeface="Calibri" panose="020F0502020204030204"/>
                <a:cs typeface="Calibri" panose="020F0502020204030204"/>
              </a:rPr>
              <a:t>clinics to</a:t>
            </a:r>
            <a:r>
              <a:rPr sz="2000" dirty="0">
                <a:latin typeface="Calibri" panose="020F0502020204030204"/>
                <a:cs typeface="Calibri" panose="020F0502020204030204"/>
              </a:rPr>
              <a:t> </a:t>
            </a:r>
            <a:r>
              <a:rPr sz="2000" spc="-5" dirty="0">
                <a:latin typeface="Calibri" panose="020F0502020204030204"/>
                <a:cs typeface="Calibri" panose="020F0502020204030204"/>
              </a:rPr>
              <a:t>large</a:t>
            </a:r>
            <a:r>
              <a:rPr sz="2000" dirty="0">
                <a:latin typeface="Calibri" panose="020F0502020204030204"/>
                <a:cs typeface="Calibri" panose="020F0502020204030204"/>
              </a:rPr>
              <a:t> </a:t>
            </a:r>
            <a:r>
              <a:rPr sz="2000" spc="-5" dirty="0">
                <a:latin typeface="Calibri" panose="020F0502020204030204"/>
                <a:cs typeface="Calibri" panose="020F0502020204030204"/>
              </a:rPr>
              <a:t>hospitals.</a:t>
            </a:r>
            <a:endParaRPr sz="2000" dirty="0">
              <a:latin typeface="Calibri" panose="020F0502020204030204"/>
              <a:cs typeface="Calibri" panose="020F0502020204030204"/>
            </a:endParaRPr>
          </a:p>
        </p:txBody>
      </p:sp>
      <p:sp>
        <p:nvSpPr>
          <p:cNvPr id="9" name="object 9"/>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0" name="object 10"/>
          <p:cNvSpPr txBox="1"/>
          <p:nvPr/>
        </p:nvSpPr>
        <p:spPr>
          <a:xfrm>
            <a:off x="11277218" y="6469842"/>
            <a:ext cx="149860" cy="188595"/>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z="1100" dirty="0">
                <a:solidFill>
                  <a:srgbClr val="2C92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010400" y="482600"/>
            <a:ext cx="2800350" cy="5594350"/>
            <a:chOff x="7010400" y="482600"/>
            <a:chExt cx="2800350" cy="5594350"/>
          </a:xfrm>
        </p:grpSpPr>
        <p:sp>
          <p:nvSpPr>
            <p:cNvPr id="3" name="object 3"/>
            <p:cNvSpPr/>
            <p:nvPr/>
          </p:nvSpPr>
          <p:spPr>
            <a:xfrm>
              <a:off x="9353550" y="5362575"/>
              <a:ext cx="457200" cy="457200"/>
            </a:xfrm>
            <a:custGeom>
              <a:avLst/>
              <a:gdLst/>
              <a:ahLst/>
              <a:cxnLst/>
              <a:rect l="l" t="t" r="r" b="b"/>
              <a:pathLst>
                <a:path w="457200" h="457200">
                  <a:moveTo>
                    <a:pt x="457200" y="457200"/>
                  </a:moveTo>
                  <a:lnTo>
                    <a:pt x="0" y="457200"/>
                  </a:lnTo>
                  <a:lnTo>
                    <a:pt x="0" y="0"/>
                  </a:lnTo>
                  <a:lnTo>
                    <a:pt x="457200" y="0"/>
                  </a:lnTo>
                  <a:lnTo>
                    <a:pt x="457200" y="457200"/>
                  </a:lnTo>
                  <a:close/>
                </a:path>
              </a:pathLst>
            </a:custGeom>
            <a:solidFill>
              <a:srgbClr val="42AE51"/>
            </a:solidFill>
          </p:spPr>
          <p:txBody>
            <a:bodyPr wrap="square" lIns="0" tIns="0" rIns="0" bIns="0" rtlCol="0"/>
            <a:lstStyle/>
            <a:p>
              <a:endParaRPr/>
            </a:p>
          </p:txBody>
        </p:sp>
        <p:sp>
          <p:nvSpPr>
            <p:cNvPr id="4" name="object 4"/>
            <p:cNvSpPr/>
            <p:nvPr/>
          </p:nvSpPr>
          <p:spPr>
            <a:xfrm>
              <a:off x="7010400" y="482600"/>
              <a:ext cx="314325" cy="323850"/>
            </a:xfrm>
            <a:custGeom>
              <a:avLst/>
              <a:gdLst/>
              <a:ahLst/>
              <a:cxnLst/>
              <a:rect l="l" t="t" r="r" b="b"/>
              <a:pathLst>
                <a:path w="314325" h="323850">
                  <a:moveTo>
                    <a:pt x="314325" y="323850"/>
                  </a:moveTo>
                  <a:lnTo>
                    <a:pt x="0" y="323850"/>
                  </a:lnTo>
                  <a:lnTo>
                    <a:pt x="0" y="0"/>
                  </a:lnTo>
                  <a:lnTo>
                    <a:pt x="314325" y="0"/>
                  </a:lnTo>
                  <a:lnTo>
                    <a:pt x="314325" y="323850"/>
                  </a:lnTo>
                  <a:close/>
                </a:path>
              </a:pathLst>
            </a:custGeom>
            <a:solidFill>
              <a:srgbClr val="2C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180975"/>
                  </a:moveTo>
                  <a:lnTo>
                    <a:pt x="0" y="180975"/>
                  </a:lnTo>
                  <a:lnTo>
                    <a:pt x="0" y="0"/>
                  </a:lnTo>
                  <a:lnTo>
                    <a:pt x="180975" y="0"/>
                  </a:lnTo>
                  <a:lnTo>
                    <a:pt x="180975" y="180975"/>
                  </a:lnTo>
                  <a:close/>
                </a:path>
              </a:pathLst>
            </a:custGeom>
            <a:solidFill>
              <a:srgbClr val="2C926B"/>
            </a:solidFill>
          </p:spPr>
          <p:txBody>
            <a:bodyPr wrap="square" lIns="0" tIns="0" rIns="0" bIns="0" rtlCol="0"/>
            <a:lstStyle/>
            <a:p>
              <a:endParaRPr/>
            </a:p>
          </p:txBody>
        </p:sp>
      </p:grpSp>
      <p:sp>
        <p:nvSpPr>
          <p:cNvPr id="6" name="object 6"/>
          <p:cNvSpPr txBox="1">
            <a:spLocks noGrp="1"/>
          </p:cNvSpPr>
          <p:nvPr>
            <p:ph type="title"/>
          </p:nvPr>
        </p:nvSpPr>
        <p:spPr>
          <a:xfrm>
            <a:off x="739775" y="266065"/>
            <a:ext cx="3531235" cy="751205"/>
          </a:xfrm>
          <a:prstGeom prst="rect">
            <a:avLst/>
          </a:prstGeom>
        </p:spPr>
        <p:txBody>
          <a:bodyPr vert="horz" wrap="square" lIns="0" tIns="12700" rIns="0" bIns="0" rtlCol="0">
            <a:spAutoFit/>
          </a:bodyPr>
          <a:lstStyle/>
          <a:p>
            <a:pPr marL="12700">
              <a:lnSpc>
                <a:spcPct val="100000"/>
              </a:lnSpc>
              <a:spcBef>
                <a:spcPts val="100"/>
              </a:spcBef>
            </a:pPr>
            <a:r>
              <a:rPr spc="-5" dirty="0"/>
              <a:t>MODELLING</a:t>
            </a:r>
            <a:r>
              <a:rPr lang="en-US" spc="-5" dirty="0"/>
              <a:t> </a:t>
            </a:r>
          </a:p>
        </p:txBody>
      </p:sp>
      <p:grpSp>
        <p:nvGrpSpPr>
          <p:cNvPr id="7" name="object 7"/>
          <p:cNvGrpSpPr/>
          <p:nvPr/>
        </p:nvGrpSpPr>
        <p:grpSpPr>
          <a:xfrm>
            <a:off x="761" y="761"/>
            <a:ext cx="12190730" cy="6856730"/>
            <a:chOff x="761" y="761"/>
            <a:chExt cx="12190730" cy="6856730"/>
          </a:xfrm>
        </p:grpSpPr>
        <p:pic>
          <p:nvPicPr>
            <p:cNvPr id="8" name="object 8"/>
            <p:cNvPicPr/>
            <p:nvPr/>
          </p:nvPicPr>
          <p:blipFill>
            <a:blip r:embed="rId2" cstate="print"/>
            <a:stretch>
              <a:fillRect/>
            </a:stretch>
          </p:blipFill>
          <p:spPr>
            <a:xfrm>
              <a:off x="6096126" y="1339976"/>
              <a:ext cx="2753360" cy="4022725"/>
            </a:xfrm>
            <a:prstGeom prst="rect">
              <a:avLst/>
            </a:prstGeom>
          </p:spPr>
        </p:pic>
        <p:sp>
          <p:nvSpPr>
            <p:cNvPr id="9" name="object 9"/>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grpSp>
      <p:sp>
        <p:nvSpPr>
          <p:cNvPr id="10" name="object 10"/>
          <p:cNvSpPr txBox="1"/>
          <p:nvPr/>
        </p:nvSpPr>
        <p:spPr>
          <a:xfrm>
            <a:off x="11277218" y="6469842"/>
            <a:ext cx="222885" cy="188595"/>
          </a:xfrm>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z="1100" dirty="0">
                <a:solidFill>
                  <a:srgbClr val="2C92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2" name="Text Box 11"/>
          <p:cNvSpPr txBox="1"/>
          <p:nvPr/>
        </p:nvSpPr>
        <p:spPr>
          <a:xfrm>
            <a:off x="609600" y="1944370"/>
            <a:ext cx="5140325" cy="2922905"/>
          </a:xfrm>
          <a:prstGeom prst="rect">
            <a:avLst/>
          </a:prstGeom>
          <a:noFill/>
        </p:spPr>
        <p:txBody>
          <a:bodyPr wrap="square" rtlCol="0" anchor="t">
            <a:noAutofit/>
          </a:bodyPr>
          <a:lstStyle/>
          <a:p>
            <a:r>
              <a:rPr lang="en-US" b="1"/>
              <a:t>Input Layer: </a:t>
            </a:r>
          </a:p>
          <a:p>
            <a:pPr indent="457200"/>
            <a:r>
              <a:rPr lang="en-US"/>
              <a:t>Receives data with 30 features.</a:t>
            </a:r>
          </a:p>
          <a:p>
            <a:r>
              <a:rPr lang="en-US" b="1"/>
              <a:t>Flatten Layer:</a:t>
            </a:r>
            <a:r>
              <a:rPr lang="en-US"/>
              <a:t> </a:t>
            </a:r>
          </a:p>
          <a:p>
            <a:pPr indent="457200"/>
            <a:r>
              <a:rPr lang="en-US"/>
              <a:t>Converts input data into a 1D array (output shape: (None, 30)).</a:t>
            </a:r>
          </a:p>
          <a:p>
            <a:r>
              <a:rPr lang="en-US" b="1"/>
              <a:t>Dense Layers: </a:t>
            </a:r>
          </a:p>
          <a:p>
            <a:pPr indent="457200"/>
            <a:r>
              <a:rPr lang="en-US" u="sng"/>
              <a:t>Two dense layers:</a:t>
            </a:r>
          </a:p>
          <a:p>
            <a:r>
              <a:rPr lang="en-US"/>
              <a:t>First layer reduces dimensionality to 20.</a:t>
            </a:r>
          </a:p>
          <a:p>
            <a:r>
              <a:rPr lang="en-US"/>
              <a:t>Second layer produces final output (shape: (None, 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653</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SURYA R 711721244057</vt:lpstr>
      <vt:lpstr>PowerPoint Presentation</vt:lpstr>
      <vt:lpstr>AGENDA</vt:lpstr>
      <vt:lpstr>PROBLESTATEMENT</vt:lpstr>
      <vt:lpstr>PROJECT OVERVIEW</vt:lpstr>
      <vt:lpstr>WHO ARE THE END USERS?</vt:lpstr>
      <vt:lpstr>YOUR SOLUTION AND ITS VALUE  PROPOSITION</vt:lpstr>
      <vt:lpstr>THE WOW IN YOUR SOLUTION</vt:lpstr>
      <vt:lpstr>MODELLING </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Devaraj S 711721104029</dc:title>
  <dc:creator>Surya</dc:creator>
  <cp:lastModifiedBy>SURYA R</cp:lastModifiedBy>
  <cp:revision>7</cp:revision>
  <dcterms:created xsi:type="dcterms:W3CDTF">2024-05-07T03:49:00Z</dcterms:created>
  <dcterms:modified xsi:type="dcterms:W3CDTF">2024-05-16T06:03:05Z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2024-05-07T11:00:00Z</vt:filetime>
  </property>
  <property fmtid="{D5CDD505-2E9C-101B-9397-08002B2CF9AE}" pid="3" name="Creator">
    <vt:lpwstr>WPS Presentation</vt:lpwstr>
  </property>
  <property fmtid="{D5CDD505-2E9C-101B-9397-08002B2CF9AE}" pid="4" name="LastSaved">
    <vt:filetime>2024-05-07T11:00:00Z</vt:filetime>
  </property>
  <property fmtid="{D5CDD505-2E9C-101B-9397-08002B2CF9AE}" pid="5" name="ICV">
    <vt:lpwstr>2790B6D0E0794686A2ED8FA7ED8F408B_13</vt:lpwstr>
  </property>
  <property fmtid="{D5CDD505-2E9C-101B-9397-08002B2CF9AE}" pid="6" name="KSOProductBuildVer">
    <vt:lpwstr>1033-12.2.0.13472</vt:lpwstr>
  </property>
</Properties>
</file>