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8" r:id="rId3"/>
    <p:sldId id="262" r:id="rId4"/>
    <p:sldId id="263" r:id="rId5"/>
    <p:sldId id="264" r:id="rId6"/>
    <p:sldId id="265" r:id="rId7"/>
    <p:sldId id="267" r:id="rId8"/>
    <p:sldId id="266"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6" autoAdjust="0"/>
    <p:restoredTop sz="93875" autoAdjust="0"/>
  </p:normalViewPr>
  <p:slideViewPr>
    <p:cSldViewPr snapToGrid="0" snapToObjects="1">
      <p:cViewPr varScale="1">
        <p:scale>
          <a:sx n="94" d="100"/>
          <a:sy n="94" d="100"/>
        </p:scale>
        <p:origin x="475"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651D8-D74F-B94E-B71A-AB640CFBB9F1}" type="datetimeFigureOut">
              <a:rPr lang="en-US" smtClean="0"/>
              <a:t>4/28/2021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40E15D-BE88-7249-A336-51C1EE7414A6}" type="slidenum">
              <a:rPr lang="en-US" smtClean="0"/>
              <a:t>‹#›</a:t>
            </a:fld>
            <a:endParaRPr lang="en-US"/>
          </a:p>
        </p:txBody>
      </p:sp>
    </p:spTree>
    <p:extLst>
      <p:ext uri="{BB962C8B-B14F-4D97-AF65-F5344CB8AC3E}">
        <p14:creationId xmlns:p14="http://schemas.microsoft.com/office/powerpoint/2010/main" val="261335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CF8A-A424-CB4C-97F1-9CB48459530A}"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E6E-3B47-7443-A4C0-59370A13832B}" type="slidenum">
              <a:rPr lang="en-US" smtClean="0"/>
              <a:t>‹#›</a:t>
            </a:fld>
            <a:endParaRPr lang="en-US"/>
          </a:p>
        </p:txBody>
      </p:sp>
    </p:spTree>
    <p:extLst>
      <p:ext uri="{BB962C8B-B14F-4D97-AF65-F5344CB8AC3E}">
        <p14:creationId xmlns:p14="http://schemas.microsoft.com/office/powerpoint/2010/main" val="34506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extBox 14"/>
          <p:cNvSpPr txBox="1"/>
          <p:nvPr userDrawn="1"/>
        </p:nvSpPr>
        <p:spPr>
          <a:xfrm>
            <a:off x="3391382" y="-1342663"/>
            <a:ext cx="184731" cy="369332"/>
          </a:xfrm>
          <a:prstGeom prst="rect">
            <a:avLst/>
          </a:prstGeom>
          <a:noFill/>
        </p:spPr>
        <p:txBody>
          <a:bodyPr wrap="none" rtlCol="0">
            <a:spAutoFit/>
          </a:bodyPr>
          <a:lstStyle/>
          <a:p>
            <a:endParaRPr lang="en-US"/>
          </a:p>
        </p:txBody>
      </p:sp>
      <p:sp>
        <p:nvSpPr>
          <p:cNvPr id="9"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latin typeface="Myriad Pro"/>
                <a:cs typeface="Myriad Pro"/>
              </a:rPr>
              <a:t>Headlines here in upper and lower case</a:t>
            </a:r>
          </a:p>
        </p:txBody>
      </p:sp>
      <p:sp>
        <p:nvSpPr>
          <p:cNvPr id="10" name="Subtitle 2"/>
          <p:cNvSpPr>
            <a:spLocks noGrp="1"/>
          </p:cNvSpPr>
          <p:nvPr>
            <p:ph type="subTitle" idx="1"/>
          </p:nvPr>
        </p:nvSpPr>
        <p:spPr>
          <a:xfrm>
            <a:off x="1524000" y="3602038"/>
            <a:ext cx="9144000" cy="1655762"/>
          </a:xfrm>
        </p:spPr>
        <p:txBody>
          <a:bodyPr>
            <a:normAutofit/>
          </a:bodyPr>
          <a:lstStyle>
            <a:lvl1pPr marL="0" indent="0" algn="ctr">
              <a:buNone/>
              <a:defRPr sz="2400"/>
            </a:lvl1pPr>
          </a:lstStyle>
          <a:p>
            <a:r>
              <a:rPr lang="en-US" dirty="0">
                <a:latin typeface="Myriad Pro"/>
                <a:cs typeface="Myriad Pro"/>
              </a:rPr>
              <a:t>Subheads here in upper and lower case</a:t>
            </a:r>
          </a:p>
        </p:txBody>
      </p:sp>
      <p:sp>
        <p:nvSpPr>
          <p:cNvPr id="13"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2B8E607F-C018-4644-B6D0-EB887BEAAE2A}" type="datetime1">
              <a:rPr lang="en-US" smtClean="0"/>
              <a:t>4/28/2021</a:t>
            </a:fld>
            <a:endParaRPr lang="en-US"/>
          </a:p>
        </p:txBody>
      </p:sp>
    </p:spTree>
    <p:extLst>
      <p:ext uri="{BB962C8B-B14F-4D97-AF65-F5344CB8AC3E}">
        <p14:creationId xmlns:p14="http://schemas.microsoft.com/office/powerpoint/2010/main" val="19703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875816" y="613077"/>
            <a:ext cx="10224305" cy="729586"/>
          </a:xfrm>
        </p:spPr>
        <p:txBody>
          <a:bodyPr>
            <a:normAutofit/>
          </a:bodyPr>
          <a:lstStyle/>
          <a:p>
            <a:pPr algn="l"/>
            <a:r>
              <a:rPr lang="en-US" sz="4000" dirty="0">
                <a:latin typeface="Myriad Pro"/>
                <a:cs typeface="Myriad Pro"/>
              </a:rPr>
              <a:t>Headlines case</a:t>
            </a:r>
          </a:p>
        </p:txBody>
      </p:sp>
      <p:sp>
        <p:nvSpPr>
          <p:cNvPr id="9" name="Subtitle 2"/>
          <p:cNvSpPr>
            <a:spLocks noGrp="1"/>
          </p:cNvSpPr>
          <p:nvPr>
            <p:ph type="subTitle" idx="1"/>
          </p:nvPr>
        </p:nvSpPr>
        <p:spPr>
          <a:xfrm>
            <a:off x="1666754" y="1750088"/>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4" name="Date Placeholder 3"/>
          <p:cNvSpPr>
            <a:spLocks noGrp="1"/>
          </p:cNvSpPr>
          <p:nvPr>
            <p:ph type="dt" sz="half" idx="12"/>
          </p:nvPr>
        </p:nvSpPr>
        <p:spPr/>
        <p:txBody>
          <a:bodyPr/>
          <a:lstStyle/>
          <a:p>
            <a:fld id="{F9D09D3D-A6F2-4B0C-B466-F30CA126EABD}" type="datetime1">
              <a:rPr lang="en-US" smtClean="0"/>
              <a:t>4/28/2021</a:t>
            </a:fld>
            <a:endParaRPr lang="en-US"/>
          </a:p>
        </p:txBody>
      </p:sp>
    </p:spTree>
    <p:extLst>
      <p:ext uri="{BB962C8B-B14F-4D97-AF65-F5344CB8AC3E}">
        <p14:creationId xmlns:p14="http://schemas.microsoft.com/office/powerpoint/2010/main" val="13694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12192000"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4885769" y="2514226"/>
            <a:ext cx="2262158" cy="369332"/>
          </a:xfrm>
          <a:prstGeom prst="rect">
            <a:avLst/>
          </a:prstGeom>
          <a:noFill/>
        </p:spPr>
        <p:txBody>
          <a:bodyPr wrap="none" rtlCol="0">
            <a:spAutoFit/>
          </a:bodyPr>
          <a:lstStyle/>
          <a:p>
            <a:r>
              <a:rPr lang="en-US" dirty="0">
                <a:latin typeface="Myriad Pro"/>
                <a:cs typeface="Myriad Pro"/>
              </a:rPr>
              <a:t>IMAGE SIZE EXAMPLE</a:t>
            </a:r>
          </a:p>
        </p:txBody>
      </p:sp>
      <p:sp>
        <p:nvSpPr>
          <p:cNvPr id="6" name="Date Placeholder 5"/>
          <p:cNvSpPr>
            <a:spLocks noGrp="1"/>
          </p:cNvSpPr>
          <p:nvPr>
            <p:ph type="dt" sz="half" idx="11"/>
          </p:nvPr>
        </p:nvSpPr>
        <p:spPr/>
        <p:txBody>
          <a:bodyPr/>
          <a:lstStyle/>
          <a:p>
            <a:fld id="{0A1AF74D-3650-4260-B973-9830D413417C}" type="datetime1">
              <a:rPr lang="en-US" smtClean="0"/>
              <a:t>4/28/2021</a:t>
            </a:fld>
            <a:endParaRPr lang="en-US"/>
          </a:p>
        </p:txBody>
      </p:sp>
    </p:spTree>
    <p:extLst>
      <p:ext uri="{BB962C8B-B14F-4D97-AF65-F5344CB8AC3E}">
        <p14:creationId xmlns:p14="http://schemas.microsoft.com/office/powerpoint/2010/main" val="336664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1460529"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62893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6289366" y="2292510"/>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CF3BFBA7-CB17-42F8-A9A6-67FDF22035E1}" type="datetime1">
              <a:rPr lang="en-US" smtClean="0"/>
              <a:t>4/28/2021</a:t>
            </a:fld>
            <a:endParaRPr lang="en-US"/>
          </a:p>
        </p:txBody>
      </p:sp>
    </p:spTree>
    <p:extLst>
      <p:ext uri="{BB962C8B-B14F-4D97-AF65-F5344CB8AC3E}">
        <p14:creationId xmlns:p14="http://schemas.microsoft.com/office/powerpoint/2010/main" val="253055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6098405"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7558934"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3457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345766" y="2292510"/>
            <a:ext cx="575263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EEF96369-37C0-40CB-8B76-DBE50B754E4A}" type="datetime1">
              <a:rPr lang="en-US" smtClean="0"/>
              <a:t>4/28/2021</a:t>
            </a:fld>
            <a:endParaRPr lang="en-US"/>
          </a:p>
        </p:txBody>
      </p:sp>
    </p:spTree>
    <p:extLst>
      <p:ext uri="{BB962C8B-B14F-4D97-AF65-F5344CB8AC3E}">
        <p14:creationId xmlns:p14="http://schemas.microsoft.com/office/powerpoint/2010/main" val="873096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z="4000" dirty="0">
                <a:latin typeface="Myriad Pro"/>
                <a:cs typeface="Myriad Pro"/>
              </a:rPr>
              <a:t>Headlines case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lvl="1"/>
            <a:r>
              <a:rPr lang="en-US" dirty="0"/>
              <a:t>No more then 5 bullets on a page</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3304FA11-89B6-41D7-8CDB-BD25CCDBD491}" type="datetime1">
              <a:rPr lang="en-US" smtClean="0"/>
              <a:t>4/28/2021</a:t>
            </a:fld>
            <a:endParaRPr lang="en-US"/>
          </a:p>
        </p:txBody>
      </p:sp>
      <p:pic>
        <p:nvPicPr>
          <p:cNvPr id="4" name="Picture 3" descr="MichiganTech_Horizontal_TwoColor.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064845" y="6280062"/>
            <a:ext cx="2280654" cy="461085"/>
          </a:xfrm>
          <a:prstGeom prst="rect">
            <a:avLst/>
          </a:prstGeom>
        </p:spPr>
      </p:pic>
      <p:cxnSp>
        <p:nvCxnSpPr>
          <p:cNvPr id="9" name="Straight Connector 8"/>
          <p:cNvCxnSpPr/>
          <p:nvPr userDrawn="1"/>
        </p:nvCxnSpPr>
        <p:spPr>
          <a:xfrm>
            <a:off x="838200" y="6176963"/>
            <a:ext cx="1051560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752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lgn="l" defTabSz="914400" rtl="0" eaLnBrk="1" latinLnBrk="0" hangingPunct="1">
        <a:lnSpc>
          <a:spcPct val="90000"/>
        </a:lnSpc>
        <a:spcBef>
          <a:spcPct val="0"/>
        </a:spcBef>
        <a:buNone/>
        <a:defRPr sz="4400" b="1" kern="1200">
          <a:solidFill>
            <a:schemeClr val="tx1"/>
          </a:solidFill>
          <a:latin typeface="Myriad Pro"/>
          <a:ea typeface="+mj-ea"/>
          <a:cs typeface="Myriad Pro"/>
        </a:defRPr>
      </a:lvl1pPr>
    </p:titleStyle>
    <p:bodyStyle>
      <a:lvl1pPr marL="342900" indent="-342900" algn="l" defTabSz="914400" rtl="0" eaLnBrk="1" latinLnBrk="0" hangingPunct="1">
        <a:lnSpc>
          <a:spcPct val="90000"/>
        </a:lnSpc>
        <a:spcBef>
          <a:spcPts val="1000"/>
        </a:spcBef>
        <a:buClr>
          <a:srgbClr val="FFC000"/>
        </a:buClr>
        <a:buFont typeface="Arial" charset="0"/>
        <a:buChar char="•"/>
        <a:defRPr sz="2800" kern="1200">
          <a:solidFill>
            <a:schemeClr val="tx1"/>
          </a:solidFill>
          <a:latin typeface="Myriad Pro"/>
          <a:ea typeface="+mn-ea"/>
          <a:cs typeface="Myriad Pro"/>
        </a:defRPr>
      </a:lvl1pPr>
      <a:lvl2pPr marL="685800" indent="-228600" algn="l" defTabSz="914400" rtl="0" eaLnBrk="1" latinLnBrk="0" hangingPunct="1">
        <a:lnSpc>
          <a:spcPct val="90000"/>
        </a:lnSpc>
        <a:spcBef>
          <a:spcPts val="500"/>
        </a:spcBef>
        <a:buClr>
          <a:srgbClr val="FFC000"/>
        </a:buClr>
        <a:buFont typeface="Arial"/>
        <a:buChar char="•"/>
        <a:defRPr sz="2400" kern="1200">
          <a:solidFill>
            <a:schemeClr val="tx1"/>
          </a:solidFill>
          <a:latin typeface="Myriad Pro"/>
          <a:ea typeface="+mn-ea"/>
          <a:cs typeface="Myriad Pro"/>
        </a:defRPr>
      </a:lvl2pPr>
      <a:lvl3pPr marL="1143000" indent="-228600" algn="l" defTabSz="914400" rtl="0" eaLnBrk="1" latinLnBrk="0" hangingPunct="1">
        <a:lnSpc>
          <a:spcPct val="90000"/>
        </a:lnSpc>
        <a:spcBef>
          <a:spcPts val="500"/>
        </a:spcBef>
        <a:buClr>
          <a:srgbClr val="FFC000"/>
        </a:buClr>
        <a:buFont typeface="Arial"/>
        <a:buChar char="•"/>
        <a:defRPr sz="2000" kern="1200">
          <a:solidFill>
            <a:schemeClr val="tx1"/>
          </a:solidFill>
          <a:latin typeface="Myriad Pro"/>
          <a:ea typeface="+mn-ea"/>
          <a:cs typeface="Myriad Pro"/>
        </a:defRPr>
      </a:lvl3pPr>
      <a:lvl4pPr marL="16002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4pPr>
      <a:lvl5pPr marL="20574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4464" y="459232"/>
            <a:ext cx="8449056" cy="4133088"/>
          </a:xfrm>
        </p:spPr>
        <p:txBody>
          <a:bodyPr>
            <a:normAutofit fontScale="90000"/>
          </a:bodyPr>
          <a:lstStyle/>
          <a:p>
            <a:br>
              <a:rPr lang="en-US" sz="3600" kern="2400" dirty="0">
                <a:effectLst/>
                <a:latin typeface="+mn-lt"/>
                <a:ea typeface="MS Mincho" panose="02020609040205080304" pitchFamily="49" charset="-128"/>
              </a:rPr>
            </a:br>
            <a:br>
              <a:rPr lang="en-US" sz="3600" kern="2400" dirty="0">
                <a:effectLst/>
                <a:latin typeface="+mn-lt"/>
                <a:ea typeface="MS Mincho" panose="02020609040205080304" pitchFamily="49" charset="-128"/>
              </a:rPr>
            </a:br>
            <a:br>
              <a:rPr lang="en-US" sz="3600" kern="2400" dirty="0">
                <a:effectLst/>
                <a:latin typeface="+mn-lt"/>
                <a:ea typeface="MS Mincho" panose="02020609040205080304" pitchFamily="49" charset="-128"/>
              </a:rPr>
            </a:br>
            <a:r>
              <a:rPr lang="en-US" sz="3600" kern="2400" dirty="0">
                <a:effectLst/>
                <a:latin typeface="+mn-lt"/>
                <a:ea typeface="MS Mincho" panose="02020609040205080304" pitchFamily="49" charset="-128"/>
              </a:rPr>
              <a:t>Amazon Stock Price Prediction Using Machine Learning Techniques</a:t>
            </a:r>
            <a:br>
              <a:rPr lang="en-US" sz="3600" kern="2400" dirty="0">
                <a:effectLst/>
                <a:latin typeface="+mn-lt"/>
                <a:ea typeface="MS Mincho" panose="02020609040205080304" pitchFamily="49" charset="-128"/>
              </a:rPr>
            </a:br>
            <a:br>
              <a:rPr lang="en-US" sz="3600" kern="2400" dirty="0">
                <a:effectLst/>
                <a:latin typeface="+mn-lt"/>
                <a:ea typeface="MS Mincho" panose="02020609040205080304" pitchFamily="49" charset="-128"/>
              </a:rPr>
            </a:br>
            <a:br>
              <a:rPr lang="en-US" sz="3600" kern="2400" dirty="0">
                <a:effectLst/>
                <a:latin typeface="+mn-lt"/>
                <a:ea typeface="MS Mincho" panose="02020609040205080304" pitchFamily="49" charset="-128"/>
              </a:rPr>
            </a:br>
            <a:r>
              <a:rPr lang="en-US" sz="3600" kern="2400" dirty="0">
                <a:effectLst/>
                <a:latin typeface="+mn-lt"/>
                <a:ea typeface="MS Mincho" panose="02020609040205080304" pitchFamily="49" charset="-128"/>
              </a:rPr>
              <a:t>CS5841- Machine Learning</a:t>
            </a:r>
            <a:br>
              <a:rPr lang="en-US" sz="3600" kern="2400" dirty="0">
                <a:effectLst/>
                <a:latin typeface="+mn-lt"/>
                <a:ea typeface="MS Mincho" panose="02020609040205080304" pitchFamily="49" charset="-128"/>
              </a:rPr>
            </a:br>
            <a:br>
              <a:rPr lang="en-US" sz="4000" kern="2400" dirty="0">
                <a:effectLst/>
                <a:latin typeface="+mn-lt"/>
                <a:ea typeface="MS Mincho" panose="02020609040205080304" pitchFamily="49" charset="-128"/>
              </a:rPr>
            </a:br>
            <a:r>
              <a:rPr lang="en-US" sz="3200" dirty="0">
                <a:latin typeface="+mn-lt"/>
              </a:rPr>
              <a:t>Group 15 - </a:t>
            </a:r>
            <a:r>
              <a:rPr lang="en-US" sz="3100" b="1" dirty="0">
                <a:latin typeface="+mn-lt"/>
                <a:ea typeface="Century Gothic"/>
                <a:cs typeface="Century Gothic"/>
                <a:sym typeface="Century Gothic"/>
              </a:rPr>
              <a:t>Final Project 2021</a:t>
            </a:r>
            <a:br>
              <a:rPr lang="en-US" dirty="0">
                <a:latin typeface="+mn-lt"/>
              </a:rPr>
            </a:br>
            <a:endParaRPr lang="en-US" dirty="0">
              <a:latin typeface="+mn-lt"/>
              <a:cs typeface="Myriad Pro"/>
            </a:endParaRPr>
          </a:p>
        </p:txBody>
      </p:sp>
      <p:sp>
        <p:nvSpPr>
          <p:cNvPr id="8" name="Date Placeholder 3"/>
          <p:cNvSpPr>
            <a:spLocks noGrp="1"/>
          </p:cNvSpPr>
          <p:nvPr>
            <p:ph type="dt" sz="half" idx="2"/>
          </p:nvPr>
        </p:nvSpPr>
        <p:spPr>
          <a:xfrm>
            <a:off x="4616368" y="6244378"/>
            <a:ext cx="2743200" cy="365125"/>
          </a:xfrm>
        </p:spPr>
        <p:txBody>
          <a:bodyPr/>
          <a:lstStyle>
            <a:lvl1pPr algn="ctr">
              <a:defRPr/>
            </a:lvl1pPr>
          </a:lstStyle>
          <a:p>
            <a:fld id="{6040AA55-907E-43FB-A07A-CF867FB269D5}" type="datetime1">
              <a:rPr lang="en-US" smtClean="0">
                <a:solidFill>
                  <a:schemeClr val="tx1">
                    <a:lumMod val="50000"/>
                    <a:lumOff val="50000"/>
                  </a:schemeClr>
                </a:solidFill>
                <a:latin typeface="Avenir Next" charset="0"/>
              </a:rPr>
              <a:t>4/28/2021</a:t>
            </a:fld>
            <a:endParaRPr lang="en-US" dirty="0">
              <a:solidFill>
                <a:schemeClr val="tx1">
                  <a:lumMod val="50000"/>
                  <a:lumOff val="50000"/>
                </a:schemeClr>
              </a:solidFill>
              <a:latin typeface="Avenir Next" charset="0"/>
              <a:ea typeface="Avenir Next" charset="0"/>
              <a:cs typeface="Avenir Next" charset="0"/>
            </a:endParaRPr>
          </a:p>
        </p:txBody>
      </p:sp>
      <p:sp>
        <p:nvSpPr>
          <p:cNvPr id="4" name="TextBox 3">
            <a:extLst>
              <a:ext uri="{FF2B5EF4-FFF2-40B4-BE49-F238E27FC236}">
                <a16:creationId xmlns:a16="http://schemas.microsoft.com/office/drawing/2014/main" id="{0DBE77CB-274D-4FC0-9A83-2D1E5BD90EED}"/>
              </a:ext>
            </a:extLst>
          </p:cNvPr>
          <p:cNvSpPr txBox="1"/>
          <p:nvPr/>
        </p:nvSpPr>
        <p:spPr>
          <a:xfrm>
            <a:off x="845312" y="4477941"/>
            <a:ext cx="10489184" cy="1846659"/>
          </a:xfrm>
          <a:prstGeom prst="rect">
            <a:avLst/>
          </a:prstGeom>
          <a:noFill/>
        </p:spPr>
        <p:txBody>
          <a:bodyPr wrap="square" rtlCol="0">
            <a:spAutoFit/>
          </a:bodyPr>
          <a:lstStyle/>
          <a:p>
            <a:r>
              <a:rPr lang="en-US" sz="2400" dirty="0"/>
              <a:t>Members names:					Submitted to:</a:t>
            </a:r>
          </a:p>
          <a:p>
            <a:r>
              <a:rPr lang="en-US" sz="2400" dirty="0"/>
              <a:t>Navjot Kaur						Prof. </a:t>
            </a:r>
            <a:r>
              <a:rPr lang="en-US" sz="2400" dirty="0" err="1"/>
              <a:t>Xiaoyong</a:t>
            </a:r>
            <a:r>
              <a:rPr lang="en-US" sz="2400" dirty="0"/>
              <a:t> (Brian) Yuan</a:t>
            </a:r>
          </a:p>
          <a:p>
            <a:r>
              <a:rPr lang="en-US" sz="2400" dirty="0" err="1"/>
              <a:t>Prathamesh</a:t>
            </a:r>
            <a:r>
              <a:rPr lang="en-US" sz="2400" dirty="0"/>
              <a:t> Jadhav</a:t>
            </a:r>
          </a:p>
          <a:p>
            <a:r>
              <a:rPr lang="en-US" sz="2400" dirty="0"/>
              <a:t>Surya </a:t>
            </a:r>
            <a:r>
              <a:rPr lang="en-US" sz="2400" dirty="0" err="1"/>
              <a:t>Ravula</a:t>
            </a:r>
            <a:endParaRPr lang="en-US" sz="2400" dirty="0"/>
          </a:p>
          <a:p>
            <a:endParaRPr lang="en-US" dirty="0"/>
          </a:p>
        </p:txBody>
      </p:sp>
    </p:spTree>
    <p:extLst>
      <p:ext uri="{BB962C8B-B14F-4D97-AF65-F5344CB8AC3E}">
        <p14:creationId xmlns:p14="http://schemas.microsoft.com/office/powerpoint/2010/main" val="11919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356F-E08E-449D-85E2-18747E474D5E}"/>
              </a:ext>
            </a:extLst>
          </p:cNvPr>
          <p:cNvSpPr>
            <a:spLocks noGrp="1"/>
          </p:cNvSpPr>
          <p:nvPr>
            <p:ph type="ctrTitle"/>
          </p:nvPr>
        </p:nvSpPr>
        <p:spPr>
          <a:xfrm>
            <a:off x="875816" y="613077"/>
            <a:ext cx="10224305" cy="378539"/>
          </a:xfrm>
        </p:spPr>
        <p:txBody>
          <a:bodyPr>
            <a:noAutofit/>
          </a:bodyPr>
          <a:lstStyle/>
          <a:p>
            <a:r>
              <a:rPr lang="en-US" sz="3200" dirty="0"/>
              <a:t>Results Continue..</a:t>
            </a:r>
          </a:p>
        </p:txBody>
      </p:sp>
      <p:sp>
        <p:nvSpPr>
          <p:cNvPr id="3" name="Subtitle 2">
            <a:extLst>
              <a:ext uri="{FF2B5EF4-FFF2-40B4-BE49-F238E27FC236}">
                <a16:creationId xmlns:a16="http://schemas.microsoft.com/office/drawing/2014/main" id="{A3F05D41-433F-42EC-BB4F-5720DC46C773}"/>
              </a:ext>
            </a:extLst>
          </p:cNvPr>
          <p:cNvSpPr>
            <a:spLocks noGrp="1"/>
          </p:cNvSpPr>
          <p:nvPr>
            <p:ph type="subTitle" idx="1"/>
          </p:nvPr>
        </p:nvSpPr>
        <p:spPr/>
        <p:txBody>
          <a:bodyPr/>
          <a:lstStyle/>
          <a:p>
            <a:r>
              <a:rPr lang="en-US" dirty="0"/>
              <a:t>Long-Short Term Memory</a:t>
            </a:r>
          </a:p>
          <a:p>
            <a:pPr marL="0" indent="0">
              <a:buNone/>
            </a:pPr>
            <a:endParaRPr lang="en-US" dirty="0"/>
          </a:p>
        </p:txBody>
      </p:sp>
      <p:sp>
        <p:nvSpPr>
          <p:cNvPr id="6" name="TextBox 5">
            <a:extLst>
              <a:ext uri="{FF2B5EF4-FFF2-40B4-BE49-F238E27FC236}">
                <a16:creationId xmlns:a16="http://schemas.microsoft.com/office/drawing/2014/main" id="{7778D9F2-998D-490B-BFB0-B1812D04BD89}"/>
              </a:ext>
            </a:extLst>
          </p:cNvPr>
          <p:cNvSpPr txBox="1"/>
          <p:nvPr/>
        </p:nvSpPr>
        <p:spPr>
          <a:xfrm>
            <a:off x="875816" y="4705350"/>
            <a:ext cx="10306534" cy="923330"/>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Based on the results of all the models, we can see the LSTM model is not performing well on the current data. The Linear regression model performed better than other four models as it is explaining the more variability than the other models; as well as it is giving less error rate against the regression line. </a:t>
            </a:r>
            <a:endParaRPr lang="en-US" dirty="0"/>
          </a:p>
        </p:txBody>
      </p:sp>
      <p:sp>
        <p:nvSpPr>
          <p:cNvPr id="4" name="Date Placeholder 3">
            <a:extLst>
              <a:ext uri="{FF2B5EF4-FFF2-40B4-BE49-F238E27FC236}">
                <a16:creationId xmlns:a16="http://schemas.microsoft.com/office/drawing/2014/main" id="{633A4326-099F-45FA-B131-BACA65C29532}"/>
              </a:ext>
            </a:extLst>
          </p:cNvPr>
          <p:cNvSpPr>
            <a:spLocks noGrp="1"/>
          </p:cNvSpPr>
          <p:nvPr>
            <p:ph type="dt" sz="half" idx="12"/>
          </p:nvPr>
        </p:nvSpPr>
        <p:spPr/>
        <p:txBody>
          <a:bodyPr/>
          <a:lstStyle/>
          <a:p>
            <a:fld id="{D171EE12-CECF-48A9-B30B-003BFA17D1F7}" type="datetime1">
              <a:rPr lang="en-US" smtClean="0"/>
              <a:t>4/28/2021</a:t>
            </a:fld>
            <a:endParaRPr lang="en-US"/>
          </a:p>
        </p:txBody>
      </p:sp>
      <p:pic>
        <p:nvPicPr>
          <p:cNvPr id="9" name="Picture 8">
            <a:extLst>
              <a:ext uri="{FF2B5EF4-FFF2-40B4-BE49-F238E27FC236}">
                <a16:creationId xmlns:a16="http://schemas.microsoft.com/office/drawing/2014/main" id="{3E654A7C-A9B9-4503-A178-CAB66488797C}"/>
              </a:ext>
            </a:extLst>
          </p:cNvPr>
          <p:cNvPicPr>
            <a:picLocks noChangeAspect="1"/>
          </p:cNvPicPr>
          <p:nvPr/>
        </p:nvPicPr>
        <p:blipFill>
          <a:blip r:embed="rId2"/>
          <a:stretch>
            <a:fillRect/>
          </a:stretch>
        </p:blipFill>
        <p:spPr>
          <a:xfrm>
            <a:off x="3001519" y="2309582"/>
            <a:ext cx="4825746" cy="2050337"/>
          </a:xfrm>
          <a:prstGeom prst="rect">
            <a:avLst/>
          </a:prstGeom>
        </p:spPr>
      </p:pic>
    </p:spTree>
    <p:extLst>
      <p:ext uri="{BB962C8B-B14F-4D97-AF65-F5344CB8AC3E}">
        <p14:creationId xmlns:p14="http://schemas.microsoft.com/office/powerpoint/2010/main" val="173460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4B2A-3D67-489A-A9DB-04B23DA8A628}"/>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807E2FB5-211D-4D58-B284-68C61DA35DFC}"/>
              </a:ext>
            </a:extLst>
          </p:cNvPr>
          <p:cNvSpPr>
            <a:spLocks noGrp="1"/>
          </p:cNvSpPr>
          <p:nvPr>
            <p:ph type="subTitle" idx="1"/>
          </p:nvPr>
        </p:nvSpPr>
        <p:spPr/>
        <p:txBody>
          <a:bodyPr/>
          <a:lstStyle/>
          <a:p>
            <a:r>
              <a:rPr lang="en-US" sz="1800" dirty="0">
                <a:effectLst/>
                <a:latin typeface="Times New Roman" panose="02020603050405020304" pitchFamily="18" charset="0"/>
                <a:ea typeface="SimSun" panose="02010600030101010101" pitchFamily="2" charset="-122"/>
              </a:rPr>
              <a:t>Stock Markets are the driving factor of an economy that impacts the companies and its market value. In this paper the machine and deep learning has been addressed to build a framework for Amazon investors to predict the future prices. </a:t>
            </a:r>
          </a:p>
          <a:p>
            <a:r>
              <a:rPr lang="en-US" sz="1800" dirty="0">
                <a:effectLst/>
                <a:latin typeface="Times New Roman" panose="02020603050405020304" pitchFamily="18" charset="0"/>
                <a:ea typeface="SimSun" panose="02010600030101010101" pitchFamily="2" charset="-122"/>
              </a:rPr>
              <a:t>The amazon investors can get benefitted by making an appropriate decision regarding their investments. The study utilized the ten years of historical stock price data to predict the future price</a:t>
            </a:r>
            <a:endParaRPr lang="en-US" sz="1800"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Five different models have been built and compared based on their performance criteria. R-Squared, RMSE, MSE, and MAE have been used to evaluate the model performance. </a:t>
            </a:r>
          </a:p>
          <a:p>
            <a:r>
              <a:rPr lang="en-US" sz="1800" dirty="0">
                <a:effectLst/>
                <a:latin typeface="Times New Roman" panose="02020603050405020304" pitchFamily="18" charset="0"/>
                <a:ea typeface="SimSun" panose="02010600030101010101" pitchFamily="2" charset="-122"/>
              </a:rPr>
              <a:t>We were optimistic about the performance of the LSTM model, but the model did not improve its performance.</a:t>
            </a:r>
            <a:endParaRPr lang="en-US" dirty="0"/>
          </a:p>
        </p:txBody>
      </p:sp>
      <p:sp>
        <p:nvSpPr>
          <p:cNvPr id="4" name="Date Placeholder 3">
            <a:extLst>
              <a:ext uri="{FF2B5EF4-FFF2-40B4-BE49-F238E27FC236}">
                <a16:creationId xmlns:a16="http://schemas.microsoft.com/office/drawing/2014/main" id="{9D3A8845-125F-49B5-90C2-27F545A63293}"/>
              </a:ext>
            </a:extLst>
          </p:cNvPr>
          <p:cNvSpPr>
            <a:spLocks noGrp="1"/>
          </p:cNvSpPr>
          <p:nvPr>
            <p:ph type="dt" sz="half" idx="12"/>
          </p:nvPr>
        </p:nvSpPr>
        <p:spPr/>
        <p:txBody>
          <a:bodyPr/>
          <a:lstStyle/>
          <a:p>
            <a:fld id="{87328804-519A-4ED5-93CA-D8507CDC9708}" type="datetime1">
              <a:rPr lang="en-US" smtClean="0"/>
              <a:t>4/28/2021</a:t>
            </a:fld>
            <a:endParaRPr lang="en-US"/>
          </a:p>
        </p:txBody>
      </p:sp>
    </p:spTree>
    <p:extLst>
      <p:ext uri="{BB962C8B-B14F-4D97-AF65-F5344CB8AC3E}">
        <p14:creationId xmlns:p14="http://schemas.microsoft.com/office/powerpoint/2010/main" val="297555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347D-54E6-4556-BB15-A019347F7BD4}"/>
              </a:ext>
            </a:extLst>
          </p:cNvPr>
          <p:cNvSpPr>
            <a:spLocks noGrp="1"/>
          </p:cNvSpPr>
          <p:nvPr>
            <p:ph type="ctrTitle"/>
          </p:nvPr>
        </p:nvSpPr>
        <p:spPr/>
        <p:txBody>
          <a:bodyPr/>
          <a:lstStyle/>
          <a:p>
            <a:r>
              <a:rPr lang="en-US" dirty="0"/>
              <a:t>Authors Contributions</a:t>
            </a:r>
          </a:p>
        </p:txBody>
      </p:sp>
      <p:sp>
        <p:nvSpPr>
          <p:cNvPr id="3" name="Subtitle 2">
            <a:extLst>
              <a:ext uri="{FF2B5EF4-FFF2-40B4-BE49-F238E27FC236}">
                <a16:creationId xmlns:a16="http://schemas.microsoft.com/office/drawing/2014/main" id="{8165E16B-297F-45DB-B00C-43830350E5DE}"/>
              </a:ext>
            </a:extLst>
          </p:cNvPr>
          <p:cNvSpPr>
            <a:spLocks noGrp="1"/>
          </p:cNvSpPr>
          <p:nvPr>
            <p:ph type="subTitle" idx="1"/>
          </p:nvPr>
        </p:nvSpPr>
        <p:spPr/>
        <p:txBody>
          <a:bodyPr/>
          <a:lstStyle/>
          <a:p>
            <a:r>
              <a:rPr lang="en-US" sz="1800" dirty="0">
                <a:effectLst/>
                <a:latin typeface="Times New Roman" panose="02020603050405020304" pitchFamily="18" charset="0"/>
                <a:ea typeface="SimSun" panose="02010600030101010101" pitchFamily="2" charset="-122"/>
              </a:rPr>
              <a:t>Navjot Kaur: Student of Master of Science in Data Science at Michigan Technological University, Houghton MI, USA. Author </a:t>
            </a:r>
            <a:r>
              <a:rPr lang="en-US" sz="1800" dirty="0" err="1">
                <a:effectLst/>
                <a:latin typeface="Times New Roman" panose="02020603050405020304" pitchFamily="18" charset="0"/>
                <a:ea typeface="SimSun" panose="02010600030101010101" pitchFamily="2" charset="-122"/>
              </a:rPr>
              <a:t>Conrtributed</a:t>
            </a:r>
            <a:r>
              <a:rPr lang="en-US" sz="1800" dirty="0">
                <a:effectLst/>
                <a:latin typeface="Times New Roman" panose="02020603050405020304" pitchFamily="18" charset="0"/>
                <a:ea typeface="SimSun" panose="02010600030101010101" pitchFamily="2" charset="-122"/>
              </a:rPr>
              <a:t> in Experiment Design and Methods Specifications, wrote first draft of the document, implemented the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and Document review and editing.  </a:t>
            </a:r>
          </a:p>
          <a:p>
            <a:r>
              <a:rPr lang="en-US" sz="1800" dirty="0">
                <a:effectLst/>
                <a:latin typeface="Times New Roman" panose="02020603050405020304" pitchFamily="18" charset="0"/>
                <a:ea typeface="SimSun" panose="02010600030101010101" pitchFamily="2" charset="-122"/>
              </a:rPr>
              <a:t>Prathamesh Jadhav: Student of Master of Science in Data Science at Michigan Technological University, Houghton MI, USA. Author </a:t>
            </a:r>
            <a:r>
              <a:rPr lang="en-US" sz="1800" dirty="0" err="1">
                <a:effectLst/>
                <a:latin typeface="Times New Roman" panose="02020603050405020304" pitchFamily="18" charset="0"/>
                <a:ea typeface="SimSun" panose="02010600030101010101" pitchFamily="2" charset="-122"/>
              </a:rPr>
              <a:t>Conrtributed</a:t>
            </a:r>
            <a:r>
              <a:rPr lang="en-US" sz="1800" dirty="0">
                <a:effectLst/>
                <a:latin typeface="Times New Roman" panose="02020603050405020304" pitchFamily="18" charset="0"/>
                <a:ea typeface="SimSun" panose="02010600030101010101" pitchFamily="2" charset="-122"/>
              </a:rPr>
              <a:t> in investigating the regression methods and models, implemented the Decision Tree, Random Forest, and Linear Regression </a:t>
            </a:r>
          </a:p>
          <a:p>
            <a:r>
              <a:rPr lang="en-US" sz="1800" dirty="0">
                <a:effectLst/>
                <a:latin typeface="Times New Roman" panose="02020603050405020304" pitchFamily="18" charset="0"/>
                <a:ea typeface="SimSun" panose="02010600030101010101" pitchFamily="2" charset="-122"/>
              </a:rPr>
              <a:t>Surya </a:t>
            </a:r>
            <a:r>
              <a:rPr lang="en-US" sz="1800" dirty="0" err="1">
                <a:effectLst/>
                <a:latin typeface="Times New Roman" panose="02020603050405020304" pitchFamily="18" charset="0"/>
                <a:ea typeface="SimSun" panose="02010600030101010101" pitchFamily="2" charset="-122"/>
              </a:rPr>
              <a:t>Ravula</a:t>
            </a:r>
            <a:r>
              <a:rPr lang="en-US" sz="1800" dirty="0">
                <a:effectLst/>
                <a:latin typeface="Times New Roman" panose="02020603050405020304" pitchFamily="18" charset="0"/>
                <a:ea typeface="SimSun" panose="02010600030101010101" pitchFamily="2" charset="-122"/>
              </a:rPr>
              <a:t>: Student of Master of Science in Data Science at Michigan Technological University, Houghton MI, USA. Author </a:t>
            </a:r>
            <a:r>
              <a:rPr lang="en-US" sz="1800" dirty="0" err="1">
                <a:effectLst/>
                <a:latin typeface="Times New Roman" panose="02020603050405020304" pitchFamily="18" charset="0"/>
                <a:ea typeface="SimSun" panose="02010600030101010101" pitchFamily="2" charset="-122"/>
              </a:rPr>
              <a:t>Conrtributed</a:t>
            </a:r>
            <a:r>
              <a:rPr lang="en-US" sz="1800" dirty="0">
                <a:effectLst/>
                <a:latin typeface="Times New Roman" panose="02020603050405020304" pitchFamily="18" charset="0"/>
                <a:ea typeface="SimSun" panose="02010600030101010101" pitchFamily="2" charset="-122"/>
              </a:rPr>
              <a:t> to introduce the topic, Implemented the data preprocessing, exploratory data analysis, and implementation of LSTM model.</a:t>
            </a:r>
          </a:p>
          <a:p>
            <a:endParaRPr lang="en-US" dirty="0"/>
          </a:p>
        </p:txBody>
      </p:sp>
      <p:sp>
        <p:nvSpPr>
          <p:cNvPr id="4" name="Date Placeholder 3">
            <a:extLst>
              <a:ext uri="{FF2B5EF4-FFF2-40B4-BE49-F238E27FC236}">
                <a16:creationId xmlns:a16="http://schemas.microsoft.com/office/drawing/2014/main" id="{CB49C2E1-CCA9-46FF-8093-9B90DB3335C9}"/>
              </a:ext>
            </a:extLst>
          </p:cNvPr>
          <p:cNvSpPr>
            <a:spLocks noGrp="1"/>
          </p:cNvSpPr>
          <p:nvPr>
            <p:ph type="dt" sz="half" idx="12"/>
          </p:nvPr>
        </p:nvSpPr>
        <p:spPr/>
        <p:txBody>
          <a:bodyPr/>
          <a:lstStyle/>
          <a:p>
            <a:fld id="{F23FDE93-6823-4511-A2A4-9B520AFF1675}" type="datetime1">
              <a:rPr lang="en-US" smtClean="0"/>
              <a:t>4/28/2021</a:t>
            </a:fld>
            <a:endParaRPr lang="en-US"/>
          </a:p>
        </p:txBody>
      </p:sp>
    </p:spTree>
    <p:extLst>
      <p:ext uri="{BB962C8B-B14F-4D97-AF65-F5344CB8AC3E}">
        <p14:creationId xmlns:p14="http://schemas.microsoft.com/office/powerpoint/2010/main" val="131530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6" y="613077"/>
            <a:ext cx="10224305" cy="729586"/>
          </a:xfrm>
        </p:spPr>
        <p:txBody>
          <a:bodyPr>
            <a:normAutofit/>
          </a:bodyPr>
          <a:lstStyle/>
          <a:p>
            <a:pPr algn="l"/>
            <a:r>
              <a:rPr lang="en-US" sz="3200" dirty="0"/>
              <a:t>BACKGROUND OF AMAZON STOCK</a:t>
            </a:r>
            <a:endParaRPr lang="en-US" sz="3200" dirty="0">
              <a:latin typeface="Myriad Pro"/>
              <a:cs typeface="Myriad Pro"/>
            </a:endParaRPr>
          </a:p>
        </p:txBody>
      </p:sp>
      <p:sp>
        <p:nvSpPr>
          <p:cNvPr id="3" name="Subtitle 2"/>
          <p:cNvSpPr>
            <a:spLocks noGrp="1"/>
          </p:cNvSpPr>
          <p:nvPr>
            <p:ph type="subTitle" idx="4294967295"/>
          </p:nvPr>
        </p:nvSpPr>
        <p:spPr>
          <a:xfrm>
            <a:off x="875816" y="1750088"/>
            <a:ext cx="10030309" cy="3504817"/>
          </a:xfrm>
        </p:spPr>
        <p:txBody>
          <a:bodyPr>
            <a:normAutofit fontScale="70000" lnSpcReduction="20000"/>
          </a:bodyPr>
          <a:lstStyle/>
          <a:p>
            <a:pPr marL="0" lvl="0" indent="0" algn="l" rtl="0">
              <a:lnSpc>
                <a:spcPct val="115000"/>
              </a:lnSpc>
              <a:spcBef>
                <a:spcPts val="0"/>
              </a:spcBef>
              <a:spcAft>
                <a:spcPts val="0"/>
              </a:spcAft>
              <a:buNone/>
            </a:pPr>
            <a:r>
              <a:rPr lang="en-US" sz="2800" dirty="0">
                <a:solidFill>
                  <a:srgbClr val="000000"/>
                </a:solidFill>
                <a:latin typeface="Times New Roman"/>
                <a:ea typeface="Times New Roman"/>
                <a:cs typeface="Times New Roman"/>
                <a:sym typeface="Times New Roman"/>
              </a:rPr>
              <a:t>Amazon.com</a:t>
            </a:r>
            <a:r>
              <a:rPr lang="en-US" dirty="0">
                <a:solidFill>
                  <a:srgbClr val="000000"/>
                </a:solidFill>
                <a:latin typeface="Times New Roman"/>
                <a:ea typeface="Times New Roman"/>
                <a:cs typeface="Times New Roman"/>
                <a:sym typeface="Times New Roman"/>
              </a:rPr>
              <a:t> is a leading player in the market i</a:t>
            </a:r>
            <a:r>
              <a:rPr lang="en-US" sz="2800" dirty="0">
                <a:solidFill>
                  <a:srgbClr val="000000"/>
                </a:solidFill>
                <a:latin typeface="Times New Roman"/>
                <a:ea typeface="Times New Roman"/>
                <a:cs typeface="Times New Roman"/>
                <a:sym typeface="Times New Roman"/>
              </a:rPr>
              <a:t>n online retail services. It operates through the following business segments: North America, International, and Amazon Web Services (AWS).</a:t>
            </a:r>
          </a:p>
          <a:p>
            <a:pPr marL="0" lvl="0" indent="0" algn="l" rtl="0">
              <a:lnSpc>
                <a:spcPct val="115000"/>
              </a:lnSpc>
              <a:spcBef>
                <a:spcPts val="2100"/>
              </a:spcBef>
              <a:spcAft>
                <a:spcPts val="0"/>
              </a:spcAft>
              <a:buNone/>
            </a:pPr>
            <a:r>
              <a:rPr lang="en-US" dirty="0">
                <a:solidFill>
                  <a:srgbClr val="000000"/>
                </a:solidFill>
                <a:latin typeface="Times New Roman"/>
                <a:ea typeface="Times New Roman"/>
                <a:cs typeface="Times New Roman"/>
                <a:sym typeface="Times New Roman"/>
              </a:rPr>
              <a:t>A short snippet to h</a:t>
            </a:r>
            <a:r>
              <a:rPr lang="en-US" sz="2800" dirty="0">
                <a:solidFill>
                  <a:srgbClr val="000000"/>
                </a:solidFill>
                <a:latin typeface="Times New Roman"/>
                <a:ea typeface="Times New Roman"/>
                <a:cs typeface="Times New Roman"/>
                <a:sym typeface="Times New Roman"/>
              </a:rPr>
              <a:t>istorical share price chart and data for Amazon since 1997. The closing stock price for Amazon as of </a:t>
            </a:r>
            <a:r>
              <a:rPr lang="en-US" dirty="0">
                <a:solidFill>
                  <a:srgbClr val="000000"/>
                </a:solidFill>
                <a:latin typeface="Times New Roman"/>
                <a:ea typeface="Times New Roman"/>
                <a:cs typeface="Times New Roman"/>
                <a:sym typeface="Times New Roman"/>
              </a:rPr>
              <a:t>April 28</a:t>
            </a:r>
            <a:r>
              <a:rPr lang="en-US" sz="2800" dirty="0">
                <a:solidFill>
                  <a:srgbClr val="000000"/>
                </a:solidFill>
                <a:latin typeface="Times New Roman"/>
                <a:ea typeface="Times New Roman"/>
                <a:cs typeface="Times New Roman"/>
                <a:sym typeface="Times New Roman"/>
              </a:rPr>
              <a:t>, 2021 is </a:t>
            </a:r>
            <a:r>
              <a:rPr lang="en-US" sz="2800" b="1" dirty="0">
                <a:solidFill>
                  <a:srgbClr val="000000"/>
                </a:solidFill>
                <a:latin typeface="Times New Roman"/>
                <a:ea typeface="Times New Roman"/>
                <a:cs typeface="Times New Roman"/>
                <a:sym typeface="Times New Roman"/>
              </a:rPr>
              <a:t>3458.50</a:t>
            </a:r>
            <a:r>
              <a:rPr lang="en-US" sz="2800" dirty="0">
                <a:solidFill>
                  <a:srgbClr val="000000"/>
                </a:solidFill>
                <a:latin typeface="Times New Roman"/>
                <a:ea typeface="Times New Roman"/>
                <a:cs typeface="Times New Roman"/>
                <a:sym typeface="Times New Roman"/>
              </a:rPr>
              <a:t>.</a:t>
            </a:r>
          </a:p>
          <a:p>
            <a:pPr marL="457200" lvl="0" indent="-330200" algn="l" rtl="0">
              <a:lnSpc>
                <a:spcPct val="115000"/>
              </a:lnSpc>
              <a:spcBef>
                <a:spcPts val="2100"/>
              </a:spcBef>
              <a:spcAft>
                <a:spcPts val="0"/>
              </a:spcAft>
              <a:buClr>
                <a:srgbClr val="000000"/>
              </a:buClr>
              <a:buSzPts val="1600"/>
              <a:buChar char="●"/>
            </a:pPr>
            <a:r>
              <a:rPr lang="en-US" sz="2800" dirty="0">
                <a:solidFill>
                  <a:srgbClr val="000000"/>
                </a:solidFill>
                <a:latin typeface="Times New Roman"/>
                <a:ea typeface="Times New Roman"/>
                <a:cs typeface="Times New Roman"/>
                <a:sym typeface="Times New Roman"/>
              </a:rPr>
              <a:t>The all-time high Amazon stock closing price on </a:t>
            </a:r>
            <a:r>
              <a:rPr lang="en-US" sz="2800" b="1" dirty="0">
                <a:solidFill>
                  <a:srgbClr val="000000"/>
                </a:solidFill>
                <a:latin typeface="Times New Roman"/>
                <a:ea typeface="Times New Roman"/>
                <a:cs typeface="Times New Roman"/>
                <a:sym typeface="Times New Roman"/>
              </a:rPr>
              <a:t>September 02, 2020, </a:t>
            </a:r>
            <a:r>
              <a:rPr lang="en-US" sz="2800" dirty="0">
                <a:solidFill>
                  <a:srgbClr val="000000"/>
                </a:solidFill>
                <a:latin typeface="Times New Roman"/>
                <a:ea typeface="Times New Roman"/>
                <a:cs typeface="Times New Roman"/>
                <a:sym typeface="Times New Roman"/>
              </a:rPr>
              <a:t>was 3531.45 .</a:t>
            </a:r>
          </a:p>
          <a:p>
            <a:pPr marL="457200" lvl="0" indent="-330200" algn="l" rtl="0">
              <a:lnSpc>
                <a:spcPct val="115000"/>
              </a:lnSpc>
              <a:spcBef>
                <a:spcPts val="0"/>
              </a:spcBef>
              <a:spcAft>
                <a:spcPts val="0"/>
              </a:spcAft>
              <a:buClr>
                <a:srgbClr val="000000"/>
              </a:buClr>
              <a:buSzPts val="1600"/>
              <a:buChar char="●"/>
            </a:pPr>
            <a:r>
              <a:rPr lang="en-US" dirty="0">
                <a:solidFill>
                  <a:srgbClr val="000000"/>
                </a:solidFill>
                <a:latin typeface="Times New Roman"/>
                <a:ea typeface="Times New Roman"/>
                <a:cs typeface="Times New Roman"/>
                <a:sym typeface="Times New Roman"/>
              </a:rPr>
              <a:t>Its </a:t>
            </a:r>
            <a:r>
              <a:rPr lang="en-US" sz="2800" dirty="0">
                <a:solidFill>
                  <a:srgbClr val="000000"/>
                </a:solidFill>
                <a:latin typeface="Times New Roman"/>
                <a:ea typeface="Times New Roman"/>
                <a:cs typeface="Times New Roman"/>
                <a:sym typeface="Times New Roman"/>
              </a:rPr>
              <a:t>52-week high stock price </a:t>
            </a:r>
            <a:r>
              <a:rPr lang="en-US" dirty="0">
                <a:solidFill>
                  <a:srgbClr val="000000"/>
                </a:solidFill>
                <a:latin typeface="Times New Roman"/>
                <a:ea typeface="Times New Roman"/>
                <a:cs typeface="Times New Roman"/>
                <a:sym typeface="Times New Roman"/>
              </a:rPr>
              <a:t>on same date was </a:t>
            </a:r>
            <a:r>
              <a:rPr lang="en-US" sz="2800" b="1" dirty="0">
                <a:solidFill>
                  <a:srgbClr val="000000"/>
                </a:solidFill>
                <a:latin typeface="Times New Roman"/>
                <a:ea typeface="Times New Roman"/>
                <a:cs typeface="Times New Roman"/>
                <a:sym typeface="Times New Roman"/>
              </a:rPr>
              <a:t>3552.25</a:t>
            </a:r>
            <a:r>
              <a:rPr lang="en-US" b="1" dirty="0">
                <a:solidFill>
                  <a:srgbClr val="000000"/>
                </a:solidFill>
                <a:latin typeface="Times New Roman"/>
                <a:ea typeface="Times New Roman"/>
                <a:cs typeface="Times New Roman"/>
                <a:sym typeface="Times New Roman"/>
              </a:rPr>
              <a:t> . </a:t>
            </a:r>
            <a:endParaRPr lang="en-US" sz="2800" dirty="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Char char="●"/>
            </a:pPr>
            <a:r>
              <a:rPr lang="en-US" sz="2800" dirty="0">
                <a:solidFill>
                  <a:srgbClr val="000000"/>
                </a:solidFill>
                <a:latin typeface="Times New Roman"/>
                <a:ea typeface="Times New Roman"/>
                <a:cs typeface="Times New Roman"/>
                <a:sym typeface="Times New Roman"/>
              </a:rPr>
              <a:t>The 52-week low stock price is </a:t>
            </a:r>
            <a:r>
              <a:rPr lang="en-US" sz="2800" b="1" dirty="0">
                <a:solidFill>
                  <a:srgbClr val="000000"/>
                </a:solidFill>
                <a:latin typeface="Times New Roman"/>
                <a:ea typeface="Times New Roman"/>
                <a:cs typeface="Times New Roman"/>
                <a:sym typeface="Times New Roman"/>
              </a:rPr>
              <a:t>1626.03.</a:t>
            </a:r>
            <a:endParaRPr lang="en-US" sz="2800" dirty="0">
              <a:solidFill>
                <a:srgbClr val="000000"/>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000000"/>
              </a:buClr>
              <a:buSzPts val="1600"/>
              <a:buChar char="●"/>
            </a:pPr>
            <a:r>
              <a:rPr lang="en-US" sz="2800" dirty="0">
                <a:solidFill>
                  <a:srgbClr val="000000"/>
                </a:solidFill>
                <a:latin typeface="Times New Roman"/>
                <a:ea typeface="Times New Roman"/>
                <a:cs typeface="Times New Roman"/>
                <a:sym typeface="Times New Roman"/>
              </a:rPr>
              <a:t>The average Amazon stock price for the last 52 weeks of th</a:t>
            </a:r>
            <a:r>
              <a:rPr lang="en-US" dirty="0">
                <a:solidFill>
                  <a:srgbClr val="000000"/>
                </a:solidFill>
                <a:latin typeface="Times New Roman"/>
                <a:ea typeface="Times New Roman"/>
                <a:cs typeface="Times New Roman"/>
                <a:sym typeface="Times New Roman"/>
              </a:rPr>
              <a:t>e year 2020 was</a:t>
            </a:r>
            <a:r>
              <a:rPr lang="en-US" sz="2800" dirty="0">
                <a:solidFill>
                  <a:srgbClr val="000000"/>
                </a:solidFill>
                <a:latin typeface="Times New Roman"/>
                <a:ea typeface="Times New Roman"/>
                <a:cs typeface="Times New Roman"/>
                <a:sym typeface="Times New Roman"/>
              </a:rPr>
              <a:t> </a:t>
            </a:r>
            <a:r>
              <a:rPr lang="en-US" sz="2800" b="1" dirty="0">
                <a:solidFill>
                  <a:srgbClr val="000000"/>
                </a:solidFill>
                <a:latin typeface="Times New Roman"/>
                <a:ea typeface="Times New Roman"/>
                <a:cs typeface="Times New Roman"/>
                <a:sym typeface="Times New Roman"/>
              </a:rPr>
              <a:t>2601.89</a:t>
            </a:r>
            <a:r>
              <a:rPr lang="en-US" sz="2800" dirty="0">
                <a:solidFill>
                  <a:srgbClr val="000000"/>
                </a:solidFill>
                <a:latin typeface="Times New Roman"/>
                <a:ea typeface="Times New Roman"/>
                <a:cs typeface="Times New Roman"/>
                <a:sym typeface="Times New Roman"/>
              </a:rPr>
              <a:t>.</a:t>
            </a:r>
          </a:p>
          <a:p>
            <a:pPr marL="342900" indent="-342900" algn="l">
              <a:buClr>
                <a:schemeClr val="tx1"/>
              </a:buClr>
              <a:buFont typeface="Arial" charset="0"/>
              <a:buChar char="•"/>
            </a:pPr>
            <a:endParaRPr lang="en-US" sz="2800" dirty="0">
              <a:latin typeface="Myriad Pro"/>
              <a:cs typeface="Myriad Pro"/>
            </a:endParaRPr>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F21F0A3C-B8FD-4651-AE66-810A2DBDEBE9}" type="datetime1">
              <a:rPr lang="en-US" smtClean="0">
                <a:solidFill>
                  <a:schemeClr val="tx1">
                    <a:lumMod val="50000"/>
                    <a:lumOff val="50000"/>
                  </a:schemeClr>
                </a:solidFill>
                <a:latin typeface="Avenir Next" charset="0"/>
              </a:rPr>
              <a:t>4/28/2021</a:t>
            </a:fld>
            <a:endParaRPr lang="en-US" dirty="0">
              <a:solidFill>
                <a:schemeClr val="tx1">
                  <a:lumMod val="50000"/>
                  <a:lumOff val="50000"/>
                </a:schemeClr>
              </a:solidFill>
              <a:latin typeface="Avenir Next" charset="0"/>
              <a:ea typeface="Avenir Next" charset="0"/>
              <a:cs typeface="Avenir Next" charset="0"/>
            </a:endParaRPr>
          </a:p>
        </p:txBody>
      </p:sp>
    </p:spTree>
    <p:extLst>
      <p:ext uri="{BB962C8B-B14F-4D97-AF65-F5344CB8AC3E}">
        <p14:creationId xmlns:p14="http://schemas.microsoft.com/office/powerpoint/2010/main" val="14409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D310-5346-4C65-AB8C-574E476EDF8C}"/>
              </a:ext>
            </a:extLst>
          </p:cNvPr>
          <p:cNvSpPr>
            <a:spLocks noGrp="1"/>
          </p:cNvSpPr>
          <p:nvPr>
            <p:ph type="ctrTitle"/>
          </p:nvPr>
        </p:nvSpPr>
        <p:spPr/>
        <p:txBody>
          <a:bodyPr/>
          <a:lstStyle/>
          <a:p>
            <a:r>
              <a:rPr lang="en-US" sz="4400" dirty="0">
                <a:solidFill>
                  <a:srgbClr val="000000"/>
                </a:solidFill>
                <a:latin typeface="Times New Roman"/>
                <a:ea typeface="Times New Roman"/>
                <a:cs typeface="Times New Roman"/>
                <a:sym typeface="Times New Roman"/>
              </a:rPr>
              <a:t>Motivation</a:t>
            </a:r>
            <a:endParaRPr lang="en-US" dirty="0"/>
          </a:p>
        </p:txBody>
      </p:sp>
      <p:sp>
        <p:nvSpPr>
          <p:cNvPr id="3" name="Subtitle 2">
            <a:extLst>
              <a:ext uri="{FF2B5EF4-FFF2-40B4-BE49-F238E27FC236}">
                <a16:creationId xmlns:a16="http://schemas.microsoft.com/office/drawing/2014/main" id="{881316F6-F760-4032-8461-AADF29111284}"/>
              </a:ext>
            </a:extLst>
          </p:cNvPr>
          <p:cNvSpPr>
            <a:spLocks noGrp="1"/>
          </p:cNvSpPr>
          <p:nvPr>
            <p:ph type="subTitle" idx="1"/>
          </p:nvPr>
        </p:nvSpPr>
        <p:spPr>
          <a:xfrm>
            <a:off x="875816" y="1750088"/>
            <a:ext cx="10224305" cy="3504817"/>
          </a:xfrm>
        </p:spPr>
        <p:txBody>
          <a:bodyPr/>
          <a:lstStyle/>
          <a:p>
            <a:pPr marL="0" indent="0">
              <a:buNone/>
            </a:pPr>
            <a:endParaRPr lang="en-US" dirty="0"/>
          </a:p>
          <a:p>
            <a:pPr marL="514350" indent="-514350">
              <a:buAutoNum type="arabicParenR"/>
            </a:pPr>
            <a:r>
              <a:rPr lang="en-US" sz="2800" dirty="0">
                <a:solidFill>
                  <a:srgbClr val="000000"/>
                </a:solidFill>
                <a:latin typeface="Times New Roman"/>
                <a:ea typeface="Times New Roman"/>
                <a:cs typeface="Times New Roman"/>
                <a:sym typeface="Times New Roman"/>
              </a:rPr>
              <a:t>To </a:t>
            </a:r>
            <a:r>
              <a:rPr lang="en-US" dirty="0">
                <a:solidFill>
                  <a:srgbClr val="000000"/>
                </a:solidFill>
                <a:latin typeface="Times New Roman"/>
                <a:ea typeface="Times New Roman"/>
                <a:cs typeface="Times New Roman"/>
                <a:sym typeface="Times New Roman"/>
              </a:rPr>
              <a:t>build an automated model to predict</a:t>
            </a:r>
            <a:r>
              <a:rPr lang="en-US" sz="2800" dirty="0">
                <a:solidFill>
                  <a:srgbClr val="000000"/>
                </a:solidFill>
                <a:latin typeface="Times New Roman"/>
                <a:ea typeface="Times New Roman"/>
                <a:cs typeface="Times New Roman"/>
                <a:sym typeface="Times New Roman"/>
              </a:rPr>
              <a:t> the amazon stock price.</a:t>
            </a:r>
          </a:p>
          <a:p>
            <a:pPr marL="514350" indent="-514350">
              <a:buAutoNum type="arabicParenR"/>
            </a:pPr>
            <a:r>
              <a:rPr lang="en-US" dirty="0">
                <a:solidFill>
                  <a:srgbClr val="000000"/>
                </a:solidFill>
                <a:latin typeface="Times New Roman"/>
                <a:ea typeface="Times New Roman"/>
                <a:cs typeface="Times New Roman"/>
                <a:sym typeface="Times New Roman"/>
              </a:rPr>
              <a:t>Amazon is outperforming in e-commerce segment even during the COVID-19 times.</a:t>
            </a:r>
            <a:endParaRPr lang="en-US" sz="2800" dirty="0">
              <a:solidFill>
                <a:srgbClr val="000000"/>
              </a:solidFill>
              <a:latin typeface="Times New Roman"/>
              <a:ea typeface="Times New Roman"/>
              <a:cs typeface="Times New Roman"/>
              <a:sym typeface="Times New Roman"/>
            </a:endParaRPr>
          </a:p>
          <a:p>
            <a:pPr marL="514350" indent="-514350">
              <a:buAutoNum type="arabicParenR"/>
            </a:pPr>
            <a:r>
              <a:rPr lang="en-US" sz="2800" dirty="0">
                <a:solidFill>
                  <a:srgbClr val="000000"/>
                </a:solidFill>
                <a:latin typeface="Times New Roman"/>
                <a:ea typeface="Times New Roman"/>
                <a:cs typeface="Times New Roman"/>
                <a:sym typeface="Times New Roman"/>
              </a:rPr>
              <a:t>To study various machine learning models and algorithms to get the </a:t>
            </a:r>
            <a:r>
              <a:rPr lang="en-US" dirty="0">
                <a:solidFill>
                  <a:srgbClr val="000000"/>
                </a:solidFill>
                <a:latin typeface="Times New Roman"/>
                <a:ea typeface="Times New Roman"/>
                <a:cs typeface="Times New Roman"/>
                <a:sym typeface="Times New Roman"/>
              </a:rPr>
              <a:t>evaluation m</a:t>
            </a:r>
            <a:r>
              <a:rPr lang="en-US" sz="2800" dirty="0">
                <a:solidFill>
                  <a:srgbClr val="000000"/>
                </a:solidFill>
                <a:latin typeface="Times New Roman"/>
                <a:ea typeface="Times New Roman"/>
                <a:cs typeface="Times New Roman"/>
                <a:sym typeface="Times New Roman"/>
              </a:rPr>
              <a:t>etrics (R-Squared, RMSE, MAE)</a:t>
            </a:r>
          </a:p>
          <a:p>
            <a:pPr marL="514350" indent="-514350">
              <a:buAutoNum type="arabicParenR"/>
            </a:pPr>
            <a:endParaRPr lang="en-US" sz="2800" dirty="0">
              <a:solidFill>
                <a:srgbClr val="000000"/>
              </a:solidFill>
              <a:latin typeface="Times New Roman"/>
              <a:ea typeface="Times New Roman"/>
              <a:cs typeface="Times New Roman"/>
              <a:sym typeface="Times New Roman"/>
            </a:endParaRPr>
          </a:p>
          <a:p>
            <a:pPr marL="514350" indent="-514350">
              <a:buAutoNum type="arabicParenR"/>
            </a:pPr>
            <a:endParaRPr lang="en-US" sz="2800" dirty="0">
              <a:solidFill>
                <a:srgbClr val="000000"/>
              </a:solidFill>
              <a:latin typeface="Times New Roman"/>
              <a:ea typeface="Times New Roman"/>
              <a:cs typeface="Times New Roman"/>
              <a:sym typeface="Times New Roman"/>
            </a:endParaRPr>
          </a:p>
          <a:p>
            <a:pPr marL="0" indent="0">
              <a:buNone/>
            </a:pPr>
            <a:endParaRPr lang="en-US" dirty="0"/>
          </a:p>
        </p:txBody>
      </p:sp>
      <p:sp>
        <p:nvSpPr>
          <p:cNvPr id="4" name="Date Placeholder 3">
            <a:extLst>
              <a:ext uri="{FF2B5EF4-FFF2-40B4-BE49-F238E27FC236}">
                <a16:creationId xmlns:a16="http://schemas.microsoft.com/office/drawing/2014/main" id="{0928AE0B-7CD1-495A-B080-C6B579A382FD}"/>
              </a:ext>
            </a:extLst>
          </p:cNvPr>
          <p:cNvSpPr>
            <a:spLocks noGrp="1"/>
          </p:cNvSpPr>
          <p:nvPr>
            <p:ph type="dt" sz="half" idx="12"/>
          </p:nvPr>
        </p:nvSpPr>
        <p:spPr/>
        <p:txBody>
          <a:bodyPr/>
          <a:lstStyle/>
          <a:p>
            <a:fld id="{8B92259C-409F-457D-886B-0DFABD1B4942}" type="datetime1">
              <a:rPr lang="en-US" smtClean="0"/>
              <a:t>4/28/2021</a:t>
            </a:fld>
            <a:endParaRPr lang="en-US"/>
          </a:p>
        </p:txBody>
      </p:sp>
    </p:spTree>
    <p:extLst>
      <p:ext uri="{BB962C8B-B14F-4D97-AF65-F5344CB8AC3E}">
        <p14:creationId xmlns:p14="http://schemas.microsoft.com/office/powerpoint/2010/main" val="17831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B5D4-14C8-4898-B1A9-0A67316B8D72}"/>
              </a:ext>
            </a:extLst>
          </p:cNvPr>
          <p:cNvSpPr>
            <a:spLocks noGrp="1"/>
          </p:cNvSpPr>
          <p:nvPr>
            <p:ph type="ctrTitle"/>
          </p:nvPr>
        </p:nvSpPr>
        <p:spPr/>
        <p:txBody>
          <a:bodyPr>
            <a:normAutofit/>
          </a:bodyPr>
          <a:lstStyle/>
          <a:p>
            <a:r>
              <a:rPr lang="en-US" sz="3600" dirty="0">
                <a:latin typeface="Times New Roman"/>
                <a:ea typeface="Times New Roman"/>
                <a:cs typeface="Times New Roman"/>
                <a:sym typeface="Times New Roman"/>
              </a:rPr>
              <a:t>DATASET DESCRIPTION</a:t>
            </a:r>
            <a:endParaRPr lang="en-US" sz="3600" dirty="0"/>
          </a:p>
        </p:txBody>
      </p:sp>
      <p:sp>
        <p:nvSpPr>
          <p:cNvPr id="3" name="Subtitle 2">
            <a:extLst>
              <a:ext uri="{FF2B5EF4-FFF2-40B4-BE49-F238E27FC236}">
                <a16:creationId xmlns:a16="http://schemas.microsoft.com/office/drawing/2014/main" id="{802EF5B7-5882-4EA2-86CB-C32B4991B6BD}"/>
              </a:ext>
            </a:extLst>
          </p:cNvPr>
          <p:cNvSpPr>
            <a:spLocks noGrp="1"/>
          </p:cNvSpPr>
          <p:nvPr>
            <p:ph type="subTitle" idx="1"/>
          </p:nvPr>
        </p:nvSpPr>
        <p:spPr>
          <a:xfrm>
            <a:off x="875816" y="1562100"/>
            <a:ext cx="10224305" cy="4067175"/>
          </a:xfrm>
        </p:spPr>
        <p:txBody>
          <a:bodyPr>
            <a:normAutofit/>
          </a:bodyPr>
          <a:lstStyle/>
          <a:p>
            <a:pPr marL="457200" lvl="0" indent="-327025" algn="just" rtl="0">
              <a:spcBef>
                <a:spcPts val="0"/>
              </a:spcBef>
              <a:spcAft>
                <a:spcPts val="0"/>
              </a:spcAft>
              <a:buClr>
                <a:srgbClr val="000000"/>
              </a:buClr>
              <a:buSzPts val="1550"/>
              <a:buFont typeface="Times New Roman"/>
              <a:buChar char="●"/>
            </a:pPr>
            <a:endParaRPr lang="en-US" sz="2600" dirty="0">
              <a:solidFill>
                <a:srgbClr val="000000"/>
              </a:solidFill>
              <a:latin typeface="Times New Roman"/>
              <a:ea typeface="Times New Roman"/>
              <a:cs typeface="Times New Roman"/>
              <a:sym typeface="Times New Roman"/>
            </a:endParaRP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The initial dataset has 2769 rows from 01/01/2010 to 12/31/2020. </a:t>
            </a:r>
          </a:p>
          <a:p>
            <a:pPr marL="130175" lvl="0" indent="0" algn="just" rtl="0">
              <a:spcBef>
                <a:spcPts val="0"/>
              </a:spcBef>
              <a:spcAft>
                <a:spcPts val="0"/>
              </a:spcAft>
              <a:buClr>
                <a:srgbClr val="000000"/>
              </a:buClr>
              <a:buSzPts val="1550"/>
              <a:buNone/>
            </a:pPr>
            <a:endParaRPr lang="en-US" sz="2200" dirty="0">
              <a:solidFill>
                <a:srgbClr val="000000"/>
              </a:solidFill>
              <a:latin typeface="Times New Roman"/>
              <a:ea typeface="Times New Roman"/>
              <a:cs typeface="Times New Roman"/>
              <a:sym typeface="Times New Roman"/>
            </a:endParaRPr>
          </a:p>
          <a:p>
            <a:pPr marL="130175" lvl="0" indent="0" algn="just" rtl="0">
              <a:spcBef>
                <a:spcPts val="0"/>
              </a:spcBef>
              <a:spcAft>
                <a:spcPts val="0"/>
              </a:spcAft>
              <a:buClr>
                <a:srgbClr val="000000"/>
              </a:buClr>
              <a:buSzPts val="1550"/>
              <a:buNone/>
            </a:pPr>
            <a:r>
              <a:rPr lang="en-US" sz="2200" b="1" dirty="0">
                <a:solidFill>
                  <a:srgbClr val="000000"/>
                </a:solidFill>
                <a:latin typeface="Times New Roman"/>
                <a:ea typeface="Times New Roman"/>
                <a:cs typeface="Times New Roman"/>
                <a:sym typeface="Times New Roman"/>
              </a:rPr>
              <a:t>Below is the description of the AMZN variables considered for the study:</a:t>
            </a:r>
          </a:p>
          <a:p>
            <a:pPr marL="130175" lvl="0" indent="0" algn="just" rtl="0">
              <a:spcBef>
                <a:spcPts val="0"/>
              </a:spcBef>
              <a:spcAft>
                <a:spcPts val="0"/>
              </a:spcAft>
              <a:buClr>
                <a:srgbClr val="000000"/>
              </a:buClr>
              <a:buSzPts val="1550"/>
              <a:buNone/>
            </a:pPr>
            <a:endParaRPr lang="en-US" sz="2200" dirty="0">
              <a:solidFill>
                <a:srgbClr val="000000"/>
              </a:solidFill>
              <a:latin typeface="Times New Roman"/>
              <a:ea typeface="Times New Roman"/>
              <a:cs typeface="Times New Roman"/>
              <a:sym typeface="Times New Roman"/>
            </a:endParaRP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Date: shows the date of the trading day.</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Open: Opening price on that trading day.</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High: Highest price on that trading day.</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Low: Lowest price on that trading day.</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Close: Closing price at the end of the trading day.</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Adj Close: the closing price after adjustments.</a:t>
            </a:r>
          </a:p>
          <a:p>
            <a:pPr marL="457200" lvl="0" indent="-327025" algn="just" rtl="0">
              <a:spcBef>
                <a:spcPts val="0"/>
              </a:spcBef>
              <a:spcAft>
                <a:spcPts val="0"/>
              </a:spcAft>
              <a:buClr>
                <a:srgbClr val="000000"/>
              </a:buClr>
              <a:buSzPts val="1550"/>
              <a:buFont typeface="Times New Roman"/>
              <a:buChar char="●"/>
            </a:pPr>
            <a:r>
              <a:rPr lang="en-US" sz="2200" dirty="0">
                <a:solidFill>
                  <a:srgbClr val="000000"/>
                </a:solidFill>
                <a:latin typeface="Times New Roman"/>
                <a:ea typeface="Times New Roman"/>
                <a:cs typeface="Times New Roman"/>
                <a:sym typeface="Times New Roman"/>
              </a:rPr>
              <a:t>Volume: The total number of shares traded on the trading day.</a:t>
            </a:r>
          </a:p>
          <a:p>
            <a:endParaRPr lang="en-US" dirty="0"/>
          </a:p>
        </p:txBody>
      </p:sp>
      <p:sp>
        <p:nvSpPr>
          <p:cNvPr id="4" name="Date Placeholder 3">
            <a:extLst>
              <a:ext uri="{FF2B5EF4-FFF2-40B4-BE49-F238E27FC236}">
                <a16:creationId xmlns:a16="http://schemas.microsoft.com/office/drawing/2014/main" id="{EA1072FB-E9E4-463D-B599-E4B283EE8360}"/>
              </a:ext>
            </a:extLst>
          </p:cNvPr>
          <p:cNvSpPr>
            <a:spLocks noGrp="1"/>
          </p:cNvSpPr>
          <p:nvPr>
            <p:ph type="dt" sz="half" idx="12"/>
          </p:nvPr>
        </p:nvSpPr>
        <p:spPr/>
        <p:txBody>
          <a:bodyPr/>
          <a:lstStyle/>
          <a:p>
            <a:fld id="{A19CAD44-2968-4485-A7F9-9A4BBE3C6268}" type="datetime1">
              <a:rPr lang="en-US" smtClean="0"/>
              <a:t>4/28/2021</a:t>
            </a:fld>
            <a:endParaRPr lang="en-US"/>
          </a:p>
        </p:txBody>
      </p:sp>
    </p:spTree>
    <p:extLst>
      <p:ext uri="{BB962C8B-B14F-4D97-AF65-F5344CB8AC3E}">
        <p14:creationId xmlns:p14="http://schemas.microsoft.com/office/powerpoint/2010/main" val="308999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10E9-D067-4114-BA0E-7B08B993EAB3}"/>
              </a:ext>
            </a:extLst>
          </p:cNvPr>
          <p:cNvSpPr>
            <a:spLocks noGrp="1"/>
          </p:cNvSpPr>
          <p:nvPr>
            <p:ph type="ctrTitle"/>
          </p:nvPr>
        </p:nvSpPr>
        <p:spPr/>
        <p:txBody>
          <a:bodyPr/>
          <a:lstStyle/>
          <a:p>
            <a:r>
              <a:rPr lang="en-US" b="0" i="0" dirty="0">
                <a:solidFill>
                  <a:srgbClr val="2D3B45"/>
                </a:solidFill>
                <a:effectLst/>
                <a:latin typeface="Lato Extended"/>
              </a:rPr>
              <a:t> </a:t>
            </a:r>
            <a:r>
              <a:rPr lang="en-US" i="0" dirty="0">
                <a:solidFill>
                  <a:srgbClr val="2D3B45"/>
                </a:solidFill>
                <a:effectLst/>
                <a:latin typeface="Lato Extended"/>
              </a:rPr>
              <a:t>overview Architecture</a:t>
            </a:r>
            <a:endParaRPr lang="en-US" dirty="0"/>
          </a:p>
        </p:txBody>
      </p:sp>
      <p:pic>
        <p:nvPicPr>
          <p:cNvPr id="6" name="Picture 5">
            <a:extLst>
              <a:ext uri="{FF2B5EF4-FFF2-40B4-BE49-F238E27FC236}">
                <a16:creationId xmlns:a16="http://schemas.microsoft.com/office/drawing/2014/main" id="{9BE6B135-BBF1-43B4-B21B-F6B473D49AFE}"/>
              </a:ext>
            </a:extLst>
          </p:cNvPr>
          <p:cNvPicPr>
            <a:picLocks noChangeAspect="1"/>
          </p:cNvPicPr>
          <p:nvPr/>
        </p:nvPicPr>
        <p:blipFill>
          <a:blip r:embed="rId2"/>
          <a:stretch>
            <a:fillRect/>
          </a:stretch>
        </p:blipFill>
        <p:spPr>
          <a:xfrm>
            <a:off x="1381126" y="1543049"/>
            <a:ext cx="3181350" cy="4505325"/>
          </a:xfrm>
          <a:prstGeom prst="rect">
            <a:avLst/>
          </a:prstGeom>
        </p:spPr>
      </p:pic>
      <p:sp>
        <p:nvSpPr>
          <p:cNvPr id="7" name="TextBox 6">
            <a:extLst>
              <a:ext uri="{FF2B5EF4-FFF2-40B4-BE49-F238E27FC236}">
                <a16:creationId xmlns:a16="http://schemas.microsoft.com/office/drawing/2014/main" id="{AA0305AB-88BC-4543-8B7F-C59382820D6F}"/>
              </a:ext>
            </a:extLst>
          </p:cNvPr>
          <p:cNvSpPr txBox="1"/>
          <p:nvPr/>
        </p:nvSpPr>
        <p:spPr>
          <a:xfrm>
            <a:off x="4733926" y="1543049"/>
            <a:ext cx="6629400" cy="4524315"/>
          </a:xfrm>
          <a:prstGeom prst="rect">
            <a:avLst/>
          </a:prstGeom>
          <a:noFill/>
        </p:spPr>
        <p:txBody>
          <a:bodyPr wrap="square" rtlCol="0">
            <a:spAutoFit/>
          </a:bodyPr>
          <a:lstStyle/>
          <a:p>
            <a:r>
              <a:rPr lang="en-US" b="1" dirty="0">
                <a:latin typeface="Times New Roman" panose="02020603050405020304" pitchFamily="18" charset="0"/>
                <a:ea typeface="SimSun" panose="02010600030101010101" pitchFamily="2" charset="-122"/>
              </a:rPr>
              <a:t>Extracted data using Web Scraping Technique.</a:t>
            </a:r>
          </a:p>
          <a:p>
            <a:endParaRPr lang="en-US" b="1" dirty="0">
              <a:latin typeface="Times New Roman" panose="02020603050405020304" pitchFamily="18" charset="0"/>
              <a:ea typeface="SimSun" panose="02010600030101010101" pitchFamily="2" charset="-122"/>
            </a:endParaRPr>
          </a:p>
          <a:p>
            <a:r>
              <a:rPr lang="en-US" b="1" dirty="0">
                <a:latin typeface="Times New Roman" panose="02020603050405020304" pitchFamily="18" charset="0"/>
                <a:ea typeface="SimSun" panose="02010600030101010101" pitchFamily="2" charset="-122"/>
              </a:rPr>
              <a:t>In Data Preprocessing we checked for NULL values and Removed If exists. </a:t>
            </a:r>
          </a:p>
          <a:p>
            <a:endParaRPr lang="en-US" b="1" dirty="0">
              <a:latin typeface="Times New Roman" panose="02020603050405020304" pitchFamily="18" charset="0"/>
              <a:ea typeface="SimSun" panose="02010600030101010101" pitchFamily="2" charset="-122"/>
            </a:endParaRPr>
          </a:p>
          <a:p>
            <a:r>
              <a:rPr lang="en-US" b="1" dirty="0">
                <a:latin typeface="Times New Roman" panose="02020603050405020304" pitchFamily="18" charset="0"/>
                <a:ea typeface="SimSun" panose="02010600030101010101" pitchFamily="2" charset="-122"/>
              </a:rPr>
              <a:t>In EDA we extracted insights from the data and analyze as well as visualize it.</a:t>
            </a:r>
          </a:p>
          <a:p>
            <a:endParaRPr lang="en-US" b="1" dirty="0">
              <a:latin typeface="Times New Roman" panose="02020603050405020304" pitchFamily="18" charset="0"/>
              <a:ea typeface="SimSun" panose="02010600030101010101" pitchFamily="2" charset="-122"/>
            </a:endParaRPr>
          </a:p>
          <a:p>
            <a:r>
              <a:rPr lang="en-US" b="1" dirty="0">
                <a:latin typeface="Times New Roman" panose="02020603050405020304" pitchFamily="18" charset="0"/>
                <a:ea typeface="SimSun" panose="02010600030101010101" pitchFamily="2" charset="-122"/>
              </a:rPr>
              <a:t> The 5 Machine Learning Models were applied on the dataset to predict the Closing Price of the Stock and then created the Evaluation Metrics of this models. </a:t>
            </a:r>
          </a:p>
          <a:p>
            <a:endParaRPr lang="en-US" b="1" dirty="0">
              <a:latin typeface="Times New Roman" panose="02020603050405020304" pitchFamily="18" charset="0"/>
              <a:ea typeface="SimSun" panose="02010600030101010101" pitchFamily="2" charset="-122"/>
            </a:endParaRPr>
          </a:p>
          <a:p>
            <a:r>
              <a:rPr lang="en-US" b="1" dirty="0">
                <a:latin typeface="Times New Roman" panose="02020603050405020304" pitchFamily="18" charset="0"/>
                <a:ea typeface="SimSun" panose="02010600030101010101" pitchFamily="2" charset="-122"/>
              </a:rPr>
              <a:t>Compared different models on the metrics values and estimated their performance on the data.</a:t>
            </a:r>
          </a:p>
          <a:p>
            <a:endParaRPr lang="en-US" b="1" dirty="0">
              <a:latin typeface="Times New Roman" panose="02020603050405020304" pitchFamily="18" charset="0"/>
              <a:ea typeface="SimSun" panose="02010600030101010101" pitchFamily="2" charset="-122"/>
            </a:endParaRPr>
          </a:p>
          <a:p>
            <a:endParaRPr lang="en-US" b="1" dirty="0"/>
          </a:p>
        </p:txBody>
      </p:sp>
      <p:sp>
        <p:nvSpPr>
          <p:cNvPr id="3" name="Date Placeholder 2">
            <a:extLst>
              <a:ext uri="{FF2B5EF4-FFF2-40B4-BE49-F238E27FC236}">
                <a16:creationId xmlns:a16="http://schemas.microsoft.com/office/drawing/2014/main" id="{D2EDD68D-9EF7-4EA1-B76D-A764D5466ADE}"/>
              </a:ext>
            </a:extLst>
          </p:cNvPr>
          <p:cNvSpPr>
            <a:spLocks noGrp="1"/>
          </p:cNvSpPr>
          <p:nvPr>
            <p:ph type="dt" sz="half" idx="12"/>
          </p:nvPr>
        </p:nvSpPr>
        <p:spPr/>
        <p:txBody>
          <a:bodyPr/>
          <a:lstStyle/>
          <a:p>
            <a:fld id="{37DE398A-0F70-4DFD-A4B6-4E8020767A5F}" type="datetime1">
              <a:rPr lang="en-US" smtClean="0"/>
              <a:t>4/28/2021</a:t>
            </a:fld>
            <a:endParaRPr lang="en-US"/>
          </a:p>
        </p:txBody>
      </p:sp>
    </p:spTree>
    <p:extLst>
      <p:ext uri="{BB962C8B-B14F-4D97-AF65-F5344CB8AC3E}">
        <p14:creationId xmlns:p14="http://schemas.microsoft.com/office/powerpoint/2010/main" val="97126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C718-D5F4-443E-9853-E77D0584C384}"/>
              </a:ext>
            </a:extLst>
          </p:cNvPr>
          <p:cNvSpPr>
            <a:spLocks noGrp="1"/>
          </p:cNvSpPr>
          <p:nvPr>
            <p:ph type="ctrTitle"/>
          </p:nvPr>
        </p:nvSpPr>
        <p:spPr>
          <a:xfrm>
            <a:off x="875816" y="613076"/>
            <a:ext cx="10344634" cy="853773"/>
          </a:xfrm>
        </p:spPr>
        <p:txBody>
          <a:bodyPr>
            <a:normAutofit fontScale="90000"/>
          </a:bodyPr>
          <a:lstStyle/>
          <a:p>
            <a:r>
              <a:rPr lang="en-US" dirty="0">
                <a:solidFill>
                  <a:srgbClr val="2D3B45"/>
                </a:solidFill>
                <a:latin typeface="Lato Extended"/>
              </a:rPr>
              <a:t>D</a:t>
            </a:r>
            <a:r>
              <a:rPr lang="en-US" i="0" dirty="0">
                <a:solidFill>
                  <a:srgbClr val="2D3B45"/>
                </a:solidFill>
                <a:effectLst/>
                <a:latin typeface="Lato Extended"/>
              </a:rPr>
              <a:t>escription of Machine </a:t>
            </a:r>
            <a:r>
              <a:rPr lang="en-US" dirty="0">
                <a:solidFill>
                  <a:srgbClr val="2D3B45"/>
                </a:solidFill>
                <a:latin typeface="Lato Extended"/>
              </a:rPr>
              <a:t>L</a:t>
            </a:r>
            <a:r>
              <a:rPr lang="en-US" i="0" dirty="0">
                <a:solidFill>
                  <a:srgbClr val="2D3B45"/>
                </a:solidFill>
                <a:effectLst/>
                <a:latin typeface="Lato Extended"/>
              </a:rPr>
              <a:t>earning </a:t>
            </a:r>
            <a:r>
              <a:rPr lang="en-US" dirty="0">
                <a:solidFill>
                  <a:srgbClr val="2D3B45"/>
                </a:solidFill>
                <a:latin typeface="Lato Extended"/>
              </a:rPr>
              <a:t>Algorithms</a:t>
            </a:r>
            <a:endParaRPr lang="en-US"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A4E94394-DB3C-458E-96DF-021510B95CCA}"/>
                  </a:ext>
                </a:extLst>
              </p:cNvPr>
              <p:cNvSpPr>
                <a:spLocks noGrp="1"/>
              </p:cNvSpPr>
              <p:nvPr>
                <p:ph type="subTitle" idx="1"/>
              </p:nvPr>
            </p:nvSpPr>
            <p:spPr>
              <a:xfrm>
                <a:off x="875816" y="1750088"/>
                <a:ext cx="10344634" cy="4374487"/>
              </a:xfrm>
            </p:spPr>
            <p:txBody>
              <a:bodyPr>
                <a:normAutofit/>
              </a:bodyPr>
              <a:lstStyle/>
              <a:p>
                <a:pPr algn="just"/>
                <a:r>
                  <a:rPr lang="en-US" sz="1800" b="1" dirty="0"/>
                  <a:t>Linear Model </a:t>
                </a:r>
                <a:r>
                  <a:rPr lang="en-US" dirty="0"/>
                  <a:t>: </a:t>
                </a:r>
                <a:r>
                  <a:rPr lang="en-US" sz="1800" spc="-5" dirty="0">
                    <a:effectLst/>
                    <a:latin typeface="Times New Roman" panose="02020603050405020304" pitchFamily="18" charset="0"/>
                    <a:ea typeface="SimSun" panose="02010600030101010101" pitchFamily="2" charset="-122"/>
                  </a:rPr>
                  <a:t>It indicates the effect of predictor (X) variable on the response (Y) variable. </a:t>
                </a:r>
              </a:p>
              <a:p>
                <a:pPr marL="0" indent="0" algn="just">
                  <a:buNone/>
                </a:pPr>
                <a:r>
                  <a:rPr lang="en-US" sz="1800" spc="-5" dirty="0">
                    <a:effectLst/>
                    <a:latin typeface="Times New Roman" panose="02020603050405020304" pitchFamily="18" charset="0"/>
                    <a:ea typeface="SimSun" panose="02010600030101010101" pitchFamily="2" charset="-122"/>
                  </a:rPr>
                  <a:t>		The linear regression equation is   </a:t>
                </a:r>
                <a14:m>
                  <m:oMath xmlns:m="http://schemas.openxmlformats.org/officeDocument/2006/math">
                    <m:r>
                      <a:rPr lang="en-US" sz="1800" i="1" spc="-5" smtClean="0">
                        <a:effectLst/>
                        <a:latin typeface="Cambria Math" panose="02040503050406030204" pitchFamily="18" charset="0"/>
                        <a:ea typeface="SimSun" panose="02010600030101010101" pitchFamily="2" charset="-122"/>
                      </a:rPr>
                      <m:t>𝑦</m:t>
                    </m:r>
                    <m:r>
                      <a:rPr lang="en-US" sz="1800" i="1" spc="-5" smtClean="0">
                        <a:effectLst/>
                        <a:latin typeface="Cambria Math" panose="02040503050406030204" pitchFamily="18" charset="0"/>
                        <a:ea typeface="SimSun" panose="02010600030101010101" pitchFamily="2" charset="-122"/>
                      </a:rPr>
                      <m:t>=</m:t>
                    </m:r>
                    <m:sSup>
                      <m:sSupPr>
                        <m:ctrlPr>
                          <a:rPr lang="en-US" sz="1800" i="1" spc="-5">
                            <a:effectLst/>
                            <a:latin typeface="Cambria Math" panose="02040503050406030204" pitchFamily="18" charset="0"/>
                            <a:ea typeface="SimSun" panose="02010600030101010101" pitchFamily="2" charset="-122"/>
                          </a:rPr>
                        </m:ctrlPr>
                      </m:sSupPr>
                      <m:e>
                        <m:r>
                          <a:rPr lang="en-US" sz="1800" i="1" spc="-5">
                            <a:effectLst/>
                            <a:latin typeface="Cambria Math" panose="02040503050406030204" pitchFamily="18" charset="0"/>
                            <a:ea typeface="SimSun" panose="02010600030101010101" pitchFamily="2" charset="-122"/>
                          </a:rPr>
                          <m:t>𝜃</m:t>
                        </m:r>
                      </m:e>
                      <m:sup>
                        <m:r>
                          <a:rPr lang="en-US" sz="1800" i="1" spc="-5">
                            <a:effectLst/>
                            <a:latin typeface="Cambria Math" panose="02040503050406030204" pitchFamily="18" charset="0"/>
                            <a:ea typeface="SimSun" panose="02010600030101010101" pitchFamily="2" charset="-122"/>
                          </a:rPr>
                          <m:t>𝑇</m:t>
                        </m:r>
                      </m:sup>
                    </m:sSup>
                    <m:r>
                      <a:rPr lang="en-US" sz="1800" i="1" spc="-5">
                        <a:effectLst/>
                        <a:latin typeface="Cambria Math" panose="02040503050406030204" pitchFamily="18" charset="0"/>
                        <a:ea typeface="SimSun" panose="02010600030101010101" pitchFamily="2" charset="-122"/>
                      </a:rPr>
                      <m:t> + </m:t>
                    </m:r>
                    <m:r>
                      <a:rPr lang="en-US" sz="1800" i="1" spc="-5">
                        <a:effectLst/>
                        <a:latin typeface="Cambria Math" panose="02040503050406030204" pitchFamily="18" charset="0"/>
                        <a:ea typeface="SimSun" panose="02010600030101010101" pitchFamily="2" charset="-122"/>
                      </a:rPr>
                      <m:t>𝜖</m:t>
                    </m:r>
                    <m:r>
                      <a:rPr lang="en-US" sz="1800" i="1" spc="-5">
                        <a:effectLst/>
                        <a:latin typeface="Cambria Math" panose="02040503050406030204" pitchFamily="18" charset="0"/>
                        <a:ea typeface="SimSun" panose="02010600030101010101" pitchFamily="2" charset="-122"/>
                      </a:rPr>
                      <m:t> </m:t>
                    </m:r>
                  </m:oMath>
                </a14:m>
                <a:endParaRPr lang="en-US" sz="1800" spc="-5" dirty="0">
                  <a:effectLst/>
                  <a:latin typeface="Times New Roman" panose="02020603050405020304" pitchFamily="18" charset="0"/>
                  <a:ea typeface="SimSun" panose="02010600030101010101" pitchFamily="2" charset="-122"/>
                </a:endParaRPr>
              </a:p>
              <a:p>
                <a:pPr algn="just"/>
                <a:r>
                  <a:rPr lang="en-US" sz="1800" b="1" spc="-5" dirty="0">
                    <a:effectLst/>
                    <a:highlight>
                      <a:srgbClr val="FFFFFF"/>
                    </a:highlight>
                    <a:latin typeface="Times New Roman" panose="02020603050405020304" pitchFamily="18" charset="0"/>
                    <a:ea typeface="SimSun" panose="02010600030101010101" pitchFamily="2" charset="-122"/>
                  </a:rPr>
                  <a:t>Decision Tree:</a:t>
                </a:r>
                <a:r>
                  <a:rPr lang="en-US" sz="1800" spc="-5" dirty="0">
                    <a:effectLst/>
                    <a:highlight>
                      <a:srgbClr val="FFFFFF"/>
                    </a:highlight>
                    <a:latin typeface="Times New Roman" panose="02020603050405020304" pitchFamily="18" charset="0"/>
                    <a:ea typeface="SimSun" panose="02010600030101010101" pitchFamily="2" charset="-122"/>
                  </a:rPr>
                  <a:t> For classification problem, it takes the input and predict in terms of 0 and 1. For the continuous input, it predicts the probability of the continuous response variable.</a:t>
                </a:r>
              </a:p>
              <a:p>
                <a:pPr marL="0" indent="0" algn="just">
                  <a:buNone/>
                </a:pPr>
                <a:r>
                  <a:rPr lang="en-US" sz="1800" spc="-5" dirty="0">
                    <a:highlight>
                      <a:srgbClr val="FFFFFF"/>
                    </a:highligh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The primary challenge with the Decision Tree algorithm is model overfitting. As the tree gets trained 	to its full depth the model overfits the data. Tree pruning techniques and Hyperparameter tuning can 	address this challenge.</a:t>
                </a:r>
                <a:endParaRPr lang="en-US" sz="1800" spc="-5" dirty="0">
                  <a:effectLst/>
                  <a:highlight>
                    <a:srgbClr val="FFFFFF"/>
                  </a:highligh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Random Forest</a:t>
                </a:r>
                <a:r>
                  <a:rPr lang="en-US" sz="1800" dirty="0">
                    <a:effectLst/>
                    <a:latin typeface="Times New Roman" panose="02020603050405020304" pitchFamily="18" charset="0"/>
                    <a:ea typeface="SimSun" panose="02010600030101010101" pitchFamily="2" charset="-122"/>
                  </a:rPr>
                  <a:t>: Random forest creates multiple decision trees and based on the results of each decision tree, it takes the majority vote count (for classification) and mean of the results (for regression). </a:t>
                </a:r>
              </a:p>
              <a:p>
                <a:pPr algn="just"/>
                <a:r>
                  <a:rPr lang="en-US" sz="1800" b="1" dirty="0">
                    <a:latin typeface="Times New Roman" panose="02020603050405020304" pitchFamily="18" charset="0"/>
                    <a:ea typeface="SimSun" panose="02010600030101010101" pitchFamily="2" charset="-122"/>
                  </a:rPr>
                  <a:t>XGBOOST: </a:t>
                </a:r>
                <a:r>
                  <a:rPr lang="en-US" sz="1800" dirty="0">
                    <a:latin typeface="Times New Roman" panose="02020603050405020304" pitchFamily="18" charset="0"/>
                    <a:ea typeface="SimSun" panose="02010600030101010101" pitchFamily="2" charset="-122"/>
                  </a:rPr>
                  <a:t>XGBOOST is also an extensively used machine learning models for classification and regression models . It works in the same fashion as random forest.</a:t>
                </a:r>
              </a:p>
              <a:p>
                <a:pPr algn="just"/>
                <a:r>
                  <a:rPr lang="en-US" sz="1800" b="1" dirty="0">
                    <a:latin typeface="Times New Roman" panose="02020603050405020304" pitchFamily="18" charset="0"/>
                    <a:ea typeface="SimSun" panose="02010600030101010101" pitchFamily="2" charset="-122"/>
                  </a:rPr>
                  <a:t>LSVM: </a:t>
                </a:r>
                <a:r>
                  <a:rPr lang="en-US" sz="1800" dirty="0">
                    <a:latin typeface="Times New Roman" panose="02020603050405020304" pitchFamily="18" charset="0"/>
                    <a:ea typeface="SimSun" panose="02010600030101010101" pitchFamily="2" charset="-122"/>
                  </a:rPr>
                  <a:t>LSVM is a type of recurring neural network. It is highly potential algorithm what can learn well in the longer run by utilizing the learnings from the past. These are called as “Long-term Dependencies”</a:t>
                </a:r>
                <a:endParaRPr lang="en-US" sz="2400" b="1" spc="-5" dirty="0">
                  <a:solidFill>
                    <a:srgbClr val="FFFFFF"/>
                  </a:solidFill>
                  <a:effectLst/>
                  <a:latin typeface="Times New Roman" panose="02020603050405020304" pitchFamily="18" charset="0"/>
                  <a:ea typeface="SimSun" panose="02010600030101010101" pitchFamily="2" charset="-122"/>
                </a:endParaRPr>
              </a:p>
              <a:p>
                <a:pPr algn="just"/>
                <a:endParaRPr lang="en-US" sz="2400" spc="-5" dirty="0">
                  <a:effectLst/>
                  <a:latin typeface="Times New Roman" panose="02020603050405020304" pitchFamily="18" charset="0"/>
                  <a:ea typeface="SimSun" panose="02010600030101010101" pitchFamily="2" charset="-122"/>
                </a:endParaRPr>
              </a:p>
              <a:p>
                <a:pPr algn="just"/>
                <a:endParaRPr lang="en-US" sz="2400" spc="-5" dirty="0">
                  <a:effectLst/>
                  <a:latin typeface="Times New Roman" panose="02020603050405020304" pitchFamily="18" charset="0"/>
                  <a:ea typeface="SimSun" panose="02010600030101010101" pitchFamily="2" charset="-122"/>
                </a:endParaRPr>
              </a:p>
              <a:p>
                <a:pPr algn="just"/>
                <a:endParaRPr lang="en-US" dirty="0"/>
              </a:p>
            </p:txBody>
          </p:sp>
        </mc:Choice>
        <mc:Fallback>
          <p:sp>
            <p:nvSpPr>
              <p:cNvPr id="3" name="Subtitle 2">
                <a:extLst>
                  <a:ext uri="{FF2B5EF4-FFF2-40B4-BE49-F238E27FC236}">
                    <a16:creationId xmlns:a16="http://schemas.microsoft.com/office/drawing/2014/main" id="{A4E94394-DB3C-458E-96DF-021510B95CCA}"/>
                  </a:ext>
                </a:extLst>
              </p:cNvPr>
              <p:cNvSpPr>
                <a:spLocks noGrp="1" noRot="1" noChangeAspect="1" noMove="1" noResize="1" noEditPoints="1" noAdjustHandles="1" noChangeArrowheads="1" noChangeShapeType="1" noTextEdit="1"/>
              </p:cNvSpPr>
              <p:nvPr>
                <p:ph type="subTitle" idx="1"/>
              </p:nvPr>
            </p:nvSpPr>
            <p:spPr>
              <a:xfrm>
                <a:off x="875816" y="1750088"/>
                <a:ext cx="10344634" cy="4374487"/>
              </a:xfrm>
              <a:blipFill>
                <a:blip r:embed="rId2"/>
                <a:stretch>
                  <a:fillRect l="-530" t="-2368" r="-1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E94857-D5E7-4B26-B090-6AFB1E656ECB}"/>
              </a:ext>
            </a:extLst>
          </p:cNvPr>
          <p:cNvSpPr>
            <a:spLocks noGrp="1"/>
          </p:cNvSpPr>
          <p:nvPr>
            <p:ph type="dt" sz="half" idx="12"/>
          </p:nvPr>
        </p:nvSpPr>
        <p:spPr/>
        <p:txBody>
          <a:bodyPr/>
          <a:lstStyle/>
          <a:p>
            <a:fld id="{AFF3CB04-B671-4677-95D3-4D0D65CF1840}" type="datetime1">
              <a:rPr lang="en-US" smtClean="0"/>
              <a:t>4/28/2021</a:t>
            </a:fld>
            <a:endParaRPr lang="en-US"/>
          </a:p>
        </p:txBody>
      </p:sp>
    </p:spTree>
    <p:extLst>
      <p:ext uri="{BB962C8B-B14F-4D97-AF65-F5344CB8AC3E}">
        <p14:creationId xmlns:p14="http://schemas.microsoft.com/office/powerpoint/2010/main" val="33962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04CB-7CEE-4B05-8FFC-99FFA1F09D57}"/>
              </a:ext>
            </a:extLst>
          </p:cNvPr>
          <p:cNvSpPr>
            <a:spLocks noGrp="1"/>
          </p:cNvSpPr>
          <p:nvPr>
            <p:ph type="ctrTitle"/>
          </p:nvPr>
        </p:nvSpPr>
        <p:spPr/>
        <p:txBody>
          <a:bodyPr/>
          <a:lstStyle/>
          <a:p>
            <a:r>
              <a:rPr lang="en-US" dirty="0"/>
              <a:t>Experimental Design</a:t>
            </a:r>
          </a:p>
        </p:txBody>
      </p:sp>
      <p:sp>
        <p:nvSpPr>
          <p:cNvPr id="3" name="Subtitle 2">
            <a:extLst>
              <a:ext uri="{FF2B5EF4-FFF2-40B4-BE49-F238E27FC236}">
                <a16:creationId xmlns:a16="http://schemas.microsoft.com/office/drawing/2014/main" id="{3D884353-4995-4B9F-B979-8E31222D281B}"/>
              </a:ext>
            </a:extLst>
          </p:cNvPr>
          <p:cNvSpPr>
            <a:spLocks noGrp="1"/>
          </p:cNvSpPr>
          <p:nvPr>
            <p:ph type="subTitle" idx="1"/>
          </p:nvPr>
        </p:nvSpPr>
        <p:spPr/>
        <p:txBody>
          <a:bodyPr/>
          <a:lstStyle/>
          <a:p>
            <a:pPr algn="just"/>
            <a:r>
              <a:rPr lang="en-US" dirty="0"/>
              <a:t>The data preprocessing in which null values have been checked and removed.</a:t>
            </a:r>
          </a:p>
          <a:p>
            <a:pPr algn="just"/>
            <a:r>
              <a:rPr lang="en-US" dirty="0"/>
              <a:t>Exploratory data analysis to analyze the data.</a:t>
            </a:r>
          </a:p>
          <a:p>
            <a:pPr algn="just"/>
            <a:r>
              <a:rPr lang="en-US" dirty="0"/>
              <a:t>5 different machine learning models to predict the close price of amazon stocks.</a:t>
            </a:r>
          </a:p>
          <a:p>
            <a:pPr algn="just"/>
            <a:r>
              <a:rPr lang="en-US" dirty="0"/>
              <a:t>Evaluation Matrices of all the models.</a:t>
            </a:r>
          </a:p>
        </p:txBody>
      </p:sp>
      <p:sp>
        <p:nvSpPr>
          <p:cNvPr id="4" name="Date Placeholder 3">
            <a:extLst>
              <a:ext uri="{FF2B5EF4-FFF2-40B4-BE49-F238E27FC236}">
                <a16:creationId xmlns:a16="http://schemas.microsoft.com/office/drawing/2014/main" id="{A01E7CFA-AB64-42BD-9EE4-44BE643CD856}"/>
              </a:ext>
            </a:extLst>
          </p:cNvPr>
          <p:cNvSpPr>
            <a:spLocks noGrp="1"/>
          </p:cNvSpPr>
          <p:nvPr>
            <p:ph type="dt" sz="half" idx="12"/>
          </p:nvPr>
        </p:nvSpPr>
        <p:spPr/>
        <p:txBody>
          <a:bodyPr/>
          <a:lstStyle/>
          <a:p>
            <a:fld id="{4F813426-1DEC-4B7D-ADA9-9D090AF882FA}" type="datetime1">
              <a:rPr lang="en-US" smtClean="0"/>
              <a:t>4/28/2021</a:t>
            </a:fld>
            <a:endParaRPr lang="en-US"/>
          </a:p>
        </p:txBody>
      </p:sp>
    </p:spTree>
    <p:extLst>
      <p:ext uri="{BB962C8B-B14F-4D97-AF65-F5344CB8AC3E}">
        <p14:creationId xmlns:p14="http://schemas.microsoft.com/office/powerpoint/2010/main" val="423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547A-69CF-4AA4-8B6F-8AE381C444CE}"/>
              </a:ext>
            </a:extLst>
          </p:cNvPr>
          <p:cNvSpPr>
            <a:spLocks noGrp="1"/>
          </p:cNvSpPr>
          <p:nvPr>
            <p:ph type="ctrTitle"/>
          </p:nvPr>
        </p:nvSpPr>
        <p:spPr>
          <a:xfrm>
            <a:off x="875816" y="613077"/>
            <a:ext cx="10224305" cy="545405"/>
          </a:xfrm>
        </p:spPr>
        <p:txBody>
          <a:bodyPr>
            <a:normAutofit fontScale="90000"/>
          </a:bodyPr>
          <a:lstStyle/>
          <a:p>
            <a:r>
              <a:rPr lang="en-US" dirty="0"/>
              <a:t>Results</a:t>
            </a:r>
          </a:p>
        </p:txBody>
      </p:sp>
      <p:sp>
        <p:nvSpPr>
          <p:cNvPr id="3" name="Subtitle 2">
            <a:extLst>
              <a:ext uri="{FF2B5EF4-FFF2-40B4-BE49-F238E27FC236}">
                <a16:creationId xmlns:a16="http://schemas.microsoft.com/office/drawing/2014/main" id="{57298CB9-6F01-4EBA-A04B-CD013A7F391E}"/>
              </a:ext>
            </a:extLst>
          </p:cNvPr>
          <p:cNvSpPr>
            <a:spLocks noGrp="1"/>
          </p:cNvSpPr>
          <p:nvPr>
            <p:ph type="subTitle" idx="1"/>
          </p:nvPr>
        </p:nvSpPr>
        <p:spPr>
          <a:xfrm>
            <a:off x="1666754" y="1209675"/>
            <a:ext cx="10001371" cy="4943475"/>
          </a:xfrm>
        </p:spPr>
        <p:txBody>
          <a:bodyPr/>
          <a:lstStyle/>
          <a:p>
            <a:r>
              <a:rPr lang="en-US" dirty="0"/>
              <a:t>Linear Regression</a:t>
            </a:r>
          </a:p>
          <a:p>
            <a:endParaRPr lang="en-US" dirty="0"/>
          </a:p>
        </p:txBody>
      </p:sp>
      <p:pic>
        <p:nvPicPr>
          <p:cNvPr id="5" name="Picture 4">
            <a:extLst>
              <a:ext uri="{FF2B5EF4-FFF2-40B4-BE49-F238E27FC236}">
                <a16:creationId xmlns:a16="http://schemas.microsoft.com/office/drawing/2014/main" id="{3E9ADB9C-606A-4D9A-A6F4-5B35BC742DEF}"/>
              </a:ext>
            </a:extLst>
          </p:cNvPr>
          <p:cNvPicPr>
            <a:picLocks noChangeAspect="1"/>
          </p:cNvPicPr>
          <p:nvPr/>
        </p:nvPicPr>
        <p:blipFill>
          <a:blip r:embed="rId2"/>
          <a:stretch>
            <a:fillRect/>
          </a:stretch>
        </p:blipFill>
        <p:spPr>
          <a:xfrm>
            <a:off x="1543050" y="1729803"/>
            <a:ext cx="3733800" cy="2543176"/>
          </a:xfrm>
          <a:prstGeom prst="rect">
            <a:avLst/>
          </a:prstGeom>
        </p:spPr>
      </p:pic>
      <p:sp>
        <p:nvSpPr>
          <p:cNvPr id="6" name="TextBox 5">
            <a:extLst>
              <a:ext uri="{FF2B5EF4-FFF2-40B4-BE49-F238E27FC236}">
                <a16:creationId xmlns:a16="http://schemas.microsoft.com/office/drawing/2014/main" id="{BD268393-30DE-4137-9471-142B90257F11}"/>
              </a:ext>
            </a:extLst>
          </p:cNvPr>
          <p:cNvSpPr txBox="1"/>
          <p:nvPr/>
        </p:nvSpPr>
        <p:spPr>
          <a:xfrm>
            <a:off x="8014021" y="1096029"/>
            <a:ext cx="2790825" cy="523220"/>
          </a:xfrm>
          <a:prstGeom prst="rect">
            <a:avLst/>
          </a:prstGeom>
          <a:noFill/>
        </p:spPr>
        <p:txBody>
          <a:bodyPr wrap="square" rtlCol="0">
            <a:spAutoFit/>
          </a:bodyPr>
          <a:lstStyle/>
          <a:p>
            <a:r>
              <a:rPr lang="en-US" sz="2800" dirty="0"/>
              <a:t>Decision Tree</a:t>
            </a:r>
          </a:p>
        </p:txBody>
      </p:sp>
      <p:pic>
        <p:nvPicPr>
          <p:cNvPr id="8" name="Picture 7">
            <a:extLst>
              <a:ext uri="{FF2B5EF4-FFF2-40B4-BE49-F238E27FC236}">
                <a16:creationId xmlns:a16="http://schemas.microsoft.com/office/drawing/2014/main" id="{F4EB0091-087F-442C-A887-638C72E46272}"/>
              </a:ext>
            </a:extLst>
          </p:cNvPr>
          <p:cNvPicPr>
            <a:picLocks noChangeAspect="1"/>
          </p:cNvPicPr>
          <p:nvPr/>
        </p:nvPicPr>
        <p:blipFill>
          <a:blip r:embed="rId3"/>
          <a:stretch>
            <a:fillRect/>
          </a:stretch>
        </p:blipFill>
        <p:spPr>
          <a:xfrm>
            <a:off x="7232971" y="1566862"/>
            <a:ext cx="3867150" cy="2706117"/>
          </a:xfrm>
          <a:prstGeom prst="rect">
            <a:avLst/>
          </a:prstGeom>
        </p:spPr>
      </p:pic>
      <p:sp>
        <p:nvSpPr>
          <p:cNvPr id="9" name="TextBox 8">
            <a:extLst>
              <a:ext uri="{FF2B5EF4-FFF2-40B4-BE49-F238E27FC236}">
                <a16:creationId xmlns:a16="http://schemas.microsoft.com/office/drawing/2014/main" id="{A3E93098-F918-45BF-87A2-2C8606E906E5}"/>
              </a:ext>
            </a:extLst>
          </p:cNvPr>
          <p:cNvSpPr txBox="1"/>
          <p:nvPr/>
        </p:nvSpPr>
        <p:spPr>
          <a:xfrm>
            <a:off x="1104900" y="4381500"/>
            <a:ext cx="9995221" cy="1200329"/>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The model indicates that the predictor variables Open, High, Low, Volume, Increase in Volume, and Increase in Adjusted Close is explaining 99% variability in Closing price (Y). </a:t>
            </a:r>
          </a:p>
          <a:p>
            <a:r>
              <a:rPr lang="en-US" sz="1800" dirty="0">
                <a:effectLst/>
                <a:latin typeface="Times New Roman" panose="02020603050405020304" pitchFamily="18" charset="0"/>
                <a:ea typeface="SimSun" panose="02010600030101010101" pitchFamily="2" charset="-122"/>
              </a:rPr>
              <a:t>We found the Decision Tree Regressor is fitting the model and shows that 99% variability of response variable has been explained by the predictor variables.</a:t>
            </a:r>
            <a:endParaRPr lang="en-US" dirty="0"/>
          </a:p>
        </p:txBody>
      </p:sp>
      <p:sp>
        <p:nvSpPr>
          <p:cNvPr id="4" name="Date Placeholder 3">
            <a:extLst>
              <a:ext uri="{FF2B5EF4-FFF2-40B4-BE49-F238E27FC236}">
                <a16:creationId xmlns:a16="http://schemas.microsoft.com/office/drawing/2014/main" id="{24E1A300-ACCF-486C-AFB9-98B584E56D1A}"/>
              </a:ext>
            </a:extLst>
          </p:cNvPr>
          <p:cNvSpPr>
            <a:spLocks noGrp="1"/>
          </p:cNvSpPr>
          <p:nvPr>
            <p:ph type="dt" sz="half" idx="12"/>
          </p:nvPr>
        </p:nvSpPr>
        <p:spPr/>
        <p:txBody>
          <a:bodyPr/>
          <a:lstStyle/>
          <a:p>
            <a:fld id="{804D8751-3A57-4EC3-8AFC-49D5B8579B42}" type="datetime1">
              <a:rPr lang="en-US" smtClean="0"/>
              <a:t>4/28/2021</a:t>
            </a:fld>
            <a:endParaRPr lang="en-US"/>
          </a:p>
        </p:txBody>
      </p:sp>
    </p:spTree>
    <p:extLst>
      <p:ext uri="{BB962C8B-B14F-4D97-AF65-F5344CB8AC3E}">
        <p14:creationId xmlns:p14="http://schemas.microsoft.com/office/powerpoint/2010/main" val="331201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034C-3858-413C-837A-9D5954E36F53}"/>
              </a:ext>
            </a:extLst>
          </p:cNvPr>
          <p:cNvSpPr>
            <a:spLocks noGrp="1"/>
          </p:cNvSpPr>
          <p:nvPr>
            <p:ph type="ctrTitle"/>
          </p:nvPr>
        </p:nvSpPr>
        <p:spPr>
          <a:xfrm>
            <a:off x="875816" y="613077"/>
            <a:ext cx="10224305" cy="464974"/>
          </a:xfrm>
        </p:spPr>
        <p:txBody>
          <a:bodyPr>
            <a:normAutofit fontScale="90000"/>
          </a:bodyPr>
          <a:lstStyle/>
          <a:p>
            <a:r>
              <a:rPr lang="en-US" sz="2800" dirty="0"/>
              <a:t>Results Continue..</a:t>
            </a:r>
          </a:p>
        </p:txBody>
      </p:sp>
      <p:sp>
        <p:nvSpPr>
          <p:cNvPr id="3" name="Subtitle 2">
            <a:extLst>
              <a:ext uri="{FF2B5EF4-FFF2-40B4-BE49-F238E27FC236}">
                <a16:creationId xmlns:a16="http://schemas.microsoft.com/office/drawing/2014/main" id="{BBDB709C-2D9B-4977-B434-0A430A625D54}"/>
              </a:ext>
            </a:extLst>
          </p:cNvPr>
          <p:cNvSpPr>
            <a:spLocks noGrp="1"/>
          </p:cNvSpPr>
          <p:nvPr>
            <p:ph type="subTitle" idx="1"/>
          </p:nvPr>
        </p:nvSpPr>
        <p:spPr>
          <a:xfrm>
            <a:off x="0" y="1228725"/>
            <a:ext cx="12192000" cy="4905375"/>
          </a:xfrm>
        </p:spPr>
        <p:txBody>
          <a:bodyPr/>
          <a:lstStyle/>
          <a:p>
            <a:r>
              <a:rPr lang="en-US" dirty="0"/>
              <a:t>Random Forest </a:t>
            </a:r>
          </a:p>
          <a:p>
            <a:endParaRPr lang="en-US" dirty="0"/>
          </a:p>
        </p:txBody>
      </p:sp>
      <p:pic>
        <p:nvPicPr>
          <p:cNvPr id="5" name="Picture 4">
            <a:extLst>
              <a:ext uri="{FF2B5EF4-FFF2-40B4-BE49-F238E27FC236}">
                <a16:creationId xmlns:a16="http://schemas.microsoft.com/office/drawing/2014/main" id="{B7A20097-013A-4AAA-A87E-254027BFA04B}"/>
              </a:ext>
            </a:extLst>
          </p:cNvPr>
          <p:cNvPicPr>
            <a:picLocks noChangeAspect="1"/>
          </p:cNvPicPr>
          <p:nvPr/>
        </p:nvPicPr>
        <p:blipFill>
          <a:blip r:embed="rId2"/>
          <a:stretch>
            <a:fillRect/>
          </a:stretch>
        </p:blipFill>
        <p:spPr>
          <a:xfrm>
            <a:off x="519112" y="1804986"/>
            <a:ext cx="3800475" cy="2328863"/>
          </a:xfrm>
          <a:prstGeom prst="rect">
            <a:avLst/>
          </a:prstGeom>
        </p:spPr>
      </p:pic>
      <p:sp>
        <p:nvSpPr>
          <p:cNvPr id="6" name="TextBox 5">
            <a:extLst>
              <a:ext uri="{FF2B5EF4-FFF2-40B4-BE49-F238E27FC236}">
                <a16:creationId xmlns:a16="http://schemas.microsoft.com/office/drawing/2014/main" id="{EFEE1E8C-68F8-4C65-8735-E83C24CCF91F}"/>
              </a:ext>
            </a:extLst>
          </p:cNvPr>
          <p:cNvSpPr txBox="1"/>
          <p:nvPr/>
        </p:nvSpPr>
        <p:spPr>
          <a:xfrm>
            <a:off x="7626511" y="1162050"/>
            <a:ext cx="3867150" cy="523220"/>
          </a:xfrm>
          <a:prstGeom prst="rect">
            <a:avLst/>
          </a:prstGeom>
          <a:noFill/>
        </p:spPr>
        <p:txBody>
          <a:bodyPr wrap="square" rtlCol="0">
            <a:spAutoFit/>
          </a:bodyPr>
          <a:lstStyle/>
          <a:p>
            <a:r>
              <a:rPr lang="en-US" sz="2800" dirty="0"/>
              <a:t>XGBOOST</a:t>
            </a:r>
          </a:p>
        </p:txBody>
      </p:sp>
      <p:pic>
        <p:nvPicPr>
          <p:cNvPr id="8" name="Picture 7">
            <a:extLst>
              <a:ext uri="{FF2B5EF4-FFF2-40B4-BE49-F238E27FC236}">
                <a16:creationId xmlns:a16="http://schemas.microsoft.com/office/drawing/2014/main" id="{2F4354A4-08D3-4686-A30A-91B4A66AA6EE}"/>
              </a:ext>
            </a:extLst>
          </p:cNvPr>
          <p:cNvPicPr>
            <a:picLocks noChangeAspect="1"/>
          </p:cNvPicPr>
          <p:nvPr/>
        </p:nvPicPr>
        <p:blipFill>
          <a:blip r:embed="rId3"/>
          <a:stretch>
            <a:fillRect/>
          </a:stretch>
        </p:blipFill>
        <p:spPr>
          <a:xfrm>
            <a:off x="6562725" y="1843087"/>
            <a:ext cx="3981450" cy="2252663"/>
          </a:xfrm>
          <a:prstGeom prst="rect">
            <a:avLst/>
          </a:prstGeom>
        </p:spPr>
      </p:pic>
      <p:sp>
        <p:nvSpPr>
          <p:cNvPr id="9" name="TextBox 8">
            <a:extLst>
              <a:ext uri="{FF2B5EF4-FFF2-40B4-BE49-F238E27FC236}">
                <a16:creationId xmlns:a16="http://schemas.microsoft.com/office/drawing/2014/main" id="{A8C62AA4-BC56-473C-B3CE-8A48A5704667}"/>
              </a:ext>
            </a:extLst>
          </p:cNvPr>
          <p:cNvSpPr txBox="1"/>
          <p:nvPr/>
        </p:nvSpPr>
        <p:spPr>
          <a:xfrm>
            <a:off x="419100" y="4295775"/>
            <a:ext cx="10868025" cy="1754326"/>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We executed the Decision Tree Regressor twice with two different types of values of max depth. We set the max depth to control the model overfitting.</a:t>
            </a:r>
          </a:p>
          <a:p>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model reduced the mean squared error and root mean squared error significantly. The model also explains 99% variation in the data. The Absolute value is higher in the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model.</a:t>
            </a:r>
          </a:p>
          <a:p>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750D20F7-37E1-4553-81E0-64F9B763E00C}"/>
              </a:ext>
            </a:extLst>
          </p:cNvPr>
          <p:cNvSpPr>
            <a:spLocks noGrp="1"/>
          </p:cNvSpPr>
          <p:nvPr>
            <p:ph type="dt" sz="half" idx="12"/>
          </p:nvPr>
        </p:nvSpPr>
        <p:spPr/>
        <p:txBody>
          <a:bodyPr/>
          <a:lstStyle/>
          <a:p>
            <a:fld id="{CF26B86F-B09B-412E-9858-C480ADC59785}" type="datetime1">
              <a:rPr lang="en-US" smtClean="0"/>
              <a:t>4/28/2021</a:t>
            </a:fld>
            <a:endParaRPr lang="en-US"/>
          </a:p>
        </p:txBody>
      </p:sp>
    </p:spTree>
    <p:extLst>
      <p:ext uri="{BB962C8B-B14F-4D97-AF65-F5344CB8AC3E}">
        <p14:creationId xmlns:p14="http://schemas.microsoft.com/office/powerpoint/2010/main" val="262437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5308</TotalTime>
  <Words>1137</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vt:lpstr>
      <vt:lpstr>Avenir Next Regular</vt:lpstr>
      <vt:lpstr>Calibri</vt:lpstr>
      <vt:lpstr>Cambria Math</vt:lpstr>
      <vt:lpstr>Lato Extended</vt:lpstr>
      <vt:lpstr>Myriad Pro</vt:lpstr>
      <vt:lpstr>Times New Roman</vt:lpstr>
      <vt:lpstr>Office Theme</vt:lpstr>
      <vt:lpstr>   Amazon Stock Price Prediction Using Machine Learning Techniques   CS5841- Machine Learning  Group 15 - Final Project 2021 </vt:lpstr>
      <vt:lpstr>BACKGROUND OF AMAZON STOCK</vt:lpstr>
      <vt:lpstr>Motivation</vt:lpstr>
      <vt:lpstr>DATASET DESCRIPTION</vt:lpstr>
      <vt:lpstr> overview Architecture</vt:lpstr>
      <vt:lpstr>Description of Machine Learning Algorithms</vt:lpstr>
      <vt:lpstr>Experimental Design</vt:lpstr>
      <vt:lpstr>Results</vt:lpstr>
      <vt:lpstr>Results Continue..</vt:lpstr>
      <vt:lpstr>Results Continue..</vt:lpstr>
      <vt:lpstr>Conclusion</vt:lpstr>
      <vt:lpstr>Authors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Navjot Kaur</cp:lastModifiedBy>
  <cp:revision>52</cp:revision>
  <cp:lastPrinted>2016-04-14T19:29:19Z</cp:lastPrinted>
  <dcterms:created xsi:type="dcterms:W3CDTF">2016-04-13T13:43:46Z</dcterms:created>
  <dcterms:modified xsi:type="dcterms:W3CDTF">2021-04-29T03:33:58Z</dcterms:modified>
</cp:coreProperties>
</file>