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8" r:id="rId3"/>
    <p:sldId id="271" r:id="rId4"/>
    <p:sldId id="257" r:id="rId5"/>
    <p:sldId id="272" r:id="rId6"/>
    <p:sldId id="270" r:id="rId7"/>
    <p:sldId id="273" r:id="rId8"/>
    <p:sldId id="274" r:id="rId9"/>
    <p:sldId id="275" r:id="rId10"/>
    <p:sldId id="258" r:id="rId11"/>
    <p:sldId id="259" r:id="rId12"/>
    <p:sldId id="267" r:id="rId13"/>
    <p:sldId id="261" r:id="rId14"/>
    <p:sldId id="263" r:id="rId15"/>
    <p:sldId id="276" r:id="rId16"/>
    <p:sldId id="264" r:id="rId17"/>
    <p:sldId id="269" r:id="rId18"/>
    <p:sldId id="26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8" d="100"/>
          <a:sy n="78" d="100"/>
        </p:scale>
        <p:origin x="43"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9F60A-3222-467F-8571-F7A457B7D643}" type="datetimeFigureOut">
              <a:rPr lang="en-IN" smtClean="0"/>
              <a:t>04-02-2025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BF2F7-5173-47C9-854C-15107B934287}" type="slidenum">
              <a:rPr lang="en-IN" smtClean="0"/>
              <a:t>‹#›</a:t>
            </a:fld>
            <a:endParaRPr lang="en-IN"/>
          </a:p>
        </p:txBody>
      </p:sp>
    </p:spTree>
    <p:extLst>
      <p:ext uri="{BB962C8B-B14F-4D97-AF65-F5344CB8AC3E}">
        <p14:creationId xmlns:p14="http://schemas.microsoft.com/office/powerpoint/2010/main" val="325062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0BF2F7-5173-47C9-854C-15107B934287}" type="slidenum">
              <a:rPr lang="en-IN" smtClean="0"/>
              <a:t>10</a:t>
            </a:fld>
            <a:endParaRPr lang="en-IN"/>
          </a:p>
        </p:txBody>
      </p:sp>
    </p:spTree>
    <p:extLst>
      <p:ext uri="{BB962C8B-B14F-4D97-AF65-F5344CB8AC3E}">
        <p14:creationId xmlns:p14="http://schemas.microsoft.com/office/powerpoint/2010/main" val="227742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igitalcampus.msmfclasses.com:94/engcollege/FacultyWiseDetails1?facultyid=CAI1AT119" TargetMode="Externa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H="1" flipV="1">
            <a:off x="10586771" y="4803912"/>
            <a:ext cx="447261" cy="205409"/>
          </a:xfrm>
        </p:spPr>
        <p:txBody>
          <a:bodyPr>
            <a:normAutofit fontScale="25000" lnSpcReduction="20000"/>
          </a:bodyPr>
          <a:lstStyle/>
          <a:p>
            <a:r>
              <a:rPr lang="en-US" dirty="0"/>
              <a:t> </a:t>
            </a:r>
            <a:endParaRPr dirty="0"/>
          </a:p>
        </p:txBody>
      </p:sp>
      <p:sp>
        <p:nvSpPr>
          <p:cNvPr id="13" name="Title 12">
            <a:extLst>
              <a:ext uri="{FF2B5EF4-FFF2-40B4-BE49-F238E27FC236}">
                <a16:creationId xmlns:a16="http://schemas.microsoft.com/office/drawing/2014/main" id="{48106D2F-EE5C-6F9D-6DA6-5ECD37B28E52}"/>
              </a:ext>
            </a:extLst>
          </p:cNvPr>
          <p:cNvSpPr>
            <a:spLocks noGrp="1"/>
          </p:cNvSpPr>
          <p:nvPr>
            <p:ph type="ctrTitle"/>
          </p:nvPr>
        </p:nvSpPr>
        <p:spPr>
          <a:xfrm rot="21114997" flipV="1">
            <a:off x="10985325" y="6667524"/>
            <a:ext cx="45719" cy="45719"/>
          </a:xfrm>
        </p:spPr>
        <p:txBody>
          <a:bodyPr>
            <a:normAutofit fontScale="90000"/>
          </a:bodyPr>
          <a:lstStyle/>
          <a:p>
            <a:r>
              <a:rPr lang="en-US" dirty="0"/>
              <a:t> </a:t>
            </a:r>
            <a:endParaRPr lang="en-IN" dirty="0"/>
          </a:p>
        </p:txBody>
      </p:sp>
      <p:sp>
        <p:nvSpPr>
          <p:cNvPr id="14" name="Text Box 4">
            <a:extLst>
              <a:ext uri="{FF2B5EF4-FFF2-40B4-BE49-F238E27FC236}">
                <a16:creationId xmlns:a16="http://schemas.microsoft.com/office/drawing/2014/main" id="{23C6E3A8-911C-ECD4-F8BF-27CAAB9E1073}"/>
              </a:ext>
            </a:extLst>
          </p:cNvPr>
          <p:cNvSpPr txBox="1"/>
          <p:nvPr/>
        </p:nvSpPr>
        <p:spPr>
          <a:xfrm>
            <a:off x="537845" y="2410460"/>
            <a:ext cx="8256905" cy="997585"/>
          </a:xfrm>
          <a:prstGeom prst="rect">
            <a:avLst/>
          </a:prstGeom>
          <a:noFill/>
        </p:spPr>
        <p:txBody>
          <a:bodyPr wrap="square" rtlCol="0">
            <a:noAutofit/>
          </a:bodyPr>
          <a:lstStyle/>
          <a:p>
            <a:pPr>
              <a:spcAft>
                <a:spcPts val="300"/>
              </a:spcAft>
            </a:pPr>
            <a:r>
              <a:rPr lang="en-US" altLang="en-US" sz="2000" b="1" dirty="0">
                <a:solidFill>
                  <a:srgbClr val="006600"/>
                </a:solidFill>
                <a:latin typeface="Arial Black" panose="020B0A04020102020204" pitchFamily="34" charset="0"/>
                <a:cs typeface="Times New Roman" panose="02020603050405020304" charset="0"/>
                <a:sym typeface="+mn-ea"/>
              </a:rPr>
              <a:t>        IoT-Powered Smart Pendant for Women’s Safety:</a:t>
            </a:r>
            <a:endParaRPr lang="en-US" altLang="en-US" sz="2000" b="1" i="0" u="none" dirty="0">
              <a:solidFill>
                <a:srgbClr val="006600"/>
              </a:solidFill>
              <a:latin typeface="Arial Black" panose="020B0A04020102020204" pitchFamily="34" charset="0"/>
              <a:cs typeface="Times New Roman" panose="02020603050405020304" charset="0"/>
            </a:endParaRPr>
          </a:p>
          <a:p>
            <a:pPr>
              <a:spcAft>
                <a:spcPts val="300"/>
              </a:spcAft>
            </a:pPr>
            <a:r>
              <a:rPr lang="en-US" altLang="en-US" sz="2000" b="1" dirty="0">
                <a:solidFill>
                  <a:srgbClr val="006600"/>
                </a:solidFill>
                <a:latin typeface="Arial Black" panose="020B0A04020102020204" pitchFamily="34" charset="0"/>
                <a:cs typeface="Times New Roman" panose="02020603050405020304" charset="0"/>
                <a:sym typeface="+mn-ea"/>
              </a:rPr>
              <a:t>                      A Next-Gen Protective Solution</a:t>
            </a:r>
            <a:endParaRPr lang="en-US" altLang="en-US" sz="2000" b="1" i="0" u="none" dirty="0">
              <a:solidFill>
                <a:srgbClr val="006600"/>
              </a:solidFill>
              <a:latin typeface="Arial Black" panose="020B0A04020102020204" pitchFamily="34" charset="0"/>
              <a:cs typeface="Times New Roman" panose="02020603050405020304" charset="0"/>
            </a:endParaRPr>
          </a:p>
          <a:p>
            <a:endParaRPr lang="en-US" sz="2000" dirty="0"/>
          </a:p>
        </p:txBody>
      </p:sp>
      <p:sp>
        <p:nvSpPr>
          <p:cNvPr id="15" name="Google Shape;168;p1">
            <a:extLst>
              <a:ext uri="{FF2B5EF4-FFF2-40B4-BE49-F238E27FC236}">
                <a16:creationId xmlns:a16="http://schemas.microsoft.com/office/drawing/2014/main" id="{3730C29A-A38E-47F5-66BC-08F2BBAA730A}"/>
              </a:ext>
            </a:extLst>
          </p:cNvPr>
          <p:cNvSpPr txBox="1"/>
          <p:nvPr/>
        </p:nvSpPr>
        <p:spPr>
          <a:xfrm>
            <a:off x="533400" y="3566160"/>
            <a:ext cx="2383790" cy="1136650"/>
          </a:xfrm>
          <a:prstGeom prst="rect">
            <a:avLst/>
          </a:prstGeom>
          <a:noFill/>
          <a:ln>
            <a:noFill/>
          </a:ln>
        </p:spPr>
        <p:txBody>
          <a:bodyPr spcFirstLastPara="1" wrap="square" lIns="91425" tIns="45700" rIns="91425" bIns="45700" anchor="t" anchorCtr="0">
            <a:noAutofit/>
          </a:bodyPr>
          <a:lstStyle/>
          <a:p>
            <a:pPr algn="ct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Project</a:t>
            </a:r>
            <a:r>
              <a:rPr lang="en-US" sz="1600" b="1" i="0" u="none" strike="noStrike" cap="none" dirty="0">
                <a:solidFill>
                  <a:srgbClr val="0033CC"/>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Coordinator </a:t>
            </a:r>
          </a:p>
          <a:p>
            <a:pPr algn="ctr"/>
            <a:r>
              <a:rPr lang="en-IN" sz="1800" b="1" i="0" dirty="0">
                <a:solidFill>
                  <a:srgbClr val="C00000"/>
                </a:solidFill>
                <a:effectLst/>
                <a:latin typeface="Times New Roman" panose="02020603050405020304" charset="0"/>
                <a:ea typeface="Times New Roman" panose="02020603050405020304" charset="0"/>
                <a:cs typeface="Times New Roman" panose="02020603050405020304" charset="0"/>
                <a:hlinkClick r:id="rId3"/>
              </a:rPr>
              <a:t>K MANJUSHA</a:t>
            </a:r>
          </a:p>
          <a:p>
            <a:pPr algn="ctr">
              <a:buClrTx/>
              <a:buSzTx/>
              <a:buNone/>
            </a:pP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sym typeface="+mn-ea"/>
              </a:rPr>
              <a:t>M.Tech.</a:t>
            </a:r>
            <a:endParaRPr lang="en-IN" sz="1800" b="1" i="0" dirty="0">
              <a:solidFill>
                <a:srgbClr val="C00000"/>
              </a:solidFill>
              <a:effectLst/>
              <a:latin typeface="Times New Roman" panose="02020603050405020304" charset="0"/>
              <a:ea typeface="Times New Roman" panose="02020603050405020304" charset="0"/>
              <a:cs typeface="Times New Roman" panose="02020603050405020304" charset="0"/>
            </a:endParaRPr>
          </a:p>
          <a:p>
            <a:pPr marL="0" marR="0" lvl="0" indent="0" algn="ctr" rtl="0">
              <a:spcBef>
                <a:spcPts val="0"/>
              </a:spcBef>
              <a:spcAft>
                <a:spcPts val="0"/>
              </a:spcAft>
              <a:buNone/>
            </a:pPr>
            <a:endParaRPr lang="en-IN" sz="2000" b="1" i="0" strike="noStrike" cap="none" dirty="0">
              <a:solidFill>
                <a:srgbClr val="FF0000"/>
              </a:solidFill>
              <a:effectLst/>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16" name="Google Shape;169;p1">
            <a:extLst>
              <a:ext uri="{FF2B5EF4-FFF2-40B4-BE49-F238E27FC236}">
                <a16:creationId xmlns:a16="http://schemas.microsoft.com/office/drawing/2014/main" id="{1AB67417-21C3-137C-9F74-7471F5308FBA}"/>
              </a:ext>
            </a:extLst>
          </p:cNvPr>
          <p:cNvSpPr txBox="1"/>
          <p:nvPr/>
        </p:nvSpPr>
        <p:spPr>
          <a:xfrm>
            <a:off x="3094990" y="3302635"/>
            <a:ext cx="2763520" cy="11144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600" b="1" i="0"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HOD</a:t>
            </a:r>
            <a:r>
              <a:rPr lang="en-IN" sz="1800" dirty="0">
                <a:solidFill>
                  <a:srgbClr val="FF0000"/>
                </a:solidFill>
                <a:effectLst/>
                <a:latin typeface="Times New Roman" panose="02020603050405020304" charset="0"/>
                <a:ea typeface="Times New Roman" panose="02020603050405020304" charset="0"/>
              </a:rPr>
              <a:t>          </a:t>
            </a:r>
          </a:p>
          <a:p>
            <a:pPr marL="0" marR="0" lvl="0" indent="0" algn="ctr" rtl="0">
              <a:spcBef>
                <a:spcPts val="0"/>
              </a:spcBef>
              <a:spcAft>
                <a:spcPts val="0"/>
              </a:spcAft>
              <a:buNone/>
            </a:pP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Mrs K. LAKSHMI </a:t>
            </a:r>
            <a:r>
              <a:rPr lang="en-IN" sz="1800" b="1" dirty="0" err="1">
                <a:solidFill>
                  <a:srgbClr val="C00000"/>
                </a:solidFill>
                <a:effectLst/>
                <a:latin typeface="Times New Roman" panose="02020603050405020304" charset="0"/>
                <a:ea typeface="Times New Roman" panose="02020603050405020304" charset="0"/>
                <a:cs typeface="Times New Roman" panose="02020603050405020304" charset="0"/>
              </a:rPr>
              <a:t>M.Tech</a:t>
            </a: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a:t>
            </a:r>
            <a:r>
              <a:rPr lang="en-IN" sz="1800" b="1" dirty="0" err="1">
                <a:solidFill>
                  <a:srgbClr val="C00000"/>
                </a:solidFill>
                <a:effectLst/>
                <a:latin typeface="Times New Roman" panose="02020603050405020304" charset="0"/>
                <a:ea typeface="Times New Roman" panose="02020603050405020304" charset="0"/>
                <a:cs typeface="Times New Roman" panose="02020603050405020304" charset="0"/>
              </a:rPr>
              <a:t>Ph.D</a:t>
            </a:r>
            <a:r>
              <a:rPr lang="en-IN" sz="1800" b="1" dirty="0">
                <a:solidFill>
                  <a:srgbClr val="C00000"/>
                </a:solidFill>
                <a:effectLst/>
                <a:latin typeface="Times New Roman" panose="02020603050405020304" charset="0"/>
                <a:ea typeface="Times New Roman" panose="02020603050405020304" charset="0"/>
                <a:cs typeface="Times New Roman" panose="02020603050405020304" charset="0"/>
              </a:rPr>
              <a:t>) </a:t>
            </a:r>
            <a:endParaRPr sz="1800" b="1" i="0" u="none" strike="noStrike" cap="none" dirty="0">
              <a:solidFill>
                <a:srgbClr val="C00000"/>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graphicFrame>
        <p:nvGraphicFramePr>
          <p:cNvPr id="17" name="Google Shape;166;p1">
            <a:extLst>
              <a:ext uri="{FF2B5EF4-FFF2-40B4-BE49-F238E27FC236}">
                <a16:creationId xmlns:a16="http://schemas.microsoft.com/office/drawing/2014/main" id="{8DCE6EAE-E0B1-587A-0142-316389BF731C}"/>
              </a:ext>
            </a:extLst>
          </p:cNvPr>
          <p:cNvGraphicFramePr/>
          <p:nvPr>
            <p:custDataLst>
              <p:tags r:id="rId1"/>
            </p:custDataLst>
            <p:extLst>
              <p:ext uri="{D42A27DB-BD31-4B8C-83A1-F6EECF244321}">
                <p14:modId xmlns:p14="http://schemas.microsoft.com/office/powerpoint/2010/main" val="2377215782"/>
              </p:ext>
            </p:extLst>
          </p:nvPr>
        </p:nvGraphicFramePr>
        <p:xfrm>
          <a:off x="5858510" y="3312160"/>
          <a:ext cx="3103880" cy="1273175"/>
        </p:xfrm>
        <a:graphic>
          <a:graphicData uri="http://schemas.openxmlformats.org/drawingml/2006/table">
            <a:tbl>
              <a:tblPr firstRow="1" bandRow="1">
                <a:noFill/>
              </a:tblPr>
              <a:tblGrid>
                <a:gridCol w="3103880">
                  <a:extLst>
                    <a:ext uri="{9D8B030D-6E8A-4147-A177-3AD203B41FA5}">
                      <a16:colId xmlns:a16="http://schemas.microsoft.com/office/drawing/2014/main" val="20000"/>
                    </a:ext>
                  </a:extLst>
                </a:gridCol>
              </a:tblGrid>
              <a:tr h="1273175">
                <a:tc>
                  <a:txBody>
                    <a:bodyPr/>
                    <a:lstStyle/>
                    <a:p>
                      <a:pPr marL="0" marR="0" lvl="0" indent="0" algn="ctr" rtl="0">
                        <a:lnSpc>
                          <a:spcPct val="100000"/>
                        </a:lnSpc>
                        <a:spcBef>
                          <a:spcPts val="0"/>
                        </a:spcBef>
                        <a:spcAft>
                          <a:spcPts val="0"/>
                        </a:spcAft>
                        <a:buClr>
                          <a:srgbClr val="0000FF"/>
                        </a:buClr>
                        <a:buSzPts val="1600"/>
                        <a:buFont typeface="Times New Roman" panose="02020603050405020304"/>
                        <a:buNone/>
                      </a:pPr>
                      <a:r>
                        <a:rPr lang="en-US" sz="1600" b="1" u="none" strike="noStrike" cap="none" dirty="0">
                          <a:solidFill>
                            <a:srgbClr val="0000FF"/>
                          </a:solidFill>
                          <a:latin typeface="Times New Roman" panose="02020603050405020304" charset="0"/>
                          <a:ea typeface="Times New Roman" panose="02020603050405020304"/>
                          <a:cs typeface="Times New Roman" panose="02020603050405020304" charset="0"/>
                          <a:sym typeface="Times New Roman" panose="02020603050405020304"/>
                        </a:rPr>
                        <a:t>Project Guide  </a:t>
                      </a:r>
                    </a:p>
                    <a:p>
                      <a:pPr marL="0" marR="0" lvl="0" indent="0" algn="ctr" rtl="0">
                        <a:lnSpc>
                          <a:spcPct val="100000"/>
                        </a:lnSpc>
                        <a:spcBef>
                          <a:spcPts val="0"/>
                        </a:spcBef>
                        <a:spcAft>
                          <a:spcPts val="0"/>
                        </a:spcAft>
                        <a:buClr>
                          <a:srgbClr val="0000FF"/>
                        </a:buClr>
                        <a:buSzPts val="1600"/>
                        <a:buFont typeface="Times New Roman" panose="02020603050405020304"/>
                        <a:buNone/>
                      </a:pPr>
                      <a:r>
                        <a:rPr lang="en-IN" b="1" dirty="0">
                          <a:solidFill>
                            <a:srgbClr val="C00000"/>
                          </a:solidFill>
                          <a:latin typeface="Times New Roman" panose="02020603050405020304" charset="0"/>
                          <a:cs typeface="Times New Roman" panose="02020603050405020304" charset="0"/>
                        </a:rPr>
                        <a:t>Mr D. JAYANARAYANA REDDY  </a:t>
                      </a:r>
                    </a:p>
                    <a:p>
                      <a:pPr marL="0" marR="0" lvl="0" indent="0" algn="ctr" rtl="0">
                        <a:lnSpc>
                          <a:spcPct val="100000"/>
                        </a:lnSpc>
                        <a:spcBef>
                          <a:spcPts val="0"/>
                        </a:spcBef>
                        <a:spcAft>
                          <a:spcPts val="0"/>
                        </a:spcAft>
                        <a:buClr>
                          <a:srgbClr val="0000FF"/>
                        </a:buClr>
                        <a:buSzPts val="1600"/>
                        <a:buFont typeface="Times New Roman" panose="02020603050405020304"/>
                        <a:buNone/>
                      </a:pPr>
                      <a:r>
                        <a:rPr lang="en-IN" b="1" dirty="0" err="1">
                          <a:solidFill>
                            <a:srgbClr val="C00000"/>
                          </a:solidFill>
                          <a:latin typeface="Times New Roman" panose="02020603050405020304" charset="0"/>
                          <a:cs typeface="Times New Roman" panose="02020603050405020304" charset="0"/>
                        </a:rPr>
                        <a:t>M.Tech</a:t>
                      </a:r>
                      <a:r>
                        <a:rPr lang="en-IN" b="1" dirty="0">
                          <a:solidFill>
                            <a:srgbClr val="C00000"/>
                          </a:solidFill>
                          <a:latin typeface="Times New Roman" panose="02020603050405020304" charset="0"/>
                          <a:cs typeface="Times New Roman" panose="02020603050405020304" charset="0"/>
                        </a:rPr>
                        <a:t>., (Ph.D.)</a:t>
                      </a:r>
                      <a:endParaRPr b="1" dirty="0">
                        <a:solidFill>
                          <a:srgbClr val="C00000"/>
                        </a:solidFill>
                        <a:latin typeface="Times New Roman" panose="02020603050405020304" charset="0"/>
                        <a:cs typeface="Times New Roman" panose="02020603050405020304" charset="0"/>
                      </a:endParaRPr>
                    </a:p>
                  </a:txBody>
                  <a:tcPr marL="91450" marR="91450" marT="45750" marB="45750"/>
                </a:tc>
                <a:extLst>
                  <a:ext uri="{0D108BD9-81ED-4DB2-BD59-A6C34878D82A}">
                    <a16:rowId xmlns:a16="http://schemas.microsoft.com/office/drawing/2014/main" val="10000"/>
                  </a:ext>
                </a:extLst>
              </a:tr>
            </a:tbl>
          </a:graphicData>
        </a:graphic>
      </p:graphicFrame>
      <p:sp>
        <p:nvSpPr>
          <p:cNvPr id="18" name="Text Box 7">
            <a:extLst>
              <a:ext uri="{FF2B5EF4-FFF2-40B4-BE49-F238E27FC236}">
                <a16:creationId xmlns:a16="http://schemas.microsoft.com/office/drawing/2014/main" id="{0993AF1E-3406-BC3F-38B0-7AF35984682B}"/>
              </a:ext>
            </a:extLst>
          </p:cNvPr>
          <p:cNvSpPr txBox="1"/>
          <p:nvPr/>
        </p:nvSpPr>
        <p:spPr>
          <a:xfrm>
            <a:off x="248285" y="4367530"/>
            <a:ext cx="8658225" cy="2112010"/>
          </a:xfrm>
          <a:prstGeom prst="rect">
            <a:avLst/>
          </a:prstGeom>
          <a:noFill/>
        </p:spPr>
        <p:txBody>
          <a:bodyPr wrap="square" rtlCol="0">
            <a:noAutofit/>
          </a:bodyPr>
          <a:lstStyle/>
          <a:p>
            <a:pPr algn="ctr" eaLnBrk="1" hangingPunct="1"/>
            <a:r>
              <a:rPr lang="en-US"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             </a:t>
            </a:r>
          </a:p>
          <a:p>
            <a:pPr algn="ctr" eaLnBrk="1" hangingPunct="1"/>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r>
              <a:rPr lang="en-US" b="1" dirty="0">
                <a:effectLst/>
                <a:latin typeface="Times New Roman" panose="02020603050405020304" charset="0"/>
                <a:ea typeface="Courier New" panose="02070309020205020404" pitchFamily="49" charset="0"/>
                <a:cs typeface="Times New Roman" panose="02020603050405020304" charset="0"/>
                <a:sym typeface="+mn-ea"/>
              </a:rPr>
              <a:t>                         </a:t>
            </a:r>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br>
              <a:rPr lang="en-US" b="1" dirty="0">
                <a:effectLst/>
                <a:latin typeface="Times New Roman" panose="02020603050405020304" charset="0"/>
                <a:ea typeface="Courier New" panose="02070309020205020404" pitchFamily="49" charset="0"/>
                <a:cs typeface="Times New Roman" panose="02020603050405020304" charset="0"/>
                <a:sym typeface="+mn-ea"/>
              </a:rPr>
            </a:br>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DARJI ABDUL MOUIZE     </a:t>
            </a:r>
            <a:r>
              <a:rPr lang="en-US" altLang="en-US" sz="1600" b="1" dirty="0">
                <a:latin typeface="Trebuchet MS" panose="020B0603020202020204" pitchFamily="34" charset="0"/>
                <a:cs typeface="Times New Roman" panose="02020603050405020304" charset="0"/>
                <a:sym typeface="+mn-ea"/>
              </a:rPr>
              <a:t>(21AT1A0540)</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APPALA RISHITH	             </a:t>
            </a:r>
            <a:r>
              <a:rPr lang="en-US" altLang="en-US" sz="1600" b="1" dirty="0">
                <a:latin typeface="Trebuchet MS" panose="020B0603020202020204" pitchFamily="34" charset="0"/>
                <a:cs typeface="Times New Roman" panose="02020603050405020304" charset="0"/>
                <a:sym typeface="+mn-ea"/>
              </a:rPr>
              <a:t>(21AT1A0503)</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C SAI SURYA REDDY         </a:t>
            </a:r>
            <a:r>
              <a:rPr lang="en-US" altLang="en-US" sz="1600" b="1" dirty="0">
                <a:latin typeface="Trebuchet MS" panose="020B0603020202020204" pitchFamily="34" charset="0"/>
                <a:cs typeface="Times New Roman" panose="02020603050405020304" charset="0"/>
                <a:sym typeface="+mn-ea"/>
              </a:rPr>
              <a:t>(21AT1A0526)</a:t>
            </a:r>
            <a:endParaRPr lang="en-US" altLang="en-US" sz="1600" b="1" dirty="0">
              <a:latin typeface="Trebuchet MS" panose="020B060302020202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GOLLA VENKATESH          </a:t>
            </a:r>
            <a:r>
              <a:rPr lang="en-US" altLang="en-US" sz="1600" b="1" dirty="0">
                <a:latin typeface="Trebuchet MS" panose="020B0603020202020204" pitchFamily="34" charset="0"/>
                <a:cs typeface="Times New Roman" panose="02020603050405020304" charset="0"/>
                <a:sym typeface="+mn-ea"/>
              </a:rPr>
              <a:t>(21AT1A0552)</a:t>
            </a:r>
            <a:endPar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endParaRPr>
          </a:p>
          <a:p>
            <a:pPr algn="ctr" eaLnBrk="1" hangingPunct="1"/>
            <a:r>
              <a:rPr lang="en-US" sz="1600" b="1" kern="0" dirty="0" err="1">
                <a:solidFill>
                  <a:srgbClr val="993300"/>
                </a:solidFill>
                <a:effectLst/>
                <a:latin typeface="Times New Roman" panose="02020603050405020304" charset="0"/>
                <a:ea typeface="Calibri" panose="020F0502020204030204" pitchFamily="34" charset="0"/>
                <a:cs typeface="Times New Roman" panose="02020603050405020304" charset="0"/>
                <a:sym typeface="+mn-ea"/>
              </a:rPr>
              <a:t>GOLLA SAI VAMSHI  </a:t>
            </a:r>
            <a:r>
              <a:rPr lang="en-US" altLang="en-US" sz="1600" b="1" dirty="0">
                <a:latin typeface="Trebuchet MS" panose="020B0603020202020204" pitchFamily="34" charset="0"/>
                <a:cs typeface="Times New Roman" panose="02020603050405020304" charset="0"/>
                <a:sym typeface="+mn-ea"/>
              </a:rPr>
              <a:t>        (21AT1A0548)</a:t>
            </a:r>
            <a:endParaRPr lang="en-US" altLang="en-US" sz="1600" b="1" dirty="0">
              <a:latin typeface="Trebuchet MS" panose="020B0603020202020204" pitchFamily="34" charset="0"/>
              <a:cs typeface="Times New Roman" panose="02020603050405020304" charset="0"/>
            </a:endParaRPr>
          </a:p>
          <a:p>
            <a:pPr marL="2286000" lvl="5" indent="457200"/>
            <a:endParaRPr lang="en-US" sz="1600" dirty="0"/>
          </a:p>
        </p:txBody>
      </p:sp>
      <p:sp>
        <p:nvSpPr>
          <p:cNvPr id="19" name="Text Box 8">
            <a:extLst>
              <a:ext uri="{FF2B5EF4-FFF2-40B4-BE49-F238E27FC236}">
                <a16:creationId xmlns:a16="http://schemas.microsoft.com/office/drawing/2014/main" id="{DCDE31D6-44BC-6756-1465-8A3366B730B4}"/>
              </a:ext>
            </a:extLst>
          </p:cNvPr>
          <p:cNvSpPr txBox="1"/>
          <p:nvPr/>
        </p:nvSpPr>
        <p:spPr>
          <a:xfrm>
            <a:off x="3277235" y="4433570"/>
            <a:ext cx="2213610" cy="493395"/>
          </a:xfrm>
          <a:prstGeom prst="rect">
            <a:avLst/>
          </a:prstGeom>
          <a:noFill/>
        </p:spPr>
        <p:txBody>
          <a:bodyPr wrap="square" rtlCol="0">
            <a:noAutofit/>
          </a:bodyPr>
          <a:lstStyle/>
          <a:p>
            <a:r>
              <a:rPr lang="en-US"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    Team Members </a:t>
            </a:r>
            <a:r>
              <a:rPr lang="en-US" b="1" dirty="0">
                <a:solidFill>
                  <a:srgbClr val="993300"/>
                </a:solidFill>
                <a:effectLst/>
                <a:latin typeface="Times New Roman" panose="02020603050405020304" charset="0"/>
                <a:ea typeface="Calibri" panose="020F0502020204030204" pitchFamily="34" charset="0"/>
                <a:cs typeface="Times New Roman" panose="02020603050405020304" charset="0"/>
                <a:sym typeface="+mn-ea"/>
              </a:rPr>
              <a:t>   </a:t>
            </a:r>
            <a:endParaRPr lang="en-US"/>
          </a:p>
        </p:txBody>
      </p:sp>
      <p:sp>
        <p:nvSpPr>
          <p:cNvPr id="20" name="TextBox 19">
            <a:extLst>
              <a:ext uri="{FF2B5EF4-FFF2-40B4-BE49-F238E27FC236}">
                <a16:creationId xmlns:a16="http://schemas.microsoft.com/office/drawing/2014/main" id="{C0B0B35E-2CB3-57D4-8E16-3C200E9C9E3A}"/>
              </a:ext>
            </a:extLst>
          </p:cNvPr>
          <p:cNvSpPr txBox="1"/>
          <p:nvPr/>
        </p:nvSpPr>
        <p:spPr>
          <a:xfrm>
            <a:off x="94297" y="1035377"/>
            <a:ext cx="9144000" cy="1508105"/>
          </a:xfrm>
          <a:prstGeom prst="rect">
            <a:avLst/>
          </a:prstGeom>
          <a:noFill/>
        </p:spPr>
        <p:txBody>
          <a:bodyPr wrap="square" rtlCol="0">
            <a:spAutoFit/>
          </a:bodyPr>
          <a:lstStyle/>
          <a:p>
            <a:pPr marL="0" marR="0" lvl="0" indent="0" algn="ctr" rtl="0">
              <a:spcBef>
                <a:spcPts val="0"/>
              </a:spcBef>
              <a:spcAft>
                <a:spcPts val="0"/>
              </a:spcAft>
              <a:buNone/>
            </a:pPr>
            <a:r>
              <a:rPr lang="en-US" sz="2000" b="1" i="0" u="none" strike="noStrike" cap="none" dirty="0">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G </a:t>
            </a:r>
            <a:r>
              <a:rPr lang="en-US" sz="2000" b="1" i="0" u="none" strike="noStrike" cap="none" dirty="0" err="1">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PULLAIAH</a:t>
            </a:r>
            <a:r>
              <a:rPr lang="en-US" sz="2000" b="1" i="0" u="none" strike="noStrike" cap="none" dirty="0">
                <a:solidFill>
                  <a:srgbClr val="C00000"/>
                </a:solidFill>
                <a:latin typeface="Times New Roman" panose="02020603050405020304" charset="0"/>
                <a:ea typeface="Tahoma" panose="020B0604030504040204" pitchFamily="34" charset="0"/>
                <a:cs typeface="Times New Roman" panose="02020603050405020304" charset="0"/>
                <a:sym typeface="Times New Roman" panose="02020603050405020304"/>
              </a:rPr>
              <a:t> COLLEGE OF ENGINEERING AND TECHNOLOGY</a:t>
            </a:r>
            <a:endParaRPr lang="en-US" sz="2000" dirty="0">
              <a:latin typeface="Times New Roman" panose="02020603050405020304" charset="0"/>
              <a:ea typeface="Tahoma" panose="020B0604030504040204" pitchFamily="34" charset="0"/>
              <a:cs typeface="Times New Roman" panose="02020603050405020304" charset="0"/>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(An Autonomous Institute affiliated to </a:t>
            </a:r>
            <a:r>
              <a:rPr lang="en-US" sz="1800" b="1" i="0" u="none" strike="noStrike" cap="none" dirty="0" err="1">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JNTUA</a:t>
            </a: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sz="1800" b="1" i="0" u="none" strike="noStrike" cap="none" dirty="0" err="1">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Ananthapuram</a:t>
            </a: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t>
            </a:r>
          </a:p>
          <a:p>
            <a:pPr marL="0" marR="0" lvl="0" indent="0" algn="ctr" rtl="0">
              <a:spcBef>
                <a:spcPts val="0"/>
              </a:spcBef>
              <a:spcAft>
                <a:spcPts val="0"/>
              </a:spcAft>
              <a:buNone/>
            </a:pPr>
            <a:endParaRPr lang="en-US" dirty="0">
              <a:latin typeface="Times New Roman" panose="02020603050405020304" charset="0"/>
              <a:cs typeface="Times New Roman" panose="02020603050405020304" charset="0"/>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DEPARTMENT OF COMPUTER SCIENCE AND ENGINEERING</a:t>
            </a:r>
            <a:endParaRPr lang="en-US" sz="1800" dirty="0">
              <a:latin typeface="Times New Roman" panose="02020603050405020304" charset="0"/>
              <a:cs typeface="Times New Roman" panose="02020603050405020304" charset="0"/>
            </a:endParaRPr>
          </a:p>
          <a:p>
            <a:pPr marL="0" marR="0" lvl="0" indent="0" algn="ctr" rtl="0">
              <a:spcBef>
                <a:spcPts val="0"/>
              </a:spcBef>
              <a:spcAft>
                <a:spcPts val="0"/>
              </a:spcAft>
              <a:buNone/>
            </a:pPr>
            <a:endParaRPr lang="en-US" sz="1800"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3949" y="-177646"/>
            <a:ext cx="8229600" cy="1143000"/>
          </a:xfrm>
        </p:spPr>
        <p:txBody>
          <a:bodyPr/>
          <a:lstStyle/>
          <a:p>
            <a:r>
              <a:rPr lang="en-US" dirty="0"/>
              <a:t>Block Diagram</a:t>
            </a:r>
            <a:endParaRPr dirty="0"/>
          </a:p>
        </p:txBody>
      </p:sp>
      <p:pic>
        <p:nvPicPr>
          <p:cNvPr id="5" name="Content Placeholder 4">
            <a:extLst>
              <a:ext uri="{FF2B5EF4-FFF2-40B4-BE49-F238E27FC236}">
                <a16:creationId xmlns:a16="http://schemas.microsoft.com/office/drawing/2014/main" id="{A74E74CC-642B-EF6F-A93A-5060C5985156}"/>
              </a:ext>
            </a:extLst>
          </p:cNvPr>
          <p:cNvPicPr>
            <a:picLocks noGrp="1" noChangeAspect="1"/>
          </p:cNvPicPr>
          <p:nvPr>
            <p:ph idx="1"/>
          </p:nvPr>
        </p:nvPicPr>
        <p:blipFill>
          <a:blip r:embed="rId3"/>
          <a:stretch>
            <a:fillRect/>
          </a:stretch>
        </p:blipFill>
        <p:spPr>
          <a:xfrm>
            <a:off x="467139" y="1268361"/>
            <a:ext cx="8229600" cy="44689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652" y="-124800"/>
            <a:ext cx="8028038" cy="1143000"/>
          </a:xfrm>
        </p:spPr>
        <p:txBody>
          <a:bodyPr/>
          <a:lstStyle/>
          <a:p>
            <a:r>
              <a:rPr sz="3600" dirty="0"/>
              <a:t>Hardware </a:t>
            </a:r>
            <a:r>
              <a:rPr lang="en-US" sz="3600" dirty="0"/>
              <a:t>&amp; Software </a:t>
            </a:r>
            <a:r>
              <a:rPr sz="3600" dirty="0"/>
              <a:t>Components</a:t>
            </a:r>
          </a:p>
        </p:txBody>
      </p:sp>
      <p:sp>
        <p:nvSpPr>
          <p:cNvPr id="3" name="Content Placeholder 2"/>
          <p:cNvSpPr>
            <a:spLocks noGrp="1"/>
          </p:cNvSpPr>
          <p:nvPr>
            <p:ph idx="1"/>
          </p:nvPr>
        </p:nvSpPr>
        <p:spPr>
          <a:xfrm>
            <a:off x="457200" y="1018200"/>
            <a:ext cx="8229600" cy="5015820"/>
          </a:xfrm>
        </p:spPr>
        <p:txBody>
          <a:bodyPr>
            <a:normAutofit/>
          </a:bodyPr>
          <a:lstStyle/>
          <a:p>
            <a:pPr marL="0" indent="0" algn="l">
              <a:buNone/>
            </a:pPr>
            <a:r>
              <a:rPr lang="en-IN" sz="2400" b="1" i="0" u="none" strike="noStrike" baseline="0" dirty="0">
                <a:latin typeface="CIDFont+F4"/>
              </a:rPr>
              <a:t>HARDWARE COMPONENTS:</a:t>
            </a:r>
          </a:p>
          <a:p>
            <a:pPr marL="0" indent="0" algn="l">
              <a:buNone/>
            </a:pPr>
            <a:r>
              <a:rPr lang="en-IN" sz="2400" b="0" i="0" u="none" strike="noStrike" baseline="0" dirty="0">
                <a:latin typeface="CIDFont+F9"/>
              </a:rPr>
              <a:t>● </a:t>
            </a:r>
            <a:r>
              <a:rPr lang="en-IN" sz="2400" b="0" i="0" u="none" strike="noStrike" baseline="0" dirty="0">
                <a:latin typeface="CIDFont+F4"/>
              </a:rPr>
              <a:t>Micro-controller (Arduino)</a:t>
            </a:r>
          </a:p>
          <a:p>
            <a:pPr marL="0" indent="0" algn="l">
              <a:buNone/>
            </a:pPr>
            <a:r>
              <a:rPr lang="en-IN" sz="2400" b="0" i="0" u="none" strike="noStrike" baseline="0" dirty="0">
                <a:latin typeface="CIDFont+F9"/>
              </a:rPr>
              <a:t>● </a:t>
            </a:r>
            <a:r>
              <a:rPr lang="en-IN" sz="2400" b="0" i="0" u="none" strike="noStrike" baseline="0" dirty="0">
                <a:latin typeface="CIDFont+F4"/>
              </a:rPr>
              <a:t>GPS</a:t>
            </a:r>
          </a:p>
          <a:p>
            <a:pPr marL="0" indent="0" algn="l">
              <a:buNone/>
            </a:pPr>
            <a:r>
              <a:rPr lang="en-IN" sz="2400" b="0" i="0" u="none" strike="noStrike" baseline="0" dirty="0">
                <a:latin typeface="CIDFont+F9"/>
              </a:rPr>
              <a:t>● </a:t>
            </a:r>
            <a:r>
              <a:rPr lang="en-IN" sz="2400" b="0" i="0" u="none" strike="noStrike" baseline="0" dirty="0">
                <a:latin typeface="CIDFont+F4"/>
              </a:rPr>
              <a:t>LCD</a:t>
            </a:r>
          </a:p>
          <a:p>
            <a:pPr marL="0" indent="0" algn="l">
              <a:buNone/>
            </a:pPr>
            <a:r>
              <a:rPr lang="en-IN" sz="2400" b="0" i="0" u="none" strike="noStrike" baseline="0" dirty="0">
                <a:latin typeface="CIDFont+F9"/>
              </a:rPr>
              <a:t>● </a:t>
            </a:r>
            <a:r>
              <a:rPr lang="en-IN" sz="2400" b="0" i="0" u="none" strike="noStrike" baseline="0" dirty="0">
                <a:latin typeface="CIDFont+F4"/>
              </a:rPr>
              <a:t>Emergency Button</a:t>
            </a:r>
          </a:p>
          <a:p>
            <a:pPr marL="0" indent="0" algn="l">
              <a:buNone/>
            </a:pPr>
            <a:r>
              <a:rPr lang="en-IN" sz="2400" b="0" i="0" u="none" strike="noStrike" baseline="0" dirty="0">
                <a:latin typeface="CIDFont+F9"/>
              </a:rPr>
              <a:t>● </a:t>
            </a:r>
            <a:r>
              <a:rPr lang="en-IN" sz="2400" b="0" i="0" u="none" strike="noStrike" baseline="0" dirty="0" err="1">
                <a:latin typeface="CIDFont+F4"/>
              </a:rPr>
              <a:t>ESP32</a:t>
            </a:r>
            <a:r>
              <a:rPr lang="en-IN" sz="2400" b="0" i="0" u="none" strike="noStrike" baseline="0" dirty="0">
                <a:latin typeface="CIDFont+F4"/>
              </a:rPr>
              <a:t> Camera</a:t>
            </a:r>
          </a:p>
          <a:p>
            <a:pPr marL="0" indent="0" algn="l">
              <a:buNone/>
            </a:pPr>
            <a:r>
              <a:rPr lang="en-IN" sz="2400" b="0" i="0" u="none" strike="noStrike" baseline="0" dirty="0">
                <a:latin typeface="CIDFont+F9"/>
              </a:rPr>
              <a:t>● </a:t>
            </a:r>
            <a:r>
              <a:rPr lang="en-IN" sz="2400" b="0" i="0" u="none" strike="noStrike" baseline="0" dirty="0">
                <a:latin typeface="CIDFont+F4"/>
              </a:rPr>
              <a:t>GSM</a:t>
            </a:r>
          </a:p>
          <a:p>
            <a:pPr marL="0" indent="0" algn="l">
              <a:buNone/>
            </a:pPr>
            <a:r>
              <a:rPr lang="en-IN" sz="2400" b="0" i="0" u="none" strike="noStrike" baseline="0" dirty="0">
                <a:latin typeface="CIDFont+F9"/>
              </a:rPr>
              <a:t>● </a:t>
            </a:r>
            <a:r>
              <a:rPr lang="en-IN" sz="2400" b="0" i="0" u="none" strike="noStrike" baseline="0" dirty="0">
                <a:latin typeface="CIDFont+F4"/>
              </a:rPr>
              <a:t>Buzzer</a:t>
            </a:r>
          </a:p>
          <a:p>
            <a:pPr marL="0" indent="0" algn="l">
              <a:buNone/>
            </a:pPr>
            <a:r>
              <a:rPr lang="en-IN" sz="2400" b="1" i="0" u="none" strike="noStrike" baseline="0" dirty="0">
                <a:latin typeface="CIDFont+F4"/>
              </a:rPr>
              <a:t>SOFTWARE COMPONENTS:</a:t>
            </a:r>
          </a:p>
          <a:p>
            <a:pPr marL="0" indent="0" algn="l">
              <a:buNone/>
            </a:pPr>
            <a:r>
              <a:rPr lang="en-IN" sz="2400" b="0" i="0" u="none" strike="noStrike" baseline="0" dirty="0">
                <a:latin typeface="CIDFont+F9"/>
              </a:rPr>
              <a:t>● </a:t>
            </a:r>
            <a:r>
              <a:rPr lang="en-IN" sz="2400" b="0" i="0" u="none" strike="noStrike" baseline="0" dirty="0">
                <a:latin typeface="CIDFont+F4"/>
              </a:rPr>
              <a:t>Arduino(IDE)</a:t>
            </a:r>
          </a:p>
          <a:p>
            <a:pPr marL="0" indent="0" algn="l">
              <a:buNone/>
            </a:pPr>
            <a:r>
              <a:rPr lang="en-IN" sz="2400" b="0" i="0" u="none" strike="noStrike" baseline="0" dirty="0">
                <a:latin typeface="CIDFont+F9"/>
              </a:rPr>
              <a:t>● </a:t>
            </a:r>
            <a:r>
              <a:rPr lang="en-IN" sz="2400" b="0" i="0" u="none" strike="noStrike" baseline="0" dirty="0">
                <a:latin typeface="CIDFont+F4"/>
              </a:rPr>
              <a:t>Embedded – C</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92FD4-C94D-2AE3-BF08-466FD27B1186}"/>
              </a:ext>
            </a:extLst>
          </p:cNvPr>
          <p:cNvSpPr>
            <a:spLocks noGrp="1"/>
          </p:cNvSpPr>
          <p:nvPr>
            <p:ph type="title"/>
          </p:nvPr>
        </p:nvSpPr>
        <p:spPr>
          <a:xfrm>
            <a:off x="2074605" y="0"/>
            <a:ext cx="6877665" cy="965354"/>
          </a:xfrm>
        </p:spPr>
        <p:txBody>
          <a:bodyPr/>
          <a:lstStyle/>
          <a:p>
            <a:r>
              <a:rPr lang="en-US" dirty="0"/>
              <a:t>SYSTEM ARCHITECTURE</a:t>
            </a:r>
            <a:endParaRPr lang="en-IN" dirty="0"/>
          </a:p>
        </p:txBody>
      </p:sp>
      <p:pic>
        <p:nvPicPr>
          <p:cNvPr id="5" name="Content Placeholder 4">
            <a:extLst>
              <a:ext uri="{FF2B5EF4-FFF2-40B4-BE49-F238E27FC236}">
                <a16:creationId xmlns:a16="http://schemas.microsoft.com/office/drawing/2014/main" id="{4EBF9F47-D597-0C37-7CE3-64930F55B868}"/>
              </a:ext>
            </a:extLst>
          </p:cNvPr>
          <p:cNvPicPr>
            <a:picLocks noGrp="1" noChangeAspect="1"/>
          </p:cNvPicPr>
          <p:nvPr>
            <p:ph idx="1"/>
          </p:nvPr>
        </p:nvPicPr>
        <p:blipFill>
          <a:blip r:embed="rId2"/>
          <a:stretch>
            <a:fillRect/>
          </a:stretch>
        </p:blipFill>
        <p:spPr>
          <a:xfrm>
            <a:off x="1437309" y="884905"/>
            <a:ext cx="6664471" cy="2544096"/>
          </a:xfrm>
        </p:spPr>
      </p:pic>
      <p:pic>
        <p:nvPicPr>
          <p:cNvPr id="7" name="Picture 6">
            <a:extLst>
              <a:ext uri="{FF2B5EF4-FFF2-40B4-BE49-F238E27FC236}">
                <a16:creationId xmlns:a16="http://schemas.microsoft.com/office/drawing/2014/main" id="{84F15261-41F1-4ECD-6707-95DDF5812D21}"/>
              </a:ext>
            </a:extLst>
          </p:cNvPr>
          <p:cNvPicPr>
            <a:picLocks noChangeAspect="1"/>
          </p:cNvPicPr>
          <p:nvPr/>
        </p:nvPicPr>
        <p:blipFill>
          <a:blip r:embed="rId3"/>
          <a:stretch>
            <a:fillRect/>
          </a:stretch>
        </p:blipFill>
        <p:spPr>
          <a:xfrm>
            <a:off x="1437310" y="3429001"/>
            <a:ext cx="6664470" cy="2352367"/>
          </a:xfrm>
          <a:prstGeom prst="rect">
            <a:avLst/>
          </a:prstGeom>
        </p:spPr>
      </p:pic>
    </p:spTree>
    <p:extLst>
      <p:ext uri="{BB962C8B-B14F-4D97-AF65-F5344CB8AC3E}">
        <p14:creationId xmlns:p14="http://schemas.microsoft.com/office/powerpoint/2010/main" val="169975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806" y="-157981"/>
            <a:ext cx="8229600" cy="1143000"/>
          </a:xfrm>
        </p:spPr>
        <p:txBody>
          <a:bodyPr/>
          <a:lstStyle/>
          <a:p>
            <a:r>
              <a:t>Algorithm</a:t>
            </a:r>
          </a:p>
        </p:txBody>
      </p:sp>
      <p:sp>
        <p:nvSpPr>
          <p:cNvPr id="3" name="Content Placeholder 2"/>
          <p:cNvSpPr>
            <a:spLocks noGrp="1"/>
          </p:cNvSpPr>
          <p:nvPr>
            <p:ph idx="1"/>
          </p:nvPr>
        </p:nvSpPr>
        <p:spPr/>
        <p:txBody>
          <a:bodyPr>
            <a:normAutofit fontScale="92500" lnSpcReduction="10000"/>
          </a:bodyPr>
          <a:lstStyle/>
          <a:p>
            <a:pPr marL="0" indent="0">
              <a:buNone/>
            </a:pPr>
            <a:r>
              <a:rPr dirty="0"/>
              <a:t>1. Initialize system components (LCD, GPS, GSM, Sensors)</a:t>
            </a:r>
          </a:p>
          <a:p>
            <a:pPr marL="0" indent="0">
              <a:buNone/>
            </a:pPr>
            <a:r>
              <a:rPr dirty="0"/>
              <a:t>2. Monitor the emergency button state</a:t>
            </a:r>
          </a:p>
          <a:p>
            <a:pPr marL="0" indent="0">
              <a:buNone/>
            </a:pPr>
            <a:r>
              <a:rPr dirty="0"/>
              <a:t>3. If button pressed:</a:t>
            </a:r>
          </a:p>
          <a:p>
            <a:pPr marL="0" indent="0">
              <a:buNone/>
            </a:pPr>
            <a:r>
              <a:rPr dirty="0"/>
              <a:t>   - Capture GPS location</a:t>
            </a:r>
          </a:p>
          <a:p>
            <a:pPr marL="0" indent="0">
              <a:buNone/>
            </a:pPr>
            <a:r>
              <a:rPr dirty="0"/>
              <a:t>   - Activate buzzer and shock mechanism</a:t>
            </a:r>
          </a:p>
          <a:p>
            <a:pPr marL="0" indent="0">
              <a:buNone/>
            </a:pPr>
            <a:r>
              <a:rPr dirty="0"/>
              <a:t>   - Send SOS message with location</a:t>
            </a:r>
          </a:p>
          <a:p>
            <a:pPr marL="0" indent="0">
              <a:buNone/>
            </a:pPr>
            <a:r>
              <a:rPr dirty="0"/>
              <a:t>4. If button not pressed, system remains in standby mode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910" y="-108820"/>
            <a:ext cx="8229600" cy="1143000"/>
          </a:xfrm>
        </p:spPr>
        <p:txBody>
          <a:bodyPr/>
          <a:lstStyle/>
          <a:p>
            <a:r>
              <a:rPr dirty="0"/>
              <a:t>Advantages &amp; Disadvantages</a:t>
            </a:r>
          </a:p>
        </p:txBody>
      </p:sp>
      <p:sp>
        <p:nvSpPr>
          <p:cNvPr id="3" name="Content Placeholder 2"/>
          <p:cNvSpPr>
            <a:spLocks noGrp="1"/>
          </p:cNvSpPr>
          <p:nvPr>
            <p:ph idx="1"/>
          </p:nvPr>
        </p:nvSpPr>
        <p:spPr>
          <a:xfrm>
            <a:off x="457200" y="1166018"/>
            <a:ext cx="8229600" cy="4525963"/>
          </a:xfrm>
        </p:spPr>
        <p:txBody>
          <a:bodyPr>
            <a:normAutofit lnSpcReduction="10000"/>
          </a:bodyPr>
          <a:lstStyle/>
          <a:p>
            <a:pPr marL="0" indent="0">
              <a:buNone/>
            </a:pPr>
            <a:r>
              <a:rPr dirty="0"/>
              <a:t>Advantages</a:t>
            </a:r>
            <a:r>
              <a:rPr lang="en-US" dirty="0"/>
              <a:t> : </a:t>
            </a:r>
            <a:endParaRPr dirty="0"/>
          </a:p>
          <a:p>
            <a:r>
              <a:rPr dirty="0"/>
              <a:t> Real-time tracking with IoT</a:t>
            </a:r>
          </a:p>
          <a:p>
            <a:r>
              <a:rPr lang="en-US" dirty="0"/>
              <a:t> </a:t>
            </a:r>
            <a:r>
              <a:rPr dirty="0"/>
              <a:t>Quick emergency response</a:t>
            </a:r>
          </a:p>
          <a:p>
            <a:r>
              <a:rPr lang="en-US" dirty="0"/>
              <a:t> </a:t>
            </a:r>
            <a:r>
              <a:rPr dirty="0"/>
              <a:t>Portable and discreet device</a:t>
            </a:r>
          </a:p>
          <a:p>
            <a:pPr marL="0" indent="0">
              <a:buNone/>
            </a:pPr>
            <a:r>
              <a:rPr dirty="0"/>
              <a:t>Disadvantage</a:t>
            </a:r>
            <a:r>
              <a:rPr lang="en-US" dirty="0"/>
              <a:t> : </a:t>
            </a:r>
            <a:endParaRPr dirty="0"/>
          </a:p>
          <a:p>
            <a:r>
              <a:rPr lang="en-US" dirty="0"/>
              <a:t> </a:t>
            </a:r>
            <a:r>
              <a:rPr dirty="0"/>
              <a:t>Requires frequent charging</a:t>
            </a:r>
          </a:p>
          <a:p>
            <a:r>
              <a:rPr lang="en-US" dirty="0"/>
              <a:t> </a:t>
            </a:r>
            <a:r>
              <a:rPr dirty="0"/>
              <a:t>Possible false alarms</a:t>
            </a:r>
          </a:p>
          <a:p>
            <a:r>
              <a:rPr lang="en-US" dirty="0"/>
              <a:t> </a:t>
            </a:r>
            <a:r>
              <a:rPr dirty="0"/>
              <a:t>Cost considerations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98DE-0DB4-8F55-FECC-2B6BB23650BD}"/>
              </a:ext>
            </a:extLst>
          </p:cNvPr>
          <p:cNvSpPr>
            <a:spLocks noGrp="1"/>
          </p:cNvSpPr>
          <p:nvPr>
            <p:ph type="title"/>
          </p:nvPr>
        </p:nvSpPr>
        <p:spPr>
          <a:xfrm>
            <a:off x="1125793" y="-39994"/>
            <a:ext cx="8229600" cy="885568"/>
          </a:xfrm>
        </p:spPr>
        <p:txBody>
          <a:bodyPr/>
          <a:lstStyle/>
          <a:p>
            <a:r>
              <a:rPr lang="en-US" dirty="0"/>
              <a:t>Intended Outcome</a:t>
            </a:r>
            <a:endParaRPr lang="en-IN" dirty="0"/>
          </a:p>
        </p:txBody>
      </p:sp>
      <p:sp>
        <p:nvSpPr>
          <p:cNvPr id="3" name="Text Placeholder 2">
            <a:extLst>
              <a:ext uri="{FF2B5EF4-FFF2-40B4-BE49-F238E27FC236}">
                <a16:creationId xmlns:a16="http://schemas.microsoft.com/office/drawing/2014/main" id="{5CE67FA9-D069-6811-6001-213028FB9086}"/>
              </a:ext>
            </a:extLst>
          </p:cNvPr>
          <p:cNvSpPr>
            <a:spLocks noGrp="1"/>
          </p:cNvSpPr>
          <p:nvPr>
            <p:ph type="body" idx="1"/>
          </p:nvPr>
        </p:nvSpPr>
        <p:spPr>
          <a:xfrm>
            <a:off x="531019" y="906464"/>
            <a:ext cx="4040188" cy="411059"/>
          </a:xfrm>
        </p:spPr>
        <p:txBody>
          <a:bodyPr>
            <a:normAutofit fontScale="92500" lnSpcReduction="10000"/>
          </a:bodyPr>
          <a:lstStyle/>
          <a:p>
            <a:r>
              <a:rPr lang="en-US" dirty="0"/>
              <a:t>Live Streaming</a:t>
            </a:r>
            <a:endParaRPr lang="en-IN" dirty="0"/>
          </a:p>
        </p:txBody>
      </p:sp>
      <p:pic>
        <p:nvPicPr>
          <p:cNvPr id="8" name="Content Placeholder 7">
            <a:extLst>
              <a:ext uri="{FF2B5EF4-FFF2-40B4-BE49-F238E27FC236}">
                <a16:creationId xmlns:a16="http://schemas.microsoft.com/office/drawing/2014/main" id="{2B586C56-BA91-A47C-7CCF-C1FD2B2783DC}"/>
              </a:ext>
            </a:extLst>
          </p:cNvPr>
          <p:cNvPicPr>
            <a:picLocks noGrp="1" noChangeAspect="1"/>
          </p:cNvPicPr>
          <p:nvPr>
            <p:ph sz="half" idx="2"/>
          </p:nvPr>
        </p:nvPicPr>
        <p:blipFill>
          <a:blip r:embed="rId2"/>
          <a:stretch>
            <a:fillRect/>
          </a:stretch>
        </p:blipFill>
        <p:spPr>
          <a:xfrm>
            <a:off x="127819" y="1317523"/>
            <a:ext cx="4444182" cy="4493342"/>
          </a:xfrm>
        </p:spPr>
      </p:pic>
      <p:sp>
        <p:nvSpPr>
          <p:cNvPr id="5" name="Text Placeholder 4">
            <a:extLst>
              <a:ext uri="{FF2B5EF4-FFF2-40B4-BE49-F238E27FC236}">
                <a16:creationId xmlns:a16="http://schemas.microsoft.com/office/drawing/2014/main" id="{793FB74B-3BC5-DED2-C68D-4A9F8758DB46}"/>
              </a:ext>
            </a:extLst>
          </p:cNvPr>
          <p:cNvSpPr>
            <a:spLocks noGrp="1"/>
          </p:cNvSpPr>
          <p:nvPr>
            <p:ph type="body" sz="quarter" idx="3"/>
          </p:nvPr>
        </p:nvSpPr>
        <p:spPr>
          <a:xfrm flipH="1" flipV="1">
            <a:off x="8686799" y="7836308"/>
            <a:ext cx="2000866" cy="1524001"/>
          </a:xfrm>
        </p:spPr>
        <p:txBody>
          <a:bodyPr>
            <a:normAutofit fontScale="92500" lnSpcReduction="10000"/>
          </a:bodyPr>
          <a:lstStyle/>
          <a:p>
            <a:endParaRPr lang="en-IN" dirty="0"/>
          </a:p>
        </p:txBody>
      </p:sp>
      <p:pic>
        <p:nvPicPr>
          <p:cNvPr id="10" name="Content Placeholder 9">
            <a:extLst>
              <a:ext uri="{FF2B5EF4-FFF2-40B4-BE49-F238E27FC236}">
                <a16:creationId xmlns:a16="http://schemas.microsoft.com/office/drawing/2014/main" id="{ABCC819B-E967-62AC-EDBC-A8D8E238A5EE}"/>
              </a:ext>
            </a:extLst>
          </p:cNvPr>
          <p:cNvPicPr>
            <a:picLocks noGrp="1" noChangeAspect="1"/>
          </p:cNvPicPr>
          <p:nvPr>
            <p:ph sz="quarter" idx="4"/>
          </p:nvPr>
        </p:nvPicPr>
        <p:blipFill>
          <a:blip r:embed="rId3"/>
          <a:stretch>
            <a:fillRect/>
          </a:stretch>
        </p:blipFill>
        <p:spPr>
          <a:xfrm>
            <a:off x="4689987" y="906464"/>
            <a:ext cx="4178710" cy="5120710"/>
          </a:xfrm>
        </p:spPr>
      </p:pic>
    </p:spTree>
    <p:extLst>
      <p:ext uri="{BB962C8B-B14F-4D97-AF65-F5344CB8AC3E}">
        <p14:creationId xmlns:p14="http://schemas.microsoft.com/office/powerpoint/2010/main" val="401052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258" y="-108820"/>
            <a:ext cx="8229600" cy="1143000"/>
          </a:xfrm>
        </p:spPr>
        <p:txBody>
          <a:bodyPr/>
          <a:lstStyle/>
          <a:p>
            <a:r>
              <a:rPr dirty="0"/>
              <a:t>Conclusion </a:t>
            </a:r>
          </a:p>
        </p:txBody>
      </p:sp>
      <p:sp>
        <p:nvSpPr>
          <p:cNvPr id="3" name="Content Placeholder 2"/>
          <p:cNvSpPr>
            <a:spLocks noGrp="1"/>
          </p:cNvSpPr>
          <p:nvPr>
            <p:ph idx="1"/>
          </p:nvPr>
        </p:nvSpPr>
        <p:spPr>
          <a:xfrm>
            <a:off x="457200" y="1162878"/>
            <a:ext cx="8229600" cy="4963285"/>
          </a:xfrm>
        </p:spPr>
        <p:txBody>
          <a:bodyPr/>
          <a:lstStyle/>
          <a:p>
            <a:pPr marL="0" indent="0">
              <a:buNone/>
            </a:pPr>
            <a:r>
              <a:rPr lang="en-US" dirty="0"/>
              <a:t>The Women Safety Pendant Device using IoT Offers a groundbreaking solution to enhance women’s safety by combining innovation , convenience , and reliability. It empowers women to live more securely while paving the way for future advancements in safety technology.</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66EE-454B-F674-5B16-4BD82D6190C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B5444CF-97AA-E194-008E-10AC1C660346}"/>
              </a:ext>
            </a:extLst>
          </p:cNvPr>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r>
              <a:rPr lang="en-US" sz="5400" dirty="0">
                <a:solidFill>
                  <a:srgbClr val="7030A0"/>
                </a:solidFill>
              </a:rPr>
              <a:t>Queries</a:t>
            </a:r>
            <a:r>
              <a:rPr lang="en-US" sz="5400" dirty="0">
                <a:solidFill>
                  <a:srgbClr val="00B050"/>
                </a:solidFill>
              </a:rPr>
              <a:t> </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IN" sz="4800" dirty="0">
              <a:solidFill>
                <a:srgbClr val="C00000"/>
              </a:solidFill>
            </a:endParaRPr>
          </a:p>
        </p:txBody>
      </p:sp>
    </p:spTree>
    <p:extLst>
      <p:ext uri="{BB962C8B-B14F-4D97-AF65-F5344CB8AC3E}">
        <p14:creationId xmlns:p14="http://schemas.microsoft.com/office/powerpoint/2010/main" val="1391671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135" y="-118652"/>
            <a:ext cx="8229600" cy="1143000"/>
          </a:xfrm>
        </p:spPr>
        <p:txBody>
          <a:bodyPr/>
          <a:lstStyle/>
          <a:p>
            <a:r>
              <a:rPr lang="en-US" dirty="0"/>
              <a:t> </a:t>
            </a:r>
            <a:endParaRPr dirty="0"/>
          </a:p>
        </p:txBody>
      </p:sp>
      <p:sp>
        <p:nvSpPr>
          <p:cNvPr id="3" name="Content Placeholder 2"/>
          <p:cNvSpPr>
            <a:spLocks noGrp="1"/>
          </p:cNvSpPr>
          <p:nvPr>
            <p:ph idx="1"/>
          </p:nvPr>
        </p:nvSpPr>
        <p:spPr/>
        <p:txBody>
          <a:bodyPr>
            <a:normAutofit/>
          </a:bodyPr>
          <a:lstStyle/>
          <a:p>
            <a:pPr marL="0" indent="0" algn="ctr">
              <a:buNone/>
            </a:pPr>
            <a:endParaRPr lang="en-US" sz="6600" b="1" dirty="0">
              <a:solidFill>
                <a:srgbClr val="FFC000"/>
              </a:solidFill>
            </a:endParaRPr>
          </a:p>
          <a:p>
            <a:pPr marL="0" indent="0" algn="ctr">
              <a:buNone/>
            </a:pPr>
            <a:r>
              <a:rPr lang="en-US" sz="6600" b="1" dirty="0">
                <a:solidFill>
                  <a:srgbClr val="FFC000"/>
                </a:solidFill>
              </a:rPr>
              <a:t>Thank You</a:t>
            </a:r>
            <a:endParaRPr sz="6600" b="1" dirty="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D0F7-9A8B-9AA8-5518-E5CB0CB80609}"/>
              </a:ext>
            </a:extLst>
          </p:cNvPr>
          <p:cNvSpPr>
            <a:spLocks noGrp="1"/>
          </p:cNvSpPr>
          <p:nvPr>
            <p:ph type="title"/>
          </p:nvPr>
        </p:nvSpPr>
        <p:spPr>
          <a:xfrm>
            <a:off x="673510" y="0"/>
            <a:ext cx="8229600" cy="965354"/>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9DAB0FBE-2166-FFE9-471B-965D9B62F5F0}"/>
              </a:ext>
            </a:extLst>
          </p:cNvPr>
          <p:cNvSpPr>
            <a:spLocks noGrp="1"/>
          </p:cNvSpPr>
          <p:nvPr>
            <p:ph idx="1"/>
          </p:nvPr>
        </p:nvSpPr>
        <p:spPr>
          <a:xfrm>
            <a:off x="457200" y="1088923"/>
            <a:ext cx="8229600" cy="4525963"/>
          </a:xfrm>
        </p:spPr>
        <p:txBody>
          <a:bodyPr>
            <a:normAutofit fontScale="85000" lnSpcReduction="20000"/>
          </a:bodyPr>
          <a:lstStyle/>
          <a:p>
            <a:pPr marL="0" indent="0">
              <a:buNone/>
            </a:pPr>
            <a:r>
              <a:rPr lang="en-US" dirty="0">
                <a:solidFill>
                  <a:srgbClr val="0070C0"/>
                </a:solidFill>
              </a:rPr>
              <a:t>Abstract</a:t>
            </a:r>
          </a:p>
          <a:p>
            <a:pPr marL="0" indent="0">
              <a:buNone/>
            </a:pPr>
            <a:r>
              <a:rPr lang="en-US" dirty="0">
                <a:solidFill>
                  <a:srgbClr val="0070C0"/>
                </a:solidFill>
              </a:rPr>
              <a:t>Introduction</a:t>
            </a:r>
          </a:p>
          <a:p>
            <a:pPr marL="0" indent="0">
              <a:buNone/>
            </a:pPr>
            <a:r>
              <a:rPr lang="en-US" dirty="0">
                <a:solidFill>
                  <a:srgbClr val="0070C0"/>
                </a:solidFill>
              </a:rPr>
              <a:t>Literature Survey</a:t>
            </a:r>
          </a:p>
          <a:p>
            <a:pPr marL="0" indent="0">
              <a:buNone/>
            </a:pPr>
            <a:r>
              <a:rPr lang="en-US" dirty="0">
                <a:solidFill>
                  <a:srgbClr val="0070C0"/>
                </a:solidFill>
              </a:rPr>
              <a:t>Existing System</a:t>
            </a:r>
            <a:br>
              <a:rPr lang="en-US" dirty="0">
                <a:solidFill>
                  <a:srgbClr val="0070C0"/>
                </a:solidFill>
              </a:rPr>
            </a:br>
            <a:r>
              <a:rPr lang="en-US" dirty="0">
                <a:solidFill>
                  <a:srgbClr val="0070C0"/>
                </a:solidFill>
              </a:rPr>
              <a:t>Proposed System</a:t>
            </a:r>
          </a:p>
          <a:p>
            <a:pPr marL="0" indent="0">
              <a:buNone/>
            </a:pPr>
            <a:r>
              <a:rPr lang="en-US" dirty="0">
                <a:solidFill>
                  <a:srgbClr val="0070C0"/>
                </a:solidFill>
              </a:rPr>
              <a:t>Modules</a:t>
            </a:r>
          </a:p>
          <a:p>
            <a:pPr marL="0" indent="0">
              <a:buNone/>
            </a:pPr>
            <a:r>
              <a:rPr lang="en-US" dirty="0">
                <a:solidFill>
                  <a:srgbClr val="0070C0"/>
                </a:solidFill>
              </a:rPr>
              <a:t>Methodology</a:t>
            </a:r>
          </a:p>
          <a:p>
            <a:pPr marL="0" indent="0">
              <a:buNone/>
            </a:pPr>
            <a:r>
              <a:rPr lang="en-US" dirty="0">
                <a:solidFill>
                  <a:srgbClr val="0070C0"/>
                </a:solidFill>
              </a:rPr>
              <a:t>Algorithm</a:t>
            </a:r>
          </a:p>
          <a:p>
            <a:pPr marL="0" indent="0">
              <a:buNone/>
            </a:pPr>
            <a:r>
              <a:rPr lang="en-US" dirty="0">
                <a:solidFill>
                  <a:srgbClr val="0070C0"/>
                </a:solidFill>
              </a:rPr>
              <a:t>Hardware &amp; Software components</a:t>
            </a:r>
          </a:p>
          <a:p>
            <a:pPr marL="0" indent="0">
              <a:buNone/>
            </a:pPr>
            <a:r>
              <a:rPr lang="en-US" dirty="0">
                <a:solidFill>
                  <a:srgbClr val="0070C0"/>
                </a:solidFill>
              </a:rPr>
              <a:t>Advantages and Disadvantages</a:t>
            </a:r>
          </a:p>
          <a:p>
            <a:pPr marL="0" indent="0">
              <a:buNone/>
            </a:pPr>
            <a:r>
              <a:rPr lang="en-US" dirty="0">
                <a:solidFill>
                  <a:srgbClr val="0070C0"/>
                </a:solidFill>
              </a:rPr>
              <a:t>Conclusion</a:t>
            </a:r>
          </a:p>
          <a:p>
            <a:endParaRPr lang="en-IN" dirty="0"/>
          </a:p>
        </p:txBody>
      </p:sp>
    </p:spTree>
    <p:extLst>
      <p:ext uri="{BB962C8B-B14F-4D97-AF65-F5344CB8AC3E}">
        <p14:creationId xmlns:p14="http://schemas.microsoft.com/office/powerpoint/2010/main" val="4275424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338C-A644-8207-BC83-ACA7BB0FD104}"/>
              </a:ext>
            </a:extLst>
          </p:cNvPr>
          <p:cNvSpPr>
            <a:spLocks noGrp="1"/>
          </p:cNvSpPr>
          <p:nvPr>
            <p:ph type="title"/>
          </p:nvPr>
        </p:nvSpPr>
        <p:spPr>
          <a:xfrm>
            <a:off x="854765" y="-103049"/>
            <a:ext cx="8229600" cy="1143000"/>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DF952526-EE91-5691-1043-7C28A230125E}"/>
              </a:ext>
            </a:extLst>
          </p:cNvPr>
          <p:cNvSpPr>
            <a:spLocks noGrp="1"/>
          </p:cNvSpPr>
          <p:nvPr>
            <p:ph idx="1"/>
          </p:nvPr>
        </p:nvSpPr>
        <p:spPr>
          <a:xfrm>
            <a:off x="457200" y="1039952"/>
            <a:ext cx="8229600" cy="5086212"/>
          </a:xfrm>
        </p:spPr>
        <p:txBody>
          <a:bodyPr>
            <a:normAutofit fontScale="85000" lnSpcReduction="20000"/>
          </a:bodyPr>
          <a:lstStyle/>
          <a:p>
            <a:pPr marL="0" indent="0">
              <a:buNone/>
            </a:pPr>
            <a:r>
              <a:rPr lang="en-US" altLang="en-US" sz="3200" dirty="0">
                <a:ea typeface="+mn-lt"/>
                <a:cs typeface="+mn-lt"/>
              </a:rPr>
              <a:t>According to the National Crime Records Bureau (</a:t>
            </a:r>
            <a:r>
              <a:rPr lang="en-US" altLang="en-US" sz="3200" dirty="0" err="1">
                <a:ea typeface="+mn-lt"/>
                <a:cs typeface="+mn-lt"/>
              </a:rPr>
              <a:t>NCRB</a:t>
            </a:r>
            <a:r>
              <a:rPr lang="en-US" altLang="en-US" sz="3200" dirty="0">
                <a:ea typeface="+mn-lt"/>
                <a:cs typeface="+mn-lt"/>
              </a:rPr>
              <a:t>), 93.3% of victims are solitary female travelers, highlighting the persistent safety challenges women face despite advancements in societal roles. While technological solutions for women’s safety exist, gaps remain in the seamless integration of user-friendly, real-time, and responsive security systems that align with modern lifestyles. Existing solutions often lack portability, immediate response mechanisms, and the ability to integrate IoT-based monitoring tools effectively. Addressing these gaps, this study aims to develop a comprehensive Women Safety Device that combines a smartphone application and a wearable smart pendant leveraging the Internet of Things (IoT).</a:t>
            </a:r>
          </a:p>
          <a:p>
            <a:endParaRPr lang="en-IN" dirty="0"/>
          </a:p>
        </p:txBody>
      </p:sp>
    </p:spTree>
    <p:extLst>
      <p:ext uri="{BB962C8B-B14F-4D97-AF65-F5344CB8AC3E}">
        <p14:creationId xmlns:p14="http://schemas.microsoft.com/office/powerpoint/2010/main" val="286560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664" y="-108820"/>
            <a:ext cx="8229600" cy="1143000"/>
          </a:xfrm>
        </p:spPr>
        <p:txBody>
          <a:bodyPr/>
          <a:lstStyle/>
          <a:p>
            <a:r>
              <a:rPr dirty="0"/>
              <a:t>Introduction</a:t>
            </a:r>
          </a:p>
        </p:txBody>
      </p:sp>
      <p:sp>
        <p:nvSpPr>
          <p:cNvPr id="3" name="Content Placeholder 2"/>
          <p:cNvSpPr>
            <a:spLocks noGrp="1"/>
          </p:cNvSpPr>
          <p:nvPr>
            <p:ph idx="1"/>
          </p:nvPr>
        </p:nvSpPr>
        <p:spPr>
          <a:xfrm>
            <a:off x="457200" y="1166018"/>
            <a:ext cx="8229600" cy="4525963"/>
          </a:xfrm>
        </p:spPr>
        <p:txBody>
          <a:bodyPr>
            <a:normAutofit fontScale="92500" lnSpcReduction="20000"/>
          </a:bodyPr>
          <a:lstStyle/>
          <a:p>
            <a:pPr marL="0" indent="0">
              <a:buNone/>
            </a:pPr>
            <a:r>
              <a:rPr lang="en-US" sz="3200" dirty="0">
                <a:effectLst/>
                <a:latin typeface="Calibri" panose="020F0502020204030204" pitchFamily="34" charset="0"/>
                <a:ea typeface="Calibri" panose="020F0502020204030204" pitchFamily="34" charset="0"/>
                <a:cs typeface="Times New Roman" panose="02020603050405020304" charset="0"/>
              </a:rPr>
              <a:t>The </a:t>
            </a:r>
            <a:r>
              <a:rPr lang="en-US" sz="3200" b="1" dirty="0">
                <a:effectLst/>
                <a:latin typeface="Calibri" panose="020F0502020204030204" pitchFamily="34" charset="0"/>
                <a:ea typeface="Calibri" panose="020F0502020204030204" pitchFamily="34" charset="0"/>
                <a:cs typeface="Times New Roman" panose="02020603050405020304" charset="0"/>
              </a:rPr>
              <a:t>Women Safety Pendant </a:t>
            </a:r>
            <a:r>
              <a:rPr lang="en-US" sz="3200" dirty="0">
                <a:effectLst/>
                <a:latin typeface="Calibri" panose="020F0502020204030204" pitchFamily="34" charset="0"/>
                <a:ea typeface="Calibri" panose="020F0502020204030204" pitchFamily="34" charset="0"/>
                <a:cs typeface="Times New Roman" panose="02020603050405020304" charset="0"/>
              </a:rPr>
              <a:t>is an </a:t>
            </a:r>
            <a:r>
              <a:rPr lang="en-US" sz="3200" b="1" dirty="0">
                <a:effectLst/>
                <a:latin typeface="Calibri" panose="020F0502020204030204" pitchFamily="34" charset="0"/>
                <a:ea typeface="Calibri" panose="020F0502020204030204" pitchFamily="34" charset="0"/>
                <a:cs typeface="Times New Roman" panose="02020603050405020304" charset="0"/>
              </a:rPr>
              <a:t>IoT-enabled wearable device</a:t>
            </a:r>
            <a:r>
              <a:rPr lang="en-US" sz="3200" dirty="0">
                <a:effectLst/>
                <a:latin typeface="Calibri" panose="020F0502020204030204" pitchFamily="34" charset="0"/>
                <a:ea typeface="Calibri" panose="020F0502020204030204" pitchFamily="34" charset="0"/>
                <a:cs typeface="Times New Roman" panose="02020603050405020304" charset="0"/>
              </a:rPr>
              <a:t> designed to enhance women's security. It provides </a:t>
            </a:r>
            <a:r>
              <a:rPr lang="en-US" sz="3200" b="1" dirty="0">
                <a:effectLst/>
                <a:latin typeface="Calibri" panose="020F0502020204030204" pitchFamily="34" charset="0"/>
                <a:ea typeface="Calibri" panose="020F0502020204030204" pitchFamily="34" charset="0"/>
                <a:cs typeface="Times New Roman" panose="02020603050405020304" charset="0"/>
              </a:rPr>
              <a:t>real-time alerts, location tracking, and seamless connectivity, </a:t>
            </a:r>
            <a:r>
              <a:rPr lang="en-US" sz="3200" dirty="0">
                <a:effectLst/>
                <a:latin typeface="Calibri" panose="020F0502020204030204" pitchFamily="34" charset="0"/>
                <a:ea typeface="Calibri" panose="020F0502020204030204" pitchFamily="34" charset="0"/>
                <a:cs typeface="Times New Roman" panose="02020603050405020304" charset="0"/>
              </a:rPr>
              <a:t>ensuring safety in any situation. More than just a device, it is a </a:t>
            </a:r>
            <a:r>
              <a:rPr lang="en-US" sz="3200" b="1" dirty="0">
                <a:effectLst/>
                <a:latin typeface="Calibri" panose="020F0502020204030204" pitchFamily="34" charset="0"/>
                <a:ea typeface="Calibri" panose="020F0502020204030204" pitchFamily="34" charset="0"/>
                <a:cs typeface="Times New Roman" panose="02020603050405020304" charset="0"/>
              </a:rPr>
              <a:t>comprehensive safety solution </a:t>
            </a:r>
            <a:r>
              <a:rPr lang="en-US" sz="3200" dirty="0">
                <a:effectLst/>
                <a:latin typeface="Calibri" panose="020F0502020204030204" pitchFamily="34" charset="0"/>
                <a:ea typeface="Calibri" panose="020F0502020204030204" pitchFamily="34" charset="0"/>
                <a:cs typeface="Times New Roman" panose="02020603050405020304" charset="0"/>
              </a:rPr>
              <a:t>that empowers women with confidence and protection in daily life. By integrating </a:t>
            </a:r>
            <a:r>
              <a:rPr lang="en-US" sz="3200" b="1" dirty="0">
                <a:effectLst/>
                <a:latin typeface="Calibri" panose="020F0502020204030204" pitchFamily="34" charset="0"/>
                <a:ea typeface="Calibri" panose="020F0502020204030204" pitchFamily="34" charset="0"/>
                <a:cs typeface="Times New Roman" panose="02020603050405020304" charset="0"/>
              </a:rPr>
              <a:t>technology and user-centric design</a:t>
            </a:r>
            <a:r>
              <a:rPr lang="en-US" sz="3200" dirty="0">
                <a:effectLst/>
                <a:latin typeface="Calibri" panose="020F0502020204030204" pitchFamily="34" charset="0"/>
                <a:ea typeface="Calibri" panose="020F0502020204030204" pitchFamily="34" charset="0"/>
                <a:cs typeface="Times New Roman" panose="02020603050405020304" charset="0"/>
              </a:rPr>
              <a:t>, it revolutionizes personal safety and demonstrates the potential of IoT in addressing societal challenges.</a:t>
            </a:r>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7D76-F0F7-3CFA-0623-1DADF6F60177}"/>
              </a:ext>
            </a:extLst>
          </p:cNvPr>
          <p:cNvSpPr>
            <a:spLocks noGrp="1"/>
          </p:cNvSpPr>
          <p:nvPr>
            <p:ph type="title"/>
          </p:nvPr>
        </p:nvSpPr>
        <p:spPr>
          <a:xfrm>
            <a:off x="894735" y="-138316"/>
            <a:ext cx="8229600" cy="1143000"/>
          </a:xfrm>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6E5FF8CC-2660-D3ED-68C1-73A14AB0B289}"/>
              </a:ext>
            </a:extLst>
          </p:cNvPr>
          <p:cNvSpPr>
            <a:spLocks noGrp="1"/>
          </p:cNvSpPr>
          <p:nvPr>
            <p:ph idx="1"/>
          </p:nvPr>
        </p:nvSpPr>
        <p:spPr>
          <a:xfrm>
            <a:off x="457200" y="1120878"/>
            <a:ext cx="8229600" cy="4798808"/>
          </a:xfrm>
        </p:spPr>
        <p:txBody>
          <a:bodyPr>
            <a:noAutofit/>
          </a:bodyPr>
          <a:lstStyle/>
          <a:p>
            <a:pPr marL="0" indent="0">
              <a:buNone/>
            </a:pPr>
            <a:r>
              <a:rPr lang="en-US" sz="1900" b="1" dirty="0"/>
              <a:t>1. Standalone Heart Rate Monitoring System (HMS)</a:t>
            </a:r>
            <a:r>
              <a:rPr lang="en-US" sz="1900" dirty="0"/>
              <a:t>  : </a:t>
            </a:r>
            <a:r>
              <a:rPr lang="en-US" sz="1900" dirty="0" err="1"/>
              <a:t>ATmega328P</a:t>
            </a:r>
            <a:r>
              <a:rPr lang="en-US" sz="1900" dirty="0"/>
              <a:t>-based device that acquires heart rate data via Bluetooth, analyzes it on a smartphone app, and sends emergency alerts if needed.</a:t>
            </a:r>
          </a:p>
          <a:p>
            <a:pPr marL="0" indent="0">
              <a:buNone/>
            </a:pPr>
            <a:r>
              <a:rPr lang="en-US" sz="1900" b="1" dirty="0"/>
              <a:t>2. Smart Band Safety Device  : </a:t>
            </a:r>
            <a:r>
              <a:rPr lang="en-US" sz="1900" dirty="0"/>
              <a:t>Wearable tracker that monitors a child's vitals and location, sending real-time updates to parents via SMS. Features an SOS alarm and light.</a:t>
            </a:r>
          </a:p>
          <a:p>
            <a:pPr marL="0" indent="0">
              <a:buNone/>
            </a:pPr>
            <a:r>
              <a:rPr lang="en-US" sz="1900" dirty="0"/>
              <a:t>3. Self-Defense System with Location Alert – Footwear-embedded button sends GPS location to contacts and law enforcement while playing a distress message.</a:t>
            </a:r>
          </a:p>
          <a:p>
            <a:pPr marL="0" indent="0">
              <a:buNone/>
            </a:pPr>
            <a:r>
              <a:rPr lang="en-US" sz="1900" b="1" dirty="0"/>
              <a:t>4. FEMME Android App  : </a:t>
            </a:r>
            <a:r>
              <a:rPr lang="en-US" sz="1900" dirty="0"/>
              <a:t>Women’s safety app with SOS alerts, real-time tracking, audio/video recording for evidence, and hidden camera detection.</a:t>
            </a:r>
          </a:p>
          <a:p>
            <a:pPr marL="0" indent="0">
              <a:buNone/>
            </a:pPr>
            <a:r>
              <a:rPr lang="en-US" sz="1900" b="1" dirty="0"/>
              <a:t>5. Portable Safety Device "</a:t>
            </a:r>
            <a:r>
              <a:rPr lang="en-US" sz="1900" b="1" dirty="0" err="1"/>
              <a:t>SMARISA</a:t>
            </a:r>
            <a:r>
              <a:rPr lang="en-US" sz="1900" b="1" dirty="0"/>
              <a:t>" : </a:t>
            </a:r>
            <a:r>
              <a:rPr lang="en-US" sz="1900" dirty="0"/>
              <a:t>IoT-based device with a camera and GPS that captures an attacker’s image and sends it to emergency contacts and police.</a:t>
            </a:r>
          </a:p>
          <a:p>
            <a:pPr marL="0" indent="0">
              <a:buNone/>
            </a:pPr>
            <a:r>
              <a:rPr lang="en-US" sz="1900" b="1" dirty="0"/>
              <a:t>6. Fingerprint-Activated Safety Device :</a:t>
            </a:r>
            <a:r>
              <a:rPr lang="en-US" sz="1900" dirty="0"/>
              <a:t> Biometric-enabled system with GPS, GSM, an electric shock generator for defense, and automated emergency alerts.</a:t>
            </a:r>
            <a:endParaRPr lang="en-IN" sz="1900" dirty="0"/>
          </a:p>
        </p:txBody>
      </p:sp>
    </p:spTree>
    <p:extLst>
      <p:ext uri="{BB962C8B-B14F-4D97-AF65-F5344CB8AC3E}">
        <p14:creationId xmlns:p14="http://schemas.microsoft.com/office/powerpoint/2010/main" val="407037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4E9B-E721-E65A-47E9-0FE77D77D26A}"/>
              </a:ext>
            </a:extLst>
          </p:cNvPr>
          <p:cNvSpPr>
            <a:spLocks noGrp="1"/>
          </p:cNvSpPr>
          <p:nvPr>
            <p:ph type="title"/>
          </p:nvPr>
        </p:nvSpPr>
        <p:spPr>
          <a:xfrm>
            <a:off x="1389555" y="-142805"/>
            <a:ext cx="8229600" cy="967753"/>
          </a:xfrm>
        </p:spPr>
        <p:txBody>
          <a:bodyPr>
            <a:normAutofit/>
          </a:bodyPr>
          <a:lstStyle/>
          <a:p>
            <a:r>
              <a:rPr lang="en-US" sz="4000" dirty="0"/>
              <a:t>     Existing System &amp; Disadvantages</a:t>
            </a:r>
            <a:endParaRPr lang="en-IN" sz="4000" dirty="0"/>
          </a:p>
        </p:txBody>
      </p:sp>
      <p:sp>
        <p:nvSpPr>
          <p:cNvPr id="3" name="Content Placeholder 2">
            <a:extLst>
              <a:ext uri="{FF2B5EF4-FFF2-40B4-BE49-F238E27FC236}">
                <a16:creationId xmlns:a16="http://schemas.microsoft.com/office/drawing/2014/main" id="{FC3F0FAD-4D83-D983-70DF-B7B5ACBAD770}"/>
              </a:ext>
            </a:extLst>
          </p:cNvPr>
          <p:cNvSpPr>
            <a:spLocks noGrp="1"/>
          </p:cNvSpPr>
          <p:nvPr>
            <p:ph idx="1"/>
          </p:nvPr>
        </p:nvSpPr>
        <p:spPr>
          <a:xfrm>
            <a:off x="576470" y="1166018"/>
            <a:ext cx="8229600" cy="4525963"/>
          </a:xfrm>
        </p:spPr>
        <p:txBody>
          <a:bodyPr>
            <a:noAutofit/>
          </a:bodyPr>
          <a:lstStyle/>
          <a:p>
            <a:pPr marL="0" indent="0">
              <a:buNone/>
            </a:pPr>
            <a:r>
              <a:rPr lang="en-US" sz="1900" b="1" dirty="0"/>
              <a:t>1. Limitations of Traditional Safety Measures : </a:t>
            </a:r>
            <a:r>
              <a:rPr lang="en-US" sz="1900" dirty="0"/>
              <a:t>Conventional methods like pepper sprays, self-defense training, and emergency hotlines rely heavily on manual intervention, leading to delayed responses and increased risks.  </a:t>
            </a:r>
          </a:p>
          <a:p>
            <a:pPr marL="0" indent="0">
              <a:buNone/>
            </a:pPr>
            <a:r>
              <a:rPr lang="en-US" sz="1900" b="1" dirty="0"/>
              <a:t>2. Lack of Real-Time Monitoring :  </a:t>
            </a:r>
            <a:r>
              <a:rPr lang="en-US" sz="1900" dirty="0"/>
              <a:t>Existing frameworks do not provide dedicated monitoring systems, making it difficult to detect potential threats in real-time and offer immediate assistance.  </a:t>
            </a:r>
          </a:p>
          <a:p>
            <a:pPr marL="0" indent="0">
              <a:buNone/>
            </a:pPr>
            <a:r>
              <a:rPr lang="en-US" sz="1900" b="1" dirty="0"/>
              <a:t>3. Need for Technology-Driven Solutions : </a:t>
            </a:r>
            <a:r>
              <a:rPr lang="en-US" sz="1900" dirty="0"/>
              <a:t>A more sophisticated approach integrating AI, IoT, GPS tracking, and smart wearables can provide instant alerts, automated emergency responses, and real-time location tracking for enhanced safety.  </a:t>
            </a:r>
          </a:p>
          <a:p>
            <a:pPr marL="0" indent="0">
              <a:buNone/>
            </a:pPr>
            <a:r>
              <a:rPr lang="en-US" sz="1900" b="1" dirty="0"/>
              <a:t>4. Comprehensive and Seamless Integration : </a:t>
            </a:r>
            <a:r>
              <a:rPr lang="en-US" sz="1900" dirty="0"/>
              <a:t>An effective safety solution should seamlessly integrate with mobile applications, law enforcement systems, and social networks to provide a multifaceted and connected approach to women’s safety.</a:t>
            </a:r>
            <a:endParaRPr lang="en-IN" sz="1900" dirty="0"/>
          </a:p>
        </p:txBody>
      </p:sp>
    </p:spTree>
    <p:extLst>
      <p:ext uri="{BB962C8B-B14F-4D97-AF65-F5344CB8AC3E}">
        <p14:creationId xmlns:p14="http://schemas.microsoft.com/office/powerpoint/2010/main" val="363509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F6AB-9726-A1A8-6EB7-43B73AB8065E}"/>
              </a:ext>
            </a:extLst>
          </p:cNvPr>
          <p:cNvSpPr>
            <a:spLocks noGrp="1"/>
          </p:cNvSpPr>
          <p:nvPr>
            <p:ph type="title"/>
          </p:nvPr>
        </p:nvSpPr>
        <p:spPr>
          <a:xfrm>
            <a:off x="1283110" y="-177646"/>
            <a:ext cx="8229600" cy="1143000"/>
          </a:xfrm>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D04E9FC8-A9B2-BA13-4704-D1FB5C622BE9}"/>
              </a:ext>
            </a:extLst>
          </p:cNvPr>
          <p:cNvSpPr>
            <a:spLocks noGrp="1"/>
          </p:cNvSpPr>
          <p:nvPr>
            <p:ph idx="1"/>
          </p:nvPr>
        </p:nvSpPr>
        <p:spPr>
          <a:xfrm>
            <a:off x="457200" y="1166018"/>
            <a:ext cx="8229600" cy="4525963"/>
          </a:xfrm>
        </p:spPr>
        <p:txBody>
          <a:bodyPr>
            <a:normAutofit fontScale="77500" lnSpcReduction="20000"/>
          </a:bodyPr>
          <a:lstStyle/>
          <a:p>
            <a:pPr marL="0" indent="0">
              <a:buNone/>
            </a:pPr>
            <a:r>
              <a:rPr lang="en-US" dirty="0"/>
              <a:t>Our system focuses on </a:t>
            </a:r>
            <a:r>
              <a:rPr lang="en-US" b="1" dirty="0"/>
              <a:t>self-defense </a:t>
            </a:r>
            <a:r>
              <a:rPr lang="en-US" dirty="0"/>
              <a:t>by delivering a </a:t>
            </a:r>
            <a:r>
              <a:rPr lang="en-US" b="1" dirty="0"/>
              <a:t>controlled electric shock </a:t>
            </a:r>
            <a:r>
              <a:rPr lang="en-US" dirty="0"/>
              <a:t>to deter attackers and help women escape dangerous situations. It is </a:t>
            </a:r>
            <a:r>
              <a:rPr lang="en-US" b="1" dirty="0"/>
              <a:t>fully automated, </a:t>
            </a:r>
            <a:r>
              <a:rPr lang="en-US" dirty="0"/>
              <a:t>requiring no manual intervention, making it ideal for </a:t>
            </a:r>
            <a:r>
              <a:rPr lang="en-US" b="1" dirty="0"/>
              <a:t>public spaces like cabs, buses, and workplaces</a:t>
            </a:r>
            <a:r>
              <a:rPr lang="en-US" dirty="0"/>
              <a:t>.  </a:t>
            </a:r>
          </a:p>
          <a:p>
            <a:pPr marL="0" indent="0">
              <a:buNone/>
            </a:pPr>
            <a:endParaRPr lang="en-US" dirty="0"/>
          </a:p>
          <a:p>
            <a:pPr marL="0" indent="0">
              <a:buNone/>
            </a:pPr>
            <a:r>
              <a:rPr lang="en-US" dirty="0"/>
              <a:t>The device includes an </a:t>
            </a:r>
            <a:r>
              <a:rPr lang="en-US" b="1" dirty="0"/>
              <a:t>emergency button </a:t>
            </a:r>
            <a:r>
              <a:rPr lang="en-US" dirty="0"/>
              <a:t>that </a:t>
            </a:r>
            <a:r>
              <a:rPr lang="en-US" b="1" dirty="0"/>
              <a:t>tracks location</a:t>
            </a:r>
            <a:r>
              <a:rPr lang="en-US" dirty="0"/>
              <a:t> and sends </a:t>
            </a:r>
            <a:r>
              <a:rPr lang="en-US" b="1" dirty="0"/>
              <a:t>instant SMS alerts</a:t>
            </a:r>
            <a:r>
              <a:rPr lang="en-US" dirty="0"/>
              <a:t> to parents or law enforcement. A </a:t>
            </a:r>
            <a:r>
              <a:rPr lang="en-US" b="1" dirty="0"/>
              <a:t>GSM module </a:t>
            </a:r>
            <a:r>
              <a:rPr lang="en-US" dirty="0"/>
              <a:t>transmits distress messages with </a:t>
            </a:r>
            <a:r>
              <a:rPr lang="en-US" b="1" dirty="0"/>
              <a:t>GPS coordinates, </a:t>
            </a:r>
            <a:r>
              <a:rPr lang="en-US" dirty="0"/>
              <a:t>ensuring quick response, while an </a:t>
            </a:r>
            <a:r>
              <a:rPr lang="en-US" b="1" dirty="0"/>
              <a:t>LCD screen </a:t>
            </a:r>
            <a:r>
              <a:rPr lang="en-US" dirty="0"/>
              <a:t>provides real-time status updates. This system enhances </a:t>
            </a:r>
            <a:r>
              <a:rPr lang="en-US" b="1" dirty="0"/>
              <a:t>women’s safety with rapid alerts and effective deterrence</a:t>
            </a:r>
            <a:r>
              <a:rPr lang="en-US" dirty="0"/>
              <a:t>.</a:t>
            </a:r>
            <a:endParaRPr lang="en-IN" dirty="0"/>
          </a:p>
        </p:txBody>
      </p:sp>
    </p:spTree>
    <p:extLst>
      <p:ext uri="{BB962C8B-B14F-4D97-AF65-F5344CB8AC3E}">
        <p14:creationId xmlns:p14="http://schemas.microsoft.com/office/powerpoint/2010/main" val="57805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4789-F7B1-CABB-EF48-085A5CBC0E19}"/>
              </a:ext>
            </a:extLst>
          </p:cNvPr>
          <p:cNvSpPr>
            <a:spLocks noGrp="1"/>
          </p:cNvSpPr>
          <p:nvPr>
            <p:ph type="title"/>
          </p:nvPr>
        </p:nvSpPr>
        <p:spPr>
          <a:xfrm>
            <a:off x="762000" y="-49827"/>
            <a:ext cx="8229600" cy="1143000"/>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FF493CE8-B900-29A2-86E4-A4BEB7C62BF6}"/>
              </a:ext>
            </a:extLst>
          </p:cNvPr>
          <p:cNvSpPr>
            <a:spLocks noGrp="1"/>
          </p:cNvSpPr>
          <p:nvPr>
            <p:ph idx="1"/>
          </p:nvPr>
        </p:nvSpPr>
        <p:spPr>
          <a:xfrm>
            <a:off x="457200" y="1166018"/>
            <a:ext cx="8229600" cy="4525963"/>
          </a:xfrm>
        </p:spPr>
        <p:txBody>
          <a:bodyPr>
            <a:normAutofit fontScale="62500" lnSpcReduction="20000"/>
          </a:bodyPr>
          <a:lstStyle/>
          <a:p>
            <a:pPr marL="0" indent="0">
              <a:buNone/>
            </a:pPr>
            <a:r>
              <a:rPr lang="en-IN" sz="3800" b="1" dirty="0"/>
              <a:t>1. Hardware Module :</a:t>
            </a:r>
          </a:p>
          <a:p>
            <a:pPr marL="0" indent="0">
              <a:buNone/>
            </a:pPr>
            <a:r>
              <a:rPr lang="en-IN" b="1" dirty="0"/>
              <a:t>Microcontroller (Arduino) – </a:t>
            </a:r>
            <a:r>
              <a:rPr lang="en-IN" dirty="0"/>
              <a:t>Controls all components and processes.</a:t>
            </a:r>
          </a:p>
          <a:p>
            <a:pPr marL="0" indent="0">
              <a:buNone/>
            </a:pPr>
            <a:r>
              <a:rPr lang="en-IN" b="1" dirty="0"/>
              <a:t>GPS Module – </a:t>
            </a:r>
            <a:r>
              <a:rPr lang="en-IN" dirty="0"/>
              <a:t>Tracks and shares real-time location.</a:t>
            </a:r>
          </a:p>
          <a:p>
            <a:pPr marL="0" indent="0">
              <a:buNone/>
            </a:pPr>
            <a:r>
              <a:rPr lang="en-IN" b="1" dirty="0"/>
              <a:t>GSM Module – </a:t>
            </a:r>
            <a:r>
              <a:rPr lang="en-IN" dirty="0"/>
              <a:t>Sends emergency messages.</a:t>
            </a:r>
          </a:p>
          <a:p>
            <a:pPr marL="0" indent="0">
              <a:buNone/>
            </a:pPr>
            <a:r>
              <a:rPr lang="en-IN" b="1" dirty="0"/>
              <a:t>ESP 32 Camera – </a:t>
            </a:r>
            <a:r>
              <a:rPr lang="en-IN" dirty="0"/>
              <a:t>Captures images and streams live video.</a:t>
            </a:r>
          </a:p>
          <a:p>
            <a:pPr marL="0" indent="0">
              <a:buNone/>
            </a:pPr>
            <a:r>
              <a:rPr lang="en-IN" b="1" dirty="0"/>
              <a:t>Buzzer &amp; Alarm – </a:t>
            </a:r>
            <a:r>
              <a:rPr lang="en-IN" dirty="0"/>
              <a:t>Alerts nearby people.</a:t>
            </a:r>
          </a:p>
          <a:p>
            <a:pPr marL="0" indent="0">
              <a:buNone/>
            </a:pPr>
            <a:r>
              <a:rPr lang="en-IN" b="1" dirty="0"/>
              <a:t>Emergency Button – </a:t>
            </a:r>
            <a:r>
              <a:rPr lang="en-IN" dirty="0"/>
              <a:t>Triggers SOS alerts.</a:t>
            </a:r>
          </a:p>
          <a:p>
            <a:pPr marL="0" indent="0">
              <a:buNone/>
            </a:pPr>
            <a:r>
              <a:rPr lang="en-IN" b="1" dirty="0"/>
              <a:t>LCD Display – </a:t>
            </a:r>
            <a:r>
              <a:rPr lang="en-IN" dirty="0"/>
              <a:t>Provides system feedback.</a:t>
            </a:r>
          </a:p>
          <a:p>
            <a:pPr marL="0" indent="0">
              <a:buNone/>
            </a:pPr>
            <a:r>
              <a:rPr lang="en-IN" sz="3800" b="1" dirty="0"/>
              <a:t>2. Communication Module :</a:t>
            </a:r>
          </a:p>
          <a:p>
            <a:pPr marL="0" indent="0">
              <a:buNone/>
            </a:pPr>
            <a:r>
              <a:rPr lang="en-IN" b="1" dirty="0"/>
              <a:t>IoT Connectivity – </a:t>
            </a:r>
            <a:r>
              <a:rPr lang="en-IN" dirty="0"/>
              <a:t>Ensures real-time communication via </a:t>
            </a:r>
            <a:r>
              <a:rPr lang="en-IN" dirty="0" err="1"/>
              <a:t>WiFi</a:t>
            </a:r>
            <a:r>
              <a:rPr lang="en-IN" dirty="0"/>
              <a:t> /GSM.</a:t>
            </a:r>
          </a:p>
          <a:p>
            <a:pPr marL="0" indent="0">
              <a:buNone/>
            </a:pPr>
            <a:r>
              <a:rPr lang="en-IN" b="1" dirty="0"/>
              <a:t>Live Location Sharing – </a:t>
            </a:r>
            <a:r>
              <a:rPr lang="en-IN" dirty="0"/>
              <a:t>Sends GPS coordinates to emergency contacts.</a:t>
            </a:r>
          </a:p>
          <a:p>
            <a:pPr marL="0" indent="0">
              <a:buNone/>
            </a:pPr>
            <a:r>
              <a:rPr lang="en-IN" b="1" dirty="0"/>
              <a:t>Emergency SMS – </a:t>
            </a:r>
            <a:r>
              <a:rPr lang="en-IN" dirty="0"/>
              <a:t>Automatically sends distress messages with location details.</a:t>
            </a:r>
          </a:p>
          <a:p>
            <a:pPr marL="0" indent="0">
              <a:buNone/>
            </a:pPr>
            <a:r>
              <a:rPr lang="en-IN" b="1" dirty="0"/>
              <a:t>Live Video Streaming – </a:t>
            </a:r>
            <a:r>
              <a:rPr lang="en-IN" dirty="0"/>
              <a:t>Captures and transmits real-time video evidence.</a:t>
            </a:r>
          </a:p>
        </p:txBody>
      </p:sp>
    </p:spTree>
    <p:extLst>
      <p:ext uri="{BB962C8B-B14F-4D97-AF65-F5344CB8AC3E}">
        <p14:creationId xmlns:p14="http://schemas.microsoft.com/office/powerpoint/2010/main" val="91869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3DB3-A64D-AAC8-AD03-27062B017927}"/>
              </a:ext>
            </a:extLst>
          </p:cNvPr>
          <p:cNvSpPr>
            <a:spLocks noGrp="1"/>
          </p:cNvSpPr>
          <p:nvPr>
            <p:ph type="title"/>
          </p:nvPr>
        </p:nvSpPr>
        <p:spPr>
          <a:xfrm>
            <a:off x="914400" y="-89155"/>
            <a:ext cx="8229600" cy="1143000"/>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4A7450DA-FC43-7F57-1D8F-7D1A8305A7E2}"/>
              </a:ext>
            </a:extLst>
          </p:cNvPr>
          <p:cNvSpPr>
            <a:spLocks noGrp="1"/>
          </p:cNvSpPr>
          <p:nvPr>
            <p:ph idx="1"/>
          </p:nvPr>
        </p:nvSpPr>
        <p:spPr>
          <a:xfrm>
            <a:off x="457200" y="1120213"/>
            <a:ext cx="8229600" cy="4525963"/>
          </a:xfrm>
        </p:spPr>
        <p:txBody>
          <a:bodyPr>
            <a:normAutofit fontScale="70000" lnSpcReduction="20000"/>
          </a:bodyPr>
          <a:lstStyle/>
          <a:p>
            <a:pPr marL="0" indent="0">
              <a:buNone/>
            </a:pPr>
            <a:r>
              <a:rPr lang="en-US" sz="3400" b="1" dirty="0"/>
              <a:t>3. Software &amp; Control Module :</a:t>
            </a:r>
          </a:p>
          <a:p>
            <a:pPr marL="0" indent="0">
              <a:buNone/>
            </a:pPr>
            <a:r>
              <a:rPr lang="en-US" b="1" dirty="0"/>
              <a:t>Arduino IDE &amp; Embedded C – </a:t>
            </a:r>
            <a:r>
              <a:rPr lang="en-US" dirty="0"/>
              <a:t>Programming for device functionality.</a:t>
            </a:r>
          </a:p>
          <a:p>
            <a:pPr marL="0" indent="0">
              <a:buNone/>
            </a:pPr>
            <a:r>
              <a:rPr lang="en-US" b="1" dirty="0"/>
              <a:t>Machine Learning for Threat Detection – </a:t>
            </a:r>
            <a:r>
              <a:rPr lang="en-US" dirty="0"/>
              <a:t>Identifies risky situations based on user behavior.</a:t>
            </a:r>
          </a:p>
          <a:p>
            <a:pPr marL="0" indent="0">
              <a:buNone/>
            </a:pPr>
            <a:r>
              <a:rPr lang="en-US" b="1" dirty="0"/>
              <a:t>Mobile Application – </a:t>
            </a:r>
            <a:r>
              <a:rPr lang="en-US" dirty="0"/>
              <a:t>Allows users to configure settings, view alerts, and track location.</a:t>
            </a:r>
          </a:p>
          <a:p>
            <a:pPr marL="0" indent="0">
              <a:buNone/>
            </a:pPr>
            <a:r>
              <a:rPr lang="en-US" sz="3400" b="1" dirty="0"/>
              <a:t>4. Security &amp; Emergency Response Module :</a:t>
            </a:r>
          </a:p>
          <a:p>
            <a:pPr marL="0" indent="0">
              <a:buNone/>
            </a:pPr>
            <a:r>
              <a:rPr lang="en-US" b="1" dirty="0"/>
              <a:t>Biometric Authentication – </a:t>
            </a:r>
            <a:r>
              <a:rPr lang="en-US" dirty="0"/>
              <a:t>Prevents unauthorized access.</a:t>
            </a:r>
          </a:p>
          <a:p>
            <a:pPr marL="0" indent="0">
              <a:buNone/>
            </a:pPr>
            <a:r>
              <a:rPr lang="en-US" b="1" dirty="0"/>
              <a:t>Community Safety Network – </a:t>
            </a:r>
            <a:r>
              <a:rPr lang="en-US" dirty="0"/>
              <a:t>Alerts nearby users in case of emergencies.</a:t>
            </a:r>
          </a:p>
          <a:p>
            <a:pPr marL="0" indent="0">
              <a:buNone/>
            </a:pPr>
            <a:r>
              <a:rPr lang="en-US" b="1" dirty="0"/>
              <a:t>Automatic Police Notification – </a:t>
            </a:r>
            <a:r>
              <a:rPr lang="en-US" dirty="0"/>
              <a:t>Sends distress signals to law enforcement.</a:t>
            </a:r>
            <a:endParaRPr lang="en-IN" dirty="0"/>
          </a:p>
        </p:txBody>
      </p:sp>
    </p:spTree>
    <p:extLst>
      <p:ext uri="{BB962C8B-B14F-4D97-AF65-F5344CB8AC3E}">
        <p14:creationId xmlns:p14="http://schemas.microsoft.com/office/powerpoint/2010/main" val="18760613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244*100"/>
  <p:tag name="TABLE_ENDDRAG_RECT" val="461*260*244*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1136</Words>
  <Application>Microsoft Office PowerPoint</Application>
  <PresentationFormat>On-screen Show (4:3)</PresentationFormat>
  <Paragraphs>122</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CIDFont+F4</vt:lpstr>
      <vt:lpstr>CIDFont+F9</vt:lpstr>
      <vt:lpstr>Times New Roman</vt:lpstr>
      <vt:lpstr>Trebuchet MS</vt:lpstr>
      <vt:lpstr>Office Theme</vt:lpstr>
      <vt:lpstr> </vt:lpstr>
      <vt:lpstr>Contents</vt:lpstr>
      <vt:lpstr>Abstract</vt:lpstr>
      <vt:lpstr>Introduction</vt:lpstr>
      <vt:lpstr>Literature Survey</vt:lpstr>
      <vt:lpstr>     Existing System &amp; Disadvantages</vt:lpstr>
      <vt:lpstr>Proposed System</vt:lpstr>
      <vt:lpstr>Modules</vt:lpstr>
      <vt:lpstr>Modules</vt:lpstr>
      <vt:lpstr>Block Diagram</vt:lpstr>
      <vt:lpstr>Hardware &amp; Software Components</vt:lpstr>
      <vt:lpstr>SYSTEM ARCHITECTURE</vt:lpstr>
      <vt:lpstr>Algorithm</vt:lpstr>
      <vt:lpstr>Advantages &amp; Disadvantages</vt:lpstr>
      <vt:lpstr>Intended Outcome</vt:lpstr>
      <vt:lpstr>Conclusion </vt:lpstr>
      <vt:lpstr>  </vt:lpstr>
      <vt:lpst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IoT-Powered Smart Pendant for Women’s Safety</dc:title>
  <dc:subject/>
  <dc:creator/>
  <cp:keywords/>
  <dc:description>generated using python-pptx</dc:description>
  <cp:lastModifiedBy>ABDUL MOUIZE</cp:lastModifiedBy>
  <cp:revision>81</cp:revision>
  <dcterms:created xsi:type="dcterms:W3CDTF">2013-01-27T09:14:16Z</dcterms:created>
  <dcterms:modified xsi:type="dcterms:W3CDTF">2025-02-04T16:59:57Z</dcterms:modified>
  <cp:category/>
</cp:coreProperties>
</file>