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327bee2f28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327bee2f28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327bee2f28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0"/>
            <a:ext cx="12192000" cy="5150700"/>
          </a:xfrm>
          <a:prstGeom prst="rect">
            <a:avLst/>
          </a:prstGeom>
          <a:solidFill>
            <a:srgbClr val="214B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1524000" y="485754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ookman Old Style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524000" y="3148313"/>
            <a:ext cx="9144000" cy="1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AEA"/>
              </a:buClr>
              <a:buSzPts val="2800"/>
              <a:buNone/>
              <a:defRPr sz="2800">
                <a:solidFill>
                  <a:srgbClr val="EDEAEA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402388"/>
            <a:ext cx="6667017" cy="12305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2"/>
          <p:cNvCxnSpPr/>
          <p:nvPr/>
        </p:nvCxnSpPr>
        <p:spPr>
          <a:xfrm>
            <a:off x="6736460" y="5335929"/>
            <a:ext cx="0" cy="1354200"/>
          </a:xfrm>
          <a:prstGeom prst="straightConnector1">
            <a:avLst/>
          </a:prstGeom>
          <a:noFill/>
          <a:ln cap="flat" cmpd="sng" w="9525">
            <a:solidFill>
              <a:srgbClr val="214B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" name="Google Shape;22;p2"/>
          <p:cNvSpPr txBox="1"/>
          <p:nvPr>
            <p:ph idx="2" type="body"/>
          </p:nvPr>
        </p:nvSpPr>
        <p:spPr>
          <a:xfrm>
            <a:off x="7048981" y="5335588"/>
            <a:ext cx="48621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838200" y="365126"/>
            <a:ext cx="105156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B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 rot="5400000">
            <a:off x="3911550" y="-1562243"/>
            <a:ext cx="43689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10393047" y="6311899"/>
            <a:ext cx="150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 rot="5400000">
            <a:off x="7133400" y="1783000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B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 rot="5400000">
            <a:off x="1799400" y="-769700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10393047" y="6311899"/>
            <a:ext cx="150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838200" y="365126"/>
            <a:ext cx="10515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B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38200" y="1511107"/>
            <a:ext cx="10515600" cy="4368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10370916" y="6311899"/>
            <a:ext cx="1523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838200" y="365126"/>
            <a:ext cx="10515600" cy="9428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B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10393047" y="6311899"/>
            <a:ext cx="15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0" y="0"/>
            <a:ext cx="12192000" cy="5150734"/>
          </a:xfrm>
          <a:prstGeom prst="rect">
            <a:avLst/>
          </a:prstGeom>
          <a:solidFill>
            <a:srgbClr val="214B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6"/>
          <p:cNvSpPr txBox="1"/>
          <p:nvPr>
            <p:ph type="ctrTitle"/>
          </p:nvPr>
        </p:nvSpPr>
        <p:spPr>
          <a:xfrm>
            <a:off x="1524000" y="485754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ookman Old Style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1524000" y="3148313"/>
            <a:ext cx="9144000" cy="1472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AEA"/>
              </a:buClr>
              <a:buSzPts val="2800"/>
              <a:buNone/>
              <a:defRPr sz="2800">
                <a:solidFill>
                  <a:srgbClr val="EDEAEA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402388"/>
            <a:ext cx="6667016" cy="12305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6"/>
          <p:cNvCxnSpPr/>
          <p:nvPr/>
        </p:nvCxnSpPr>
        <p:spPr>
          <a:xfrm>
            <a:off x="6736460" y="5335929"/>
            <a:ext cx="0" cy="1354238"/>
          </a:xfrm>
          <a:prstGeom prst="straightConnector1">
            <a:avLst/>
          </a:prstGeom>
          <a:noFill/>
          <a:ln cap="flat" cmpd="sng" w="9525">
            <a:solidFill>
              <a:srgbClr val="214B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7048981" y="5335588"/>
            <a:ext cx="4862031" cy="1354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831850" y="1593991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B8C"/>
              </a:buClr>
              <a:buSzPts val="6000"/>
              <a:buFont typeface="Bookman Old Style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831850" y="4473716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10393047" y="6311899"/>
            <a:ext cx="15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838200" y="365126"/>
            <a:ext cx="10515600" cy="9428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B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838200" y="1634250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6172200" y="1634250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10393047" y="6311899"/>
            <a:ext cx="15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839788" y="365124"/>
            <a:ext cx="10515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B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839788" y="1555861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839788" y="2379773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3" type="body"/>
          </p:nvPr>
        </p:nvSpPr>
        <p:spPr>
          <a:xfrm>
            <a:off x="6172200" y="1555861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1" name="Google Shape;101;p19"/>
          <p:cNvSpPr txBox="1"/>
          <p:nvPr>
            <p:ph idx="4" type="body"/>
          </p:nvPr>
        </p:nvSpPr>
        <p:spPr>
          <a:xfrm>
            <a:off x="6172200" y="2379773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10393047" y="6311899"/>
            <a:ext cx="15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10393047" y="6311899"/>
            <a:ext cx="15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B8C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10393047" y="6311899"/>
            <a:ext cx="15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838200" y="365126"/>
            <a:ext cx="10515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B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38200" y="1511107"/>
            <a:ext cx="10515600" cy="4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0370916" y="6311899"/>
            <a:ext cx="152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B8C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10393047" y="6311899"/>
            <a:ext cx="15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838200" y="365126"/>
            <a:ext cx="10515600" cy="9428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B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 rot="5400000">
            <a:off x="3911584" y="-1562277"/>
            <a:ext cx="4368832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10393047" y="6311899"/>
            <a:ext cx="15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7133431" y="1782969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B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799431" y="-769731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10393047" y="6311899"/>
            <a:ext cx="15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593991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B8C"/>
              </a:buClr>
              <a:buSzPts val="6000"/>
              <a:buFont typeface="Bookman Old Style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473716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0393047" y="6311899"/>
            <a:ext cx="150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8200" y="365126"/>
            <a:ext cx="105156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B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8200" y="1634250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172200" y="1634250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10393047" y="6311899"/>
            <a:ext cx="150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4"/>
            <a:ext cx="10515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B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555861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379773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555861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379773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10393047" y="6311899"/>
            <a:ext cx="150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838200" y="365126"/>
            <a:ext cx="105156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B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10393047" y="6311899"/>
            <a:ext cx="150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10393047" y="6311899"/>
            <a:ext cx="150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B8C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10393047" y="6311899"/>
            <a:ext cx="150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B8C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10393047" y="6311899"/>
            <a:ext cx="150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www.iiitdm.ac.in/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hyperlink" Target="http://www.iiitdm.ac.in/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108732"/>
            <a:ext cx="12192000" cy="749400"/>
          </a:xfrm>
          <a:prstGeom prst="rect">
            <a:avLst/>
          </a:prstGeom>
          <a:solidFill>
            <a:srgbClr val="214B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838200" y="365126"/>
            <a:ext cx="105156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B8C"/>
              </a:buClr>
              <a:buSzPts val="3600"/>
              <a:buFont typeface="Bookman Old Style"/>
              <a:buNone/>
              <a:defRPr b="0" i="0" sz="3600" u="none" cap="none" strike="noStrike">
                <a:solidFill>
                  <a:srgbClr val="214B8C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838200" y="1511107"/>
            <a:ext cx="10515600" cy="4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0393047" y="6311899"/>
            <a:ext cx="150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4" name="Google Shape;14;p1">
            <a:hlinkClick r:id="rId1"/>
          </p:cNvPr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747" y="6184361"/>
            <a:ext cx="3239999" cy="5980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1"/>
          <p:cNvCxnSpPr/>
          <p:nvPr/>
        </p:nvCxnSpPr>
        <p:spPr>
          <a:xfrm>
            <a:off x="3472405" y="6227180"/>
            <a:ext cx="0" cy="543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>
            <a:off x="0" y="6108732"/>
            <a:ext cx="12192000" cy="749268"/>
          </a:xfrm>
          <a:prstGeom prst="rect">
            <a:avLst/>
          </a:prstGeom>
          <a:solidFill>
            <a:srgbClr val="214B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838200" y="365126"/>
            <a:ext cx="10515600" cy="9428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B8C"/>
              </a:buClr>
              <a:buSzPts val="3600"/>
              <a:buFont typeface="Bookman Old Style"/>
              <a:buNone/>
              <a:defRPr b="0" i="0" sz="3600" u="none" cap="none" strike="noStrike">
                <a:solidFill>
                  <a:srgbClr val="214B8C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838200" y="1511107"/>
            <a:ext cx="10515600" cy="4368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10393047" y="6311899"/>
            <a:ext cx="15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1" name="Google Shape;71;p13">
            <a:hlinkClick r:id="rId1"/>
          </p:cNvPr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747" y="6184361"/>
            <a:ext cx="3239999" cy="5980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3"/>
          <p:cNvCxnSpPr/>
          <p:nvPr/>
        </p:nvCxnSpPr>
        <p:spPr>
          <a:xfrm>
            <a:off x="3472405" y="6227180"/>
            <a:ext cx="0" cy="54401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ctrTitle"/>
          </p:nvPr>
        </p:nvSpPr>
        <p:spPr>
          <a:xfrm>
            <a:off x="1524000" y="485754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5400"/>
              <a:t>Spectral Methods for Community Detection in Static</a:t>
            </a:r>
            <a:endParaRPr sz="5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ookman Old Style"/>
              <a:buNone/>
            </a:pPr>
            <a:r>
              <a:rPr lang="en-IN" sz="5400"/>
              <a:t>and Dynamic Graphs</a:t>
            </a:r>
            <a:endParaRPr sz="5400"/>
          </a:p>
        </p:txBody>
      </p:sp>
      <p:sp>
        <p:nvSpPr>
          <p:cNvPr id="128" name="Google Shape;128;p25"/>
          <p:cNvSpPr txBox="1"/>
          <p:nvPr>
            <p:ph idx="2" type="body"/>
          </p:nvPr>
        </p:nvSpPr>
        <p:spPr>
          <a:xfrm>
            <a:off x="209642" y="3267113"/>
            <a:ext cx="48621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2800">
                <a:solidFill>
                  <a:schemeClr val="lt1"/>
                </a:solidFill>
              </a:rPr>
              <a:t>Surya Raghav B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2800">
                <a:solidFill>
                  <a:schemeClr val="lt1"/>
                </a:solidFill>
              </a:rPr>
              <a:t>CS21B2042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29" name="Google Shape;129;p25"/>
          <p:cNvSpPr txBox="1"/>
          <p:nvPr/>
        </p:nvSpPr>
        <p:spPr>
          <a:xfrm>
            <a:off x="6896580" y="5322958"/>
            <a:ext cx="48621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2800">
                <a:solidFill>
                  <a:schemeClr val="dk1"/>
                </a:solidFill>
              </a:rPr>
              <a:t>Dr. Sadagopan 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Dept. of CSE, IIITDM Kancheepuram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838200" y="1"/>
            <a:ext cx="10515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Code Development</a:t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838200" y="943207"/>
            <a:ext cx="10515600" cy="4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900"/>
              <a:t>Implementation Process</a:t>
            </a:r>
            <a:endParaRPr b="1" sz="1900"/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-IN" sz="1900"/>
              <a:t>Developed algorithms in </a:t>
            </a:r>
            <a:r>
              <a:rPr b="1" lang="en-IN" sz="1900"/>
              <a:t>Python</a:t>
            </a:r>
            <a:r>
              <a:rPr lang="en-IN" sz="1900"/>
              <a:t> using libraries like </a:t>
            </a:r>
            <a:r>
              <a:rPr b="1" lang="en-IN" sz="1900"/>
              <a:t>NetworkX, NumPy, SciPy, Scikit-learn, and Pandas</a:t>
            </a:r>
            <a:r>
              <a:rPr lang="en-IN" sz="1900"/>
              <a:t>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IN" sz="1900"/>
              <a:t>Implemented </a:t>
            </a:r>
            <a:r>
              <a:rPr b="1" lang="en-IN" sz="1900"/>
              <a:t>three clustering approaches</a:t>
            </a:r>
            <a:r>
              <a:rPr lang="en-IN" sz="1900"/>
              <a:t>: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-IN" sz="1900"/>
              <a:t>Traditional Clustering</a:t>
            </a:r>
            <a:r>
              <a:rPr lang="en-IN" sz="1900"/>
              <a:t> (K-Means on node features).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-IN" sz="1900"/>
              <a:t>Spectral Clustering</a:t>
            </a:r>
            <a:r>
              <a:rPr lang="en-IN" sz="1900"/>
              <a:t> (Eigen decomposition of Laplacian).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-IN" sz="1900"/>
              <a:t>Enhanced Spectral Clustering</a:t>
            </a:r>
            <a:r>
              <a:rPr lang="en-IN" sz="1900"/>
              <a:t> (Lanczos method + ML refinement).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900"/>
              <a:t> </a:t>
            </a:r>
            <a:r>
              <a:rPr b="1" lang="en-IN" sz="1900"/>
              <a:t>Dataset Handling</a:t>
            </a:r>
            <a:endParaRPr b="1" sz="1900"/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-IN" sz="1900"/>
              <a:t>Processed </a:t>
            </a:r>
            <a:r>
              <a:rPr b="1" lang="en-IN" sz="1900"/>
              <a:t>Cora, Facebook, and BioGRID datasets</a:t>
            </a:r>
            <a:r>
              <a:rPr lang="en-IN" sz="1900"/>
              <a:t> into adjacency matrices.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IN" sz="1900"/>
              <a:t>Handled </a:t>
            </a:r>
            <a:r>
              <a:rPr b="1" lang="en-IN" sz="1900"/>
              <a:t>large-scale graphs</a:t>
            </a:r>
            <a:r>
              <a:rPr lang="en-IN" sz="1900"/>
              <a:t> using sparse matrix operations.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900"/>
              <a:t>Performance Evaluation</a:t>
            </a:r>
            <a:endParaRPr b="1" sz="1900"/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-IN" sz="1900"/>
              <a:t>Used </a:t>
            </a:r>
            <a:r>
              <a:rPr b="1" lang="en-IN" sz="1900"/>
              <a:t>internal, external, and graph-based metrics</a:t>
            </a:r>
            <a:r>
              <a:rPr lang="en-IN" sz="1900"/>
              <a:t> to assess clustering effectiveness.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IN" sz="1900"/>
              <a:t>Compared clustering results across datasets and algorithms.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03" name="Google Shape;203;p34"/>
          <p:cNvSpPr txBox="1"/>
          <p:nvPr>
            <p:ph idx="12" type="sldNum"/>
          </p:nvPr>
        </p:nvSpPr>
        <p:spPr>
          <a:xfrm>
            <a:off x="10370916" y="6311899"/>
            <a:ext cx="152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838200" y="1"/>
            <a:ext cx="10515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Conclusion</a:t>
            </a:r>
            <a:endParaRPr/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838200" y="633257"/>
            <a:ext cx="10515600" cy="4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900"/>
              <a:t>Effectiveness of Spectral Methods:</a:t>
            </a:r>
            <a:endParaRPr b="1" sz="1900"/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-IN" sz="1900"/>
              <a:t>Spectral clustering, based on eigenvalues and eigenvectors of graph Laplacians, provides a mathematically grounded approach to community detection.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IN" sz="1900"/>
              <a:t>Compared to traditional clustering, spectral methods leverage the </a:t>
            </a:r>
            <a:r>
              <a:rPr b="1" lang="en-IN" sz="1900"/>
              <a:t>global structure</a:t>
            </a:r>
            <a:r>
              <a:rPr lang="en-IN" sz="1900"/>
              <a:t> of the graph rather than relying solely on local node features.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900"/>
              <a:t>P</a:t>
            </a:r>
            <a:r>
              <a:rPr b="1" lang="en-IN" sz="1900"/>
              <a:t>erformance Improvements with Enhanced Spectral Clustering:</a:t>
            </a:r>
            <a:endParaRPr b="1" sz="1900"/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-IN" sz="1900"/>
              <a:t>Incorporating the </a:t>
            </a:r>
            <a:r>
              <a:rPr b="1" lang="en-IN" sz="1900"/>
              <a:t>Lanczos method</a:t>
            </a:r>
            <a:r>
              <a:rPr lang="en-IN" sz="1900"/>
              <a:t> for efficient eigenvector computation improves scalability.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IN" sz="1900"/>
              <a:t>Using </a:t>
            </a:r>
            <a:r>
              <a:rPr b="1" lang="en-IN" sz="1900"/>
              <a:t>normalized Laplacians</a:t>
            </a:r>
            <a:r>
              <a:rPr lang="en-IN" sz="1900"/>
              <a:t> ensures better handling of irregular graph structures.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IN" sz="1900"/>
              <a:t>Refinement with </a:t>
            </a:r>
            <a:r>
              <a:rPr b="1" lang="en-IN" sz="1900"/>
              <a:t>machine learning techniques</a:t>
            </a:r>
            <a:r>
              <a:rPr lang="en-IN" sz="1900"/>
              <a:t> (Random Forest classifier) enhances clustering accuracy.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1900"/>
              <a:t>Comparison of Approaches: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-IN" sz="1900"/>
              <a:t>Traditional methods fail to capture </a:t>
            </a:r>
            <a:r>
              <a:rPr b="1" lang="en-IN" sz="1900"/>
              <a:t>complex graph structures</a:t>
            </a:r>
            <a:r>
              <a:rPr lang="en-IN" sz="1900"/>
              <a:t>, making spectral methods a superior choice resulting in higher modularity scores.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11" name="Google Shape;211;p35"/>
          <p:cNvSpPr txBox="1"/>
          <p:nvPr>
            <p:ph idx="12" type="sldNum"/>
          </p:nvPr>
        </p:nvSpPr>
        <p:spPr>
          <a:xfrm>
            <a:off x="10370916" y="6311899"/>
            <a:ext cx="152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838200" y="1"/>
            <a:ext cx="10515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Future Work</a:t>
            </a:r>
            <a:endParaRPr/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838200" y="888332"/>
            <a:ext cx="10515600" cy="4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900"/>
              <a:t>Extending to Dynamic Graphs</a:t>
            </a:r>
            <a:endParaRPr b="1" sz="1900"/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-IN" sz="1900"/>
              <a:t>Develop </a:t>
            </a:r>
            <a:r>
              <a:rPr b="1" lang="en-IN" sz="1900"/>
              <a:t>incremental spectral clustering</a:t>
            </a:r>
            <a:r>
              <a:rPr lang="en-IN" sz="1900"/>
              <a:t> for evolving networks.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IN" sz="1900"/>
              <a:t>Utilize </a:t>
            </a:r>
            <a:r>
              <a:rPr b="1" lang="en-IN" sz="1900"/>
              <a:t>Graph Fourier Transform (GFT)</a:t>
            </a:r>
            <a:r>
              <a:rPr lang="en-IN" sz="1900"/>
              <a:t> for temporal analysis.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900"/>
              <a:t>Protein-Protein Interaction (PPI) Networks</a:t>
            </a:r>
            <a:endParaRPr b="1" sz="1900"/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-IN" sz="1900"/>
              <a:t>Apply spectral methods to identify </a:t>
            </a:r>
            <a:r>
              <a:rPr b="1" lang="en-IN" sz="1900"/>
              <a:t>functional protein modules</a:t>
            </a:r>
            <a:r>
              <a:rPr lang="en-IN" sz="1900"/>
              <a:t>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IN" sz="1900"/>
              <a:t>Integrate </a:t>
            </a:r>
            <a:r>
              <a:rPr b="1" lang="en-IN" sz="1900"/>
              <a:t>graph neural networks (GNNs)</a:t>
            </a:r>
            <a:r>
              <a:rPr lang="en-IN" sz="1900"/>
              <a:t> for deeper insights.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900"/>
              <a:t>Computational Efficiency</a:t>
            </a:r>
            <a:endParaRPr b="1" sz="1900"/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-IN" sz="1900"/>
              <a:t>Optimize eigenvector computation with </a:t>
            </a:r>
            <a:r>
              <a:rPr b="1" lang="en-IN" sz="1900"/>
              <a:t>approximation techniques</a:t>
            </a:r>
            <a:r>
              <a:rPr lang="en-IN" sz="1900"/>
              <a:t>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IN" sz="1900"/>
              <a:t>Implement </a:t>
            </a:r>
            <a:r>
              <a:rPr b="1" lang="en-IN" sz="1900"/>
              <a:t>parallel and distributed</a:t>
            </a:r>
            <a:r>
              <a:rPr lang="en-IN" sz="1900"/>
              <a:t> clustering methods.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1900"/>
              <a:t>Theoretical Advancements</a:t>
            </a:r>
            <a:endParaRPr b="1" sz="1900"/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-IN" sz="1900"/>
              <a:t>Extend to </a:t>
            </a:r>
            <a:r>
              <a:rPr b="1" lang="en-IN" sz="1900"/>
              <a:t>multi-layer graphs</a:t>
            </a:r>
            <a:r>
              <a:rPr lang="en-IN" sz="1900"/>
              <a:t> and </a:t>
            </a:r>
            <a:r>
              <a:rPr b="1" lang="en-IN" sz="1900"/>
              <a:t>higher-order spectral methods</a:t>
            </a:r>
            <a:r>
              <a:rPr lang="en-IN" sz="1900"/>
              <a:t>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IN" sz="1900"/>
              <a:t>Study </a:t>
            </a:r>
            <a:r>
              <a:rPr b="1" lang="en-IN" sz="1900"/>
              <a:t>graph signal processing</a:t>
            </a:r>
            <a:r>
              <a:rPr lang="en-IN" sz="1900"/>
              <a:t> for improved clustering.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19" name="Google Shape;219;p36"/>
          <p:cNvSpPr txBox="1"/>
          <p:nvPr>
            <p:ph idx="12" type="sldNum"/>
          </p:nvPr>
        </p:nvSpPr>
        <p:spPr>
          <a:xfrm>
            <a:off x="10370916" y="6311899"/>
            <a:ext cx="152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838200" y="1"/>
            <a:ext cx="10515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References</a:t>
            </a:r>
            <a:endParaRPr/>
          </a:p>
        </p:txBody>
      </p:sp>
      <p:sp>
        <p:nvSpPr>
          <p:cNvPr id="226" name="Google Shape;226;p37"/>
          <p:cNvSpPr txBox="1"/>
          <p:nvPr>
            <p:ph idx="1" type="body"/>
          </p:nvPr>
        </p:nvSpPr>
        <p:spPr>
          <a:xfrm>
            <a:off x="838200" y="943207"/>
            <a:ext cx="10515600" cy="4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IN" sz="2000"/>
              <a:t>Shi, J., &amp; Malik, J.</a:t>
            </a:r>
            <a:r>
              <a:rPr lang="en-IN" sz="2000"/>
              <a:t> (2000). </a:t>
            </a:r>
            <a:r>
              <a:rPr i="1" lang="en-IN" sz="2000"/>
              <a:t>Normalized cuts and image segmentation.</a:t>
            </a:r>
            <a:r>
              <a:rPr lang="en-IN" sz="2000"/>
              <a:t> IEEE Transactions on Pattern Analysis and Machine Intelligence, 22(8), 888–905.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IN" sz="2000"/>
              <a:t>Von Luxburg, U.</a:t>
            </a:r>
            <a:r>
              <a:rPr lang="en-IN" sz="2000"/>
              <a:t> (2007). </a:t>
            </a:r>
            <a:r>
              <a:rPr i="1" lang="en-IN" sz="2000"/>
              <a:t>A tutorial on spectral clustering.</a:t>
            </a:r>
            <a:r>
              <a:rPr lang="en-IN" sz="2000"/>
              <a:t> Statistics and Computing, 17(4), 395–416.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IN" sz="2000"/>
              <a:t>Newman, M. E. J.</a:t>
            </a:r>
            <a:r>
              <a:rPr lang="en-IN" sz="2000"/>
              <a:t> (2006). </a:t>
            </a:r>
            <a:r>
              <a:rPr i="1" lang="en-IN" sz="2000"/>
              <a:t>Modularity and community structure in networks.</a:t>
            </a:r>
            <a:r>
              <a:rPr lang="en-IN" sz="2000"/>
              <a:t> Proceedings of the National Academy of Sciences, 103(23), 8577–8582.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IN" sz="2000"/>
              <a:t>Chung, F. R. K.</a:t>
            </a:r>
            <a:r>
              <a:rPr lang="en-IN" sz="2000"/>
              <a:t> (1997). </a:t>
            </a:r>
            <a:r>
              <a:rPr i="1" lang="en-IN" sz="2000"/>
              <a:t>Spectral Graph Theory.</a:t>
            </a:r>
            <a:r>
              <a:rPr lang="en-IN" sz="2000"/>
              <a:t> American Mathematical Society.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IN" sz="2000"/>
              <a:t>Fortunato, S.</a:t>
            </a:r>
            <a:r>
              <a:rPr lang="en-IN" sz="2000"/>
              <a:t> (2010). </a:t>
            </a:r>
            <a:r>
              <a:rPr i="1" lang="en-IN" sz="2000"/>
              <a:t>Community detection in graphs.</a:t>
            </a:r>
            <a:r>
              <a:rPr lang="en-IN" sz="2000"/>
              <a:t> Physics Reports, 486(3-5), 75–174.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IN" sz="2000"/>
              <a:t>Belkin, M., &amp; Niyogi, P.</a:t>
            </a:r>
            <a:r>
              <a:rPr lang="en-IN" sz="2000"/>
              <a:t> (2003). </a:t>
            </a:r>
            <a:r>
              <a:rPr i="1" lang="en-IN" sz="2000"/>
              <a:t>Laplacian eigenmaps for dimensionality reduction and data representation.</a:t>
            </a:r>
            <a:r>
              <a:rPr lang="en-IN" sz="2000"/>
              <a:t> Neural Computation, 15(6), 1373–1396.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IN" sz="2000"/>
              <a:t>Rosvall, M., &amp; Bergstrom, C. T.</a:t>
            </a:r>
            <a:r>
              <a:rPr lang="en-IN" sz="2000"/>
              <a:t> (2008). </a:t>
            </a:r>
            <a:r>
              <a:rPr i="1" lang="en-IN" sz="2000"/>
              <a:t>Maps of random walks on complex networks reveal community structure.</a:t>
            </a:r>
            <a:r>
              <a:rPr lang="en-IN" sz="2000"/>
              <a:t> Proceedings of the National Academy of Sciences, 105(4), 1118–1123.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IN" sz="2000"/>
              <a:t>Tang, L., &amp; Liu, H.</a:t>
            </a:r>
            <a:r>
              <a:rPr lang="en-IN" sz="2000"/>
              <a:t> (2009). </a:t>
            </a:r>
            <a:r>
              <a:rPr i="1" lang="en-IN" sz="2000"/>
              <a:t>Relational learning via latent social dimensions.</a:t>
            </a:r>
            <a:r>
              <a:rPr lang="en-IN" sz="2000"/>
              <a:t> Proceedings of the 15th ACM SIGKDD International Conference on Knowledge Discovery and Data Mining, 817–826.</a:t>
            </a:r>
            <a:endParaRPr b="1" sz="2000"/>
          </a:p>
        </p:txBody>
      </p:sp>
      <p:sp>
        <p:nvSpPr>
          <p:cNvPr id="227" name="Google Shape;227;p37"/>
          <p:cNvSpPr txBox="1"/>
          <p:nvPr>
            <p:ph idx="12" type="sldNum"/>
          </p:nvPr>
        </p:nvSpPr>
        <p:spPr>
          <a:xfrm>
            <a:off x="10370916" y="6311899"/>
            <a:ext cx="152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idx="12" type="sldNum"/>
          </p:nvPr>
        </p:nvSpPr>
        <p:spPr>
          <a:xfrm>
            <a:off x="10370916" y="6311899"/>
            <a:ext cx="152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34" name="Google Shape;234;p38"/>
          <p:cNvSpPr txBox="1"/>
          <p:nvPr>
            <p:ph type="title"/>
          </p:nvPr>
        </p:nvSpPr>
        <p:spPr>
          <a:xfrm>
            <a:off x="270929" y="2213979"/>
            <a:ext cx="11834648" cy="2301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Thank You</a:t>
            </a:r>
            <a:br>
              <a:rPr lang="en-IN"/>
            </a:br>
            <a:br>
              <a:rPr lang="en-IN"/>
            </a:br>
            <a:r>
              <a:rPr lang="en-I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838200" y="365126"/>
            <a:ext cx="10515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Table of Contents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838200" y="1511107"/>
            <a:ext cx="10515600" cy="4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Introduction 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Problem Definition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Literature Survey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Contribution / Work done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Analysis / Results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Code Development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Conclusion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Future Work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References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10370916" y="6311899"/>
            <a:ext cx="152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838200" y="365126"/>
            <a:ext cx="10515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Weekly Review Report</a:t>
            </a:r>
            <a:endParaRPr/>
          </a:p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10370916" y="6311899"/>
            <a:ext cx="152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 rotWithShape="1">
          <a:blip r:embed="rId3">
            <a:alphaModFix/>
          </a:blip>
          <a:srcRect b="12919" l="1429" r="0" t="14904"/>
          <a:stretch/>
        </p:blipFill>
        <p:spPr>
          <a:xfrm>
            <a:off x="5765349" y="1"/>
            <a:ext cx="6426650" cy="6089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838200" y="365126"/>
            <a:ext cx="10515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838200" y="1511107"/>
            <a:ext cx="10515600" cy="4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2000"/>
              <a:t>Overview: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Community detection is a fundamental problem in network analysis.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Spectral methods leverage eigenvalues and eigenvectors of graph Laplacians.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Applications in citation networks, social media, biological networks, and more.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The project extends spectral methods to both </a:t>
            </a:r>
            <a:r>
              <a:rPr b="1" lang="en-IN" sz="2000"/>
              <a:t>static</a:t>
            </a:r>
            <a:r>
              <a:rPr lang="en-IN" sz="2000"/>
              <a:t> and </a:t>
            </a:r>
            <a:r>
              <a:rPr b="1" lang="en-IN" sz="2000"/>
              <a:t>dynamic</a:t>
            </a:r>
            <a:r>
              <a:rPr lang="en-IN" sz="2000"/>
              <a:t> graphs.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2000"/>
              <a:t>Objective: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Develop and evaluate spectral clustering methods for community detection.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Enhance clustering performance using machine learning refinements.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Explore applications in real-world networks (Cora, Facebook, BioGRID).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Extend methods to dynamic graphs using Graph Fourier Transform.</a:t>
            </a:r>
            <a:endParaRPr sz="2400"/>
          </a:p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10370916" y="6311899"/>
            <a:ext cx="152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838200" y="365126"/>
            <a:ext cx="10515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Problem Definition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838200" y="1028307"/>
            <a:ext cx="10515600" cy="4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The project focuses on </a:t>
            </a:r>
            <a:r>
              <a:rPr b="1" lang="en-IN" sz="2000"/>
              <a:t>community detection in graphs</a:t>
            </a:r>
            <a:r>
              <a:rPr lang="en-IN" sz="2000"/>
              <a:t> using spectral methods. Given a network (e.g., social networks, biological networks), we aim to </a:t>
            </a:r>
            <a:r>
              <a:rPr b="1" lang="en-IN" sz="2000"/>
              <a:t>identify groups (communities) of closely connected nodes</a:t>
            </a:r>
            <a:r>
              <a:rPr lang="en-IN" sz="2000"/>
              <a:t> using spectral clustering and its enhancements. The project extends these methods to both </a:t>
            </a:r>
            <a:r>
              <a:rPr b="1" lang="en-IN" sz="2000"/>
              <a:t>static and dynamic graphs</a:t>
            </a:r>
            <a:r>
              <a:rPr lang="en-IN" sz="2000"/>
              <a:t>, incorporating graph Fourier analysis and machine learning refinements for better clustering performance.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b="1" lang="en-IN" sz="2000"/>
              <a:t>Graph structures are prevalent</a:t>
            </a:r>
            <a:r>
              <a:rPr lang="en-IN" sz="2000"/>
              <a:t> in real-world domains such as </a:t>
            </a:r>
            <a:r>
              <a:rPr b="1" lang="en-IN" sz="2000"/>
              <a:t>social networks, citation networks, biological interactions (protein-protein networks), and financial systems</a:t>
            </a:r>
            <a:r>
              <a:rPr lang="en-IN" sz="2000"/>
              <a:t>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IN" sz="2000"/>
              <a:t>Community detection is crucial</a:t>
            </a:r>
            <a:r>
              <a:rPr lang="en-IN" sz="2000"/>
              <a:t> for tasks like </a:t>
            </a:r>
            <a:r>
              <a:rPr b="1" lang="en-IN" sz="2000"/>
              <a:t>fraud detection, recommendation systems, disease modeling, and network security</a:t>
            </a:r>
            <a:r>
              <a:rPr lang="en-IN" sz="2000"/>
              <a:t>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IN" sz="2000"/>
              <a:t>Extending spectral methods to dynamic graphs</a:t>
            </a:r>
            <a:r>
              <a:rPr lang="en-IN" sz="2000"/>
              <a:t> enables us to </a:t>
            </a:r>
            <a:r>
              <a:rPr b="1" lang="en-IN" sz="2000"/>
              <a:t>analyze evolving networks</a:t>
            </a:r>
            <a:r>
              <a:rPr lang="en-IN" sz="2000"/>
              <a:t>, which is essential for </a:t>
            </a:r>
            <a:r>
              <a:rPr b="1" lang="en-IN" sz="2000"/>
              <a:t>real-time applications</a:t>
            </a:r>
            <a:r>
              <a:rPr lang="en-IN" sz="2000"/>
              <a:t> such as monitoring social trends, tracking disease spread, and adaptive cybersecurity.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10370916" y="6311899"/>
            <a:ext cx="152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838200" y="-255024"/>
            <a:ext cx="10515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Literature Survey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838200" y="424807"/>
            <a:ext cx="10515600" cy="4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b="1" lang="en-IN" sz="1900"/>
              <a:t>Shi-Malik Normalized Cuts Algorithm</a:t>
            </a:r>
            <a:r>
              <a:rPr lang="en-IN" sz="1900"/>
              <a:t> – Uses eigenvectors of the Laplacian for graph partitioning.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IN" sz="1900"/>
              <a:t>Ng-Jordan-Weiss Spectral Clustering</a:t>
            </a:r>
            <a:r>
              <a:rPr lang="en-IN" sz="1900"/>
              <a:t> – Improves clustering stability with normalized Laplacian embeddings.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IN" sz="1900"/>
              <a:t>Lanczos Method for Eigenvector Computation</a:t>
            </a:r>
            <a:r>
              <a:rPr lang="en-IN" sz="1900"/>
              <a:t> – Efficient for large-scale graphs.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IN" sz="1900"/>
              <a:t>Spectral Methods in Dynamic Graphs</a:t>
            </a:r>
            <a:r>
              <a:rPr lang="en-IN" sz="1900"/>
              <a:t> – Extends eigenvector-based clustering to evolving networks.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IN" sz="1900"/>
              <a:t>Machine Learning in Graph Clustering</a:t>
            </a:r>
            <a:r>
              <a:rPr lang="en-IN" sz="1900"/>
              <a:t> – Uses classifiers like Random Forest for refining clusters.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IN" sz="1900"/>
              <a:t>Graph Fourier Analysis</a:t>
            </a:r>
            <a:r>
              <a:rPr lang="en-IN" sz="1900"/>
              <a:t> – Studies frequency-based graph signal processing for dynamic graphs.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900"/>
              <a:t>Data Gatherings</a:t>
            </a:r>
            <a:endParaRPr b="1" sz="1900"/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b="1" lang="en-IN" sz="1900"/>
              <a:t>Cora Citation Network</a:t>
            </a:r>
            <a:r>
              <a:rPr lang="en-IN" sz="1900"/>
              <a:t> – Public dataset from research citations.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IN" sz="1900"/>
              <a:t>Facebook Social Network</a:t>
            </a:r>
            <a:r>
              <a:rPr lang="en-IN" sz="1900"/>
              <a:t> – Social graph dataset with user connections.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IN" sz="1900"/>
              <a:t>BioGRID Protein-Protein Interaction Network</a:t>
            </a:r>
            <a:r>
              <a:rPr lang="en-IN" sz="1900"/>
              <a:t> – Experimental data on biological protein interactions.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69" name="Google Shape;169;p30"/>
          <p:cNvSpPr txBox="1"/>
          <p:nvPr>
            <p:ph idx="12" type="sldNum"/>
          </p:nvPr>
        </p:nvSpPr>
        <p:spPr>
          <a:xfrm>
            <a:off x="10370916" y="6311899"/>
            <a:ext cx="152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838200" y="1"/>
            <a:ext cx="10515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Contributions/ Work Done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838200" y="644257"/>
            <a:ext cx="10515600" cy="4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900"/>
              <a:t>1. Theoretical Study</a:t>
            </a:r>
            <a:endParaRPr b="1" sz="1900"/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-IN" sz="1900"/>
              <a:t>Studied </a:t>
            </a:r>
            <a:r>
              <a:rPr b="1" lang="en-IN" sz="1900"/>
              <a:t>spectral graph theory</a:t>
            </a:r>
            <a:r>
              <a:rPr lang="en-IN" sz="1900"/>
              <a:t> and its application to </a:t>
            </a:r>
            <a:r>
              <a:rPr b="1" lang="en-IN" sz="1900"/>
              <a:t>community detection</a:t>
            </a:r>
            <a:r>
              <a:rPr lang="en-IN" sz="1900"/>
              <a:t>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IN" sz="1900"/>
              <a:t>Explored </a:t>
            </a:r>
            <a:r>
              <a:rPr b="1" lang="en-IN" sz="1900"/>
              <a:t>graph Laplacian-based clustering</a:t>
            </a:r>
            <a:r>
              <a:rPr lang="en-IN" sz="1900"/>
              <a:t> methods (Shi-Malik, Ng-Jordan-Weiss).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IN" sz="1900"/>
              <a:t>Working on </a:t>
            </a:r>
            <a:r>
              <a:rPr b="1" lang="en-IN" sz="1900"/>
              <a:t>Fourier analysis on graphs</a:t>
            </a:r>
            <a:r>
              <a:rPr lang="en-IN" sz="1900"/>
              <a:t> for dynamic network analysis.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900"/>
              <a:t>2. Algorithm Development</a:t>
            </a:r>
            <a:endParaRPr b="1" sz="1900"/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-IN" sz="1900"/>
              <a:t>Implemented </a:t>
            </a:r>
            <a:r>
              <a:rPr b="1" lang="en-IN" sz="1900"/>
              <a:t>traditional clustering (K-Means)</a:t>
            </a:r>
            <a:r>
              <a:rPr lang="en-IN" sz="1900"/>
              <a:t> as a baseline.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IN" sz="1900"/>
              <a:t>Developed </a:t>
            </a:r>
            <a:r>
              <a:rPr b="1" lang="en-IN" sz="1900"/>
              <a:t>spectral clustering</a:t>
            </a:r>
            <a:r>
              <a:rPr lang="en-IN" sz="1900"/>
              <a:t> using </a:t>
            </a:r>
            <a:r>
              <a:rPr b="1" lang="en-IN" sz="1900"/>
              <a:t>graph Laplacian eigenvectors</a:t>
            </a:r>
            <a:r>
              <a:rPr lang="en-IN" sz="1900"/>
              <a:t>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IN" sz="1900"/>
              <a:t>Enhanced spectral clustering with </a:t>
            </a:r>
            <a:r>
              <a:rPr b="1" lang="en-IN" sz="1900"/>
              <a:t>Lanczos eigenvector computation</a:t>
            </a:r>
            <a:r>
              <a:rPr lang="en-IN" sz="1900"/>
              <a:t> and </a:t>
            </a:r>
            <a:r>
              <a:rPr b="1" lang="en-IN" sz="1900"/>
              <a:t>machine learning refinements (Random Forest)</a:t>
            </a:r>
            <a:r>
              <a:rPr lang="en-IN" sz="1900"/>
              <a:t>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IN" sz="1900"/>
              <a:t>Used an </a:t>
            </a:r>
            <a:r>
              <a:rPr b="1" lang="en-IN" sz="1900"/>
              <a:t>optimization-based label matching strategy</a:t>
            </a:r>
            <a:r>
              <a:rPr lang="en-IN" sz="1900"/>
              <a:t> for cluster refinement.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900"/>
              <a:t>3. Experiments &amp; Evaluation</a:t>
            </a:r>
            <a:endParaRPr b="1" sz="1900"/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-IN" sz="1900"/>
              <a:t>Applied methods to </a:t>
            </a:r>
            <a:r>
              <a:rPr b="1" lang="en-IN" sz="1900"/>
              <a:t>Cora, Facebook, and BioGRID</a:t>
            </a:r>
            <a:r>
              <a:rPr lang="en-IN" sz="1900"/>
              <a:t> datasets.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IN" sz="1900"/>
              <a:t>Evaluated performance using </a:t>
            </a:r>
            <a:r>
              <a:rPr b="1" lang="en-IN" sz="1900"/>
              <a:t>Silhouette Score, NMI, Modularity, and Conductance</a:t>
            </a:r>
            <a:r>
              <a:rPr lang="en-IN" sz="1900"/>
              <a:t>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IN" sz="1900"/>
              <a:t>Extended analysis to </a:t>
            </a:r>
            <a:r>
              <a:rPr b="1" lang="en-IN" sz="1900"/>
              <a:t>dynamic graphs</a:t>
            </a:r>
            <a:r>
              <a:rPr lang="en-IN" sz="1900"/>
              <a:t> for evolving community detection.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77" name="Google Shape;177;p31"/>
          <p:cNvSpPr txBox="1"/>
          <p:nvPr>
            <p:ph idx="12" type="sldNum"/>
          </p:nvPr>
        </p:nvSpPr>
        <p:spPr>
          <a:xfrm>
            <a:off x="10370916" y="6311899"/>
            <a:ext cx="152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838200" y="365126"/>
            <a:ext cx="10515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Analysis/ Results - Cora Dataset</a:t>
            </a:r>
            <a:endParaRPr/>
          </a:p>
        </p:txBody>
      </p:sp>
      <p:sp>
        <p:nvSpPr>
          <p:cNvPr id="184" name="Google Shape;184;p32"/>
          <p:cNvSpPr txBox="1"/>
          <p:nvPr>
            <p:ph idx="12" type="sldNum"/>
          </p:nvPr>
        </p:nvSpPr>
        <p:spPr>
          <a:xfrm>
            <a:off x="10370916" y="6311899"/>
            <a:ext cx="152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50" y="1944550"/>
            <a:ext cx="6455049" cy="357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5374" y="1460726"/>
            <a:ext cx="4438650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838200" y="365126"/>
            <a:ext cx="10515600" cy="94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/>
              <a:t>Analysis/ Results - Facebook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3"/>
          <p:cNvSpPr txBox="1"/>
          <p:nvPr>
            <p:ph idx="12" type="sldNum"/>
          </p:nvPr>
        </p:nvSpPr>
        <p:spPr>
          <a:xfrm>
            <a:off x="10370916" y="6311899"/>
            <a:ext cx="1523100" cy="3651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50" y="1925674"/>
            <a:ext cx="7315775" cy="300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3925" y="1460726"/>
            <a:ext cx="4155676" cy="4535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IITDM PP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IITDM PP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