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368494bd1_6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368494bd1_6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5368494bd1_6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368494bd1_6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368494bd1_6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5368494bd1_6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 name="Shape 16"/>
        <p:cNvGrpSpPr/>
        <p:nvPr/>
      </p:nvGrpSpPr>
      <p:grpSpPr>
        <a:xfrm>
          <a:off x="0" y="0"/>
          <a:ext cx="0" cy="0"/>
          <a:chOff x="0" y="0"/>
          <a:chExt cx="0" cy="0"/>
        </a:xfrm>
      </p:grpSpPr>
      <p:sp>
        <p:nvSpPr>
          <p:cNvPr id="17" name="Google Shape;17;p2"/>
          <p:cNvSpPr/>
          <p:nvPr/>
        </p:nvSpPr>
        <p:spPr>
          <a:xfrm>
            <a:off x="0" y="0"/>
            <a:ext cx="12192000" cy="5150700"/>
          </a:xfrm>
          <a:prstGeom prst="rect">
            <a:avLst/>
          </a:prstGeom>
          <a:solidFill>
            <a:srgbClr val="214B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txBox="1"/>
          <p:nvPr>
            <p:ph type="ctrTitle"/>
          </p:nvPr>
        </p:nvSpPr>
        <p:spPr>
          <a:xfrm>
            <a:off x="1524000" y="485754"/>
            <a:ext cx="9144000" cy="2387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6000"/>
              <a:buFont typeface="Bookman Old Style"/>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524000" y="3148313"/>
            <a:ext cx="9144000" cy="14730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EDEAEA"/>
              </a:buClr>
              <a:buSzPts val="2800"/>
              <a:buNone/>
              <a:defRPr sz="2800">
                <a:solidFill>
                  <a:srgbClr val="EDEAEA"/>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0" name="Google Shape;20;p2"/>
          <p:cNvPicPr preferRelativeResize="0"/>
          <p:nvPr/>
        </p:nvPicPr>
        <p:blipFill rotWithShape="1">
          <a:blip r:embed="rId2">
            <a:alphaModFix/>
          </a:blip>
          <a:srcRect b="0" l="0" r="0" t="0"/>
          <a:stretch/>
        </p:blipFill>
        <p:spPr>
          <a:xfrm>
            <a:off x="1" y="5402388"/>
            <a:ext cx="6667017" cy="1230538"/>
          </a:xfrm>
          <a:prstGeom prst="rect">
            <a:avLst/>
          </a:prstGeom>
          <a:noFill/>
          <a:ln>
            <a:noFill/>
          </a:ln>
        </p:spPr>
      </p:pic>
      <p:cxnSp>
        <p:nvCxnSpPr>
          <p:cNvPr id="21" name="Google Shape;21;p2"/>
          <p:cNvCxnSpPr/>
          <p:nvPr/>
        </p:nvCxnSpPr>
        <p:spPr>
          <a:xfrm>
            <a:off x="6736460" y="5335929"/>
            <a:ext cx="0" cy="1354200"/>
          </a:xfrm>
          <a:prstGeom prst="straightConnector1">
            <a:avLst/>
          </a:prstGeom>
          <a:noFill/>
          <a:ln cap="flat" cmpd="sng" w="9525">
            <a:solidFill>
              <a:srgbClr val="214B8C"/>
            </a:solidFill>
            <a:prstDash val="solid"/>
            <a:miter lim="800000"/>
            <a:headEnd len="sm" w="sm" type="none"/>
            <a:tailEnd len="sm" w="sm" type="none"/>
          </a:ln>
        </p:spPr>
      </p:cxnSp>
      <p:sp>
        <p:nvSpPr>
          <p:cNvPr id="22" name="Google Shape;22;p2"/>
          <p:cNvSpPr txBox="1"/>
          <p:nvPr>
            <p:ph idx="2" type="body"/>
          </p:nvPr>
        </p:nvSpPr>
        <p:spPr>
          <a:xfrm>
            <a:off x="7048981" y="5335588"/>
            <a:ext cx="4862100" cy="135420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11"/>
          <p:cNvSpPr txBox="1"/>
          <p:nvPr>
            <p:ph type="title"/>
          </p:nvPr>
        </p:nvSpPr>
        <p:spPr>
          <a:xfrm>
            <a:off x="838200" y="365126"/>
            <a:ext cx="10515600" cy="942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rot="5400000">
            <a:off x="3911550" y="-1562243"/>
            <a:ext cx="43689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12"/>
          <p:cNvSpPr txBox="1"/>
          <p:nvPr>
            <p:ph type="title"/>
          </p:nvPr>
        </p:nvSpPr>
        <p:spPr>
          <a:xfrm rot="5400000">
            <a:off x="7133400" y="1783000"/>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2"/>
          <p:cNvSpPr txBox="1"/>
          <p:nvPr>
            <p:ph idx="1" type="body"/>
          </p:nvPr>
        </p:nvSpPr>
        <p:spPr>
          <a:xfrm rot="5400000">
            <a:off x="1799400" y="-769700"/>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2"/>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4"/>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4"/>
          <p:cNvSpPr txBox="1"/>
          <p:nvPr>
            <p:ph idx="1" type="body"/>
          </p:nvPr>
        </p:nvSpPr>
        <p:spPr>
          <a:xfrm>
            <a:off x="838200" y="1511107"/>
            <a:ext cx="10515600" cy="436883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4"/>
          <p:cNvSpPr txBox="1"/>
          <p:nvPr>
            <p:ph idx="12" type="sldNum"/>
          </p:nvPr>
        </p:nvSpPr>
        <p:spPr>
          <a:xfrm>
            <a:off x="10370916" y="6311899"/>
            <a:ext cx="1523010" cy="365125"/>
          </a:xfrm>
          <a:prstGeom prst="rect">
            <a:avLst/>
          </a:prstGeom>
          <a:noFill/>
          <a:ln>
            <a:noFill/>
          </a:ln>
        </p:spPr>
        <p:txBody>
          <a:bodyPr anchorCtr="0" anchor="ctr" bIns="45700" lIns="90000"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5"/>
          <p:cNvSpPr txBox="1"/>
          <p:nvPr>
            <p:ph type="title"/>
          </p:nvPr>
        </p:nvSpPr>
        <p:spPr>
          <a:xfrm>
            <a:off x="838200" y="365126"/>
            <a:ext cx="10515600" cy="9428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10393047" y="6311899"/>
            <a:ext cx="15008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80" name="Shape 80"/>
        <p:cNvGrpSpPr/>
        <p:nvPr/>
      </p:nvGrpSpPr>
      <p:grpSpPr>
        <a:xfrm>
          <a:off x="0" y="0"/>
          <a:ext cx="0" cy="0"/>
          <a:chOff x="0" y="0"/>
          <a:chExt cx="0" cy="0"/>
        </a:xfrm>
      </p:grpSpPr>
      <p:sp>
        <p:nvSpPr>
          <p:cNvPr id="81" name="Google Shape;81;p16"/>
          <p:cNvSpPr/>
          <p:nvPr/>
        </p:nvSpPr>
        <p:spPr>
          <a:xfrm>
            <a:off x="0" y="0"/>
            <a:ext cx="12192000" cy="5150734"/>
          </a:xfrm>
          <a:prstGeom prst="rect">
            <a:avLst/>
          </a:prstGeom>
          <a:solidFill>
            <a:srgbClr val="214B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 name="Google Shape;82;p16"/>
          <p:cNvSpPr txBox="1"/>
          <p:nvPr>
            <p:ph type="ctrTitle"/>
          </p:nvPr>
        </p:nvSpPr>
        <p:spPr>
          <a:xfrm>
            <a:off x="1524000" y="485754"/>
            <a:ext cx="9144000" cy="23876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6000"/>
              <a:buFont typeface="Bookman Old Style"/>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subTitle"/>
          </p:nvPr>
        </p:nvSpPr>
        <p:spPr>
          <a:xfrm>
            <a:off x="1524000" y="3148313"/>
            <a:ext cx="9144000" cy="1472877"/>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EDEAEA"/>
              </a:buClr>
              <a:buSzPts val="2800"/>
              <a:buNone/>
              <a:defRPr sz="2800">
                <a:solidFill>
                  <a:srgbClr val="EDEAEA"/>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4" name="Google Shape;84;p16"/>
          <p:cNvPicPr preferRelativeResize="0"/>
          <p:nvPr/>
        </p:nvPicPr>
        <p:blipFill rotWithShape="1">
          <a:blip r:embed="rId2">
            <a:alphaModFix/>
          </a:blip>
          <a:srcRect b="0" l="0" r="0" t="0"/>
          <a:stretch/>
        </p:blipFill>
        <p:spPr>
          <a:xfrm>
            <a:off x="1" y="5402388"/>
            <a:ext cx="6667016" cy="1230538"/>
          </a:xfrm>
          <a:prstGeom prst="rect">
            <a:avLst/>
          </a:prstGeom>
          <a:noFill/>
          <a:ln>
            <a:noFill/>
          </a:ln>
        </p:spPr>
      </p:pic>
      <p:cxnSp>
        <p:nvCxnSpPr>
          <p:cNvPr id="85" name="Google Shape;85;p16"/>
          <p:cNvCxnSpPr/>
          <p:nvPr/>
        </p:nvCxnSpPr>
        <p:spPr>
          <a:xfrm>
            <a:off x="6736460" y="5335929"/>
            <a:ext cx="0" cy="1354238"/>
          </a:xfrm>
          <a:prstGeom prst="straightConnector1">
            <a:avLst/>
          </a:prstGeom>
          <a:noFill/>
          <a:ln cap="flat" cmpd="sng" w="9525">
            <a:solidFill>
              <a:srgbClr val="214B8C"/>
            </a:solidFill>
            <a:prstDash val="solid"/>
            <a:miter lim="800000"/>
            <a:headEnd len="sm" w="sm" type="none"/>
            <a:tailEnd len="sm" w="sm" type="none"/>
          </a:ln>
        </p:spPr>
      </p:cxnSp>
      <p:sp>
        <p:nvSpPr>
          <p:cNvPr id="86" name="Google Shape;86;p16"/>
          <p:cNvSpPr txBox="1"/>
          <p:nvPr>
            <p:ph idx="2" type="body"/>
          </p:nvPr>
        </p:nvSpPr>
        <p:spPr>
          <a:xfrm>
            <a:off x="7048981" y="5335588"/>
            <a:ext cx="4862031" cy="1354137"/>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7"/>
          <p:cNvSpPr txBox="1"/>
          <p:nvPr>
            <p:ph type="title"/>
          </p:nvPr>
        </p:nvSpPr>
        <p:spPr>
          <a:xfrm>
            <a:off x="831850" y="1593991"/>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14B8C"/>
              </a:buClr>
              <a:buSzPts val="6000"/>
              <a:buFont typeface="Bookman Old Style"/>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7"/>
          <p:cNvSpPr txBox="1"/>
          <p:nvPr>
            <p:ph idx="1" type="body"/>
          </p:nvPr>
        </p:nvSpPr>
        <p:spPr>
          <a:xfrm>
            <a:off x="831850" y="4473716"/>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0" name="Google Shape;90;p17"/>
          <p:cNvSpPr txBox="1"/>
          <p:nvPr>
            <p:ph idx="12" type="sldNum"/>
          </p:nvPr>
        </p:nvSpPr>
        <p:spPr>
          <a:xfrm>
            <a:off x="10393047" y="6311899"/>
            <a:ext cx="15008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8"/>
          <p:cNvSpPr txBox="1"/>
          <p:nvPr>
            <p:ph type="title"/>
          </p:nvPr>
        </p:nvSpPr>
        <p:spPr>
          <a:xfrm>
            <a:off x="838200" y="365126"/>
            <a:ext cx="10515600" cy="9428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8"/>
          <p:cNvSpPr txBox="1"/>
          <p:nvPr>
            <p:ph idx="1" type="body"/>
          </p:nvPr>
        </p:nvSpPr>
        <p:spPr>
          <a:xfrm>
            <a:off x="838200" y="1634250"/>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8"/>
          <p:cNvSpPr txBox="1"/>
          <p:nvPr>
            <p:ph idx="2" type="body"/>
          </p:nvPr>
        </p:nvSpPr>
        <p:spPr>
          <a:xfrm>
            <a:off x="6172200" y="1634250"/>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8"/>
          <p:cNvSpPr txBox="1"/>
          <p:nvPr>
            <p:ph idx="12" type="sldNum"/>
          </p:nvPr>
        </p:nvSpPr>
        <p:spPr>
          <a:xfrm>
            <a:off x="10393047" y="6311899"/>
            <a:ext cx="15008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839788" y="365124"/>
            <a:ext cx="10515600" cy="943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9"/>
          <p:cNvSpPr txBox="1"/>
          <p:nvPr>
            <p:ph idx="1" type="body"/>
          </p:nvPr>
        </p:nvSpPr>
        <p:spPr>
          <a:xfrm>
            <a:off x="839788" y="1555861"/>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9" name="Google Shape;99;p19"/>
          <p:cNvSpPr txBox="1"/>
          <p:nvPr>
            <p:ph idx="2" type="body"/>
          </p:nvPr>
        </p:nvSpPr>
        <p:spPr>
          <a:xfrm>
            <a:off x="839788" y="2379773"/>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9"/>
          <p:cNvSpPr txBox="1"/>
          <p:nvPr>
            <p:ph idx="3" type="body"/>
          </p:nvPr>
        </p:nvSpPr>
        <p:spPr>
          <a:xfrm>
            <a:off x="6172200" y="1555861"/>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1" name="Google Shape;101;p19"/>
          <p:cNvSpPr txBox="1"/>
          <p:nvPr>
            <p:ph idx="4" type="body"/>
          </p:nvPr>
        </p:nvSpPr>
        <p:spPr>
          <a:xfrm>
            <a:off x="6172200" y="2379773"/>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9"/>
          <p:cNvSpPr txBox="1"/>
          <p:nvPr>
            <p:ph idx="12" type="sldNum"/>
          </p:nvPr>
        </p:nvSpPr>
        <p:spPr>
          <a:xfrm>
            <a:off x="10393047" y="6311899"/>
            <a:ext cx="15008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10393047" y="6311899"/>
            <a:ext cx="15008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8" name="Google Shape;108;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9" name="Google Shape;109;p21"/>
          <p:cNvSpPr txBox="1"/>
          <p:nvPr>
            <p:ph idx="12" type="sldNum"/>
          </p:nvPr>
        </p:nvSpPr>
        <p:spPr>
          <a:xfrm>
            <a:off x="10393047" y="6311899"/>
            <a:ext cx="15008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838200" y="1511107"/>
            <a:ext cx="10515600" cy="43689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2"/>
          <p:cNvSpPr/>
          <p:nvPr>
            <p:ph idx="2" type="pic"/>
          </p:nvPr>
        </p:nvSpPr>
        <p:spPr>
          <a:xfrm>
            <a:off x="5183188" y="987425"/>
            <a:ext cx="6172200" cy="4873625"/>
          </a:xfrm>
          <a:prstGeom prst="rect">
            <a:avLst/>
          </a:prstGeom>
          <a:noFill/>
          <a:ln>
            <a:noFill/>
          </a:ln>
        </p:spPr>
      </p:sp>
      <p:sp>
        <p:nvSpPr>
          <p:cNvPr id="113" name="Google Shape;113;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4" name="Google Shape;114;p22"/>
          <p:cNvSpPr txBox="1"/>
          <p:nvPr>
            <p:ph idx="12" type="sldNum"/>
          </p:nvPr>
        </p:nvSpPr>
        <p:spPr>
          <a:xfrm>
            <a:off x="10393047" y="6311899"/>
            <a:ext cx="15008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838200" y="365126"/>
            <a:ext cx="10515600" cy="9428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3"/>
          <p:cNvSpPr txBox="1"/>
          <p:nvPr>
            <p:ph idx="1" type="body"/>
          </p:nvPr>
        </p:nvSpPr>
        <p:spPr>
          <a:xfrm rot="5400000">
            <a:off x="3911584" y="-1562277"/>
            <a:ext cx="4368832"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3"/>
          <p:cNvSpPr txBox="1"/>
          <p:nvPr>
            <p:ph idx="12" type="sldNum"/>
          </p:nvPr>
        </p:nvSpPr>
        <p:spPr>
          <a:xfrm>
            <a:off x="10393047" y="6311899"/>
            <a:ext cx="15008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7133431" y="1782969"/>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4"/>
          <p:cNvSpPr txBox="1"/>
          <p:nvPr>
            <p:ph idx="1" type="body"/>
          </p:nvPr>
        </p:nvSpPr>
        <p:spPr>
          <a:xfrm rot="5400000">
            <a:off x="1799431" y="-769731"/>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4"/>
          <p:cNvSpPr txBox="1"/>
          <p:nvPr>
            <p:ph idx="12" type="sldNum"/>
          </p:nvPr>
        </p:nvSpPr>
        <p:spPr>
          <a:xfrm>
            <a:off x="10393047" y="6311899"/>
            <a:ext cx="150087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593991"/>
            <a:ext cx="10515600" cy="2852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14B8C"/>
              </a:buClr>
              <a:buSzPts val="6000"/>
              <a:buFont typeface="Bookman Old Style"/>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473716"/>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6"/>
            <a:ext cx="10515600" cy="942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8200" y="1634250"/>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72200" y="1634250"/>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4"/>
            <a:ext cx="10515600" cy="943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555861"/>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379773"/>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555861"/>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379773"/>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838200" y="365126"/>
            <a:ext cx="10515600" cy="942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8"/>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1" name="Google Shape;51;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9"/>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p:nvPr>
            <p:ph idx="2" type="pic"/>
          </p:nvPr>
        </p:nvSpPr>
        <p:spPr>
          <a:xfrm>
            <a:off x="5183188" y="987425"/>
            <a:ext cx="6172200" cy="4873500"/>
          </a:xfrm>
          <a:prstGeom prst="rect">
            <a:avLst/>
          </a:prstGeom>
          <a:noFill/>
          <a:ln>
            <a:noFill/>
          </a:ln>
        </p:spPr>
      </p:sp>
      <p:sp>
        <p:nvSpPr>
          <p:cNvPr id="56" name="Google Shape;56;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10"/>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www.iiitdm.ac.in/"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hyperlink" Target="http://www.iiitdm.ac.in/" TargetMode="External"/><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108732"/>
            <a:ext cx="12192000" cy="749400"/>
          </a:xfrm>
          <a:prstGeom prst="rect">
            <a:avLst/>
          </a:prstGeom>
          <a:solidFill>
            <a:srgbClr val="214B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txBox="1"/>
          <p:nvPr>
            <p:ph type="title"/>
          </p:nvPr>
        </p:nvSpPr>
        <p:spPr>
          <a:xfrm>
            <a:off x="838200" y="365126"/>
            <a:ext cx="10515600" cy="942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14B8C"/>
              </a:buClr>
              <a:buSzPts val="3600"/>
              <a:buFont typeface="Bookman Old Style"/>
              <a:buNone/>
              <a:defRPr b="0" i="0" sz="3600" u="none" cap="none" strike="noStrike">
                <a:solidFill>
                  <a:srgbClr val="214B8C"/>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838200" y="1511107"/>
            <a:ext cx="10515600" cy="43689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1">
            <a:hlinkClick r:id="rId1"/>
          </p:cNvPr>
          <p:cNvPicPr preferRelativeResize="0"/>
          <p:nvPr/>
        </p:nvPicPr>
        <p:blipFill rotWithShape="1">
          <a:blip r:embed="rId2">
            <a:alphaModFix/>
          </a:blip>
          <a:srcRect b="0" l="0" r="0" t="0"/>
          <a:stretch/>
        </p:blipFill>
        <p:spPr>
          <a:xfrm>
            <a:off x="115747" y="6184361"/>
            <a:ext cx="3239999" cy="598010"/>
          </a:xfrm>
          <a:prstGeom prst="rect">
            <a:avLst/>
          </a:prstGeom>
          <a:noFill/>
          <a:ln>
            <a:noFill/>
          </a:ln>
        </p:spPr>
      </p:pic>
      <p:cxnSp>
        <p:nvCxnSpPr>
          <p:cNvPr id="15" name="Google Shape;15;p1"/>
          <p:cNvCxnSpPr/>
          <p:nvPr/>
        </p:nvCxnSpPr>
        <p:spPr>
          <a:xfrm>
            <a:off x="3472405" y="6227180"/>
            <a:ext cx="0" cy="543900"/>
          </a:xfrm>
          <a:prstGeom prst="straightConnector1">
            <a:avLst/>
          </a:prstGeom>
          <a:noFill/>
          <a:ln cap="flat" cmpd="sng" w="9525">
            <a:solidFill>
              <a:schemeClr val="l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3"/>
          <p:cNvSpPr/>
          <p:nvPr/>
        </p:nvSpPr>
        <p:spPr>
          <a:xfrm>
            <a:off x="0" y="6108732"/>
            <a:ext cx="12192000" cy="749268"/>
          </a:xfrm>
          <a:prstGeom prst="rect">
            <a:avLst/>
          </a:prstGeom>
          <a:solidFill>
            <a:srgbClr val="214B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 name="Google Shape;68;p13"/>
          <p:cNvSpPr txBox="1"/>
          <p:nvPr>
            <p:ph type="title"/>
          </p:nvPr>
        </p:nvSpPr>
        <p:spPr>
          <a:xfrm>
            <a:off x="838200" y="365126"/>
            <a:ext cx="10515600" cy="942814"/>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14B8C"/>
              </a:buClr>
              <a:buSzPts val="3600"/>
              <a:buFont typeface="Bookman Old Style"/>
              <a:buNone/>
              <a:defRPr b="0" i="0" sz="3600" u="none" cap="none" strike="noStrike">
                <a:solidFill>
                  <a:srgbClr val="214B8C"/>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13"/>
          <p:cNvSpPr txBox="1"/>
          <p:nvPr>
            <p:ph idx="1" type="body"/>
          </p:nvPr>
        </p:nvSpPr>
        <p:spPr>
          <a:xfrm>
            <a:off x="838200" y="1511107"/>
            <a:ext cx="10515600" cy="436883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3"/>
          <p:cNvSpPr txBox="1"/>
          <p:nvPr>
            <p:ph idx="12" type="sldNum"/>
          </p:nvPr>
        </p:nvSpPr>
        <p:spPr>
          <a:xfrm>
            <a:off x="10393047" y="6311899"/>
            <a:ext cx="150087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71" name="Google Shape;71;p13">
            <a:hlinkClick r:id="rId1"/>
          </p:cNvPr>
          <p:cNvPicPr preferRelativeResize="0"/>
          <p:nvPr/>
        </p:nvPicPr>
        <p:blipFill rotWithShape="1">
          <a:blip r:embed="rId2">
            <a:alphaModFix/>
          </a:blip>
          <a:srcRect b="0" l="0" r="0" t="0"/>
          <a:stretch/>
        </p:blipFill>
        <p:spPr>
          <a:xfrm>
            <a:off x="115747" y="6184361"/>
            <a:ext cx="3239999" cy="598010"/>
          </a:xfrm>
          <a:prstGeom prst="rect">
            <a:avLst/>
          </a:prstGeom>
          <a:noFill/>
          <a:ln>
            <a:noFill/>
          </a:ln>
        </p:spPr>
      </p:pic>
      <p:cxnSp>
        <p:nvCxnSpPr>
          <p:cNvPr id="72" name="Google Shape;72;p13"/>
          <p:cNvCxnSpPr/>
          <p:nvPr/>
        </p:nvCxnSpPr>
        <p:spPr>
          <a:xfrm>
            <a:off x="3472405" y="6227180"/>
            <a:ext cx="0" cy="544010"/>
          </a:xfrm>
          <a:prstGeom prst="straightConnector1">
            <a:avLst/>
          </a:prstGeom>
          <a:noFill/>
          <a:ln cap="flat" cmpd="sng" w="9525">
            <a:solidFill>
              <a:schemeClr val="l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6.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22.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ctrTitle"/>
          </p:nvPr>
        </p:nvSpPr>
        <p:spPr>
          <a:xfrm>
            <a:off x="777000" y="502825"/>
            <a:ext cx="10638000" cy="238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Bookman Old Style"/>
              <a:buNone/>
            </a:pPr>
            <a:r>
              <a:rPr lang="en-IN" sz="5400"/>
              <a:t>Spectral Methods for Community Detection in Static and Dynamic Graphs</a:t>
            </a:r>
            <a:endParaRPr/>
          </a:p>
        </p:txBody>
      </p:sp>
      <p:sp>
        <p:nvSpPr>
          <p:cNvPr id="128" name="Google Shape;128;p25"/>
          <p:cNvSpPr txBox="1"/>
          <p:nvPr>
            <p:ph idx="2" type="body"/>
          </p:nvPr>
        </p:nvSpPr>
        <p:spPr>
          <a:xfrm>
            <a:off x="209642" y="3267113"/>
            <a:ext cx="4862100" cy="13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IN" sz="2800">
                <a:solidFill>
                  <a:schemeClr val="lt1"/>
                </a:solidFill>
              </a:rPr>
              <a:t>Surya Raghav B</a:t>
            </a:r>
            <a:endParaRPr/>
          </a:p>
          <a:p>
            <a:pPr indent="0" lvl="0" marL="0" rtl="0" algn="l">
              <a:lnSpc>
                <a:spcPct val="90000"/>
              </a:lnSpc>
              <a:spcBef>
                <a:spcPts val="0"/>
              </a:spcBef>
              <a:spcAft>
                <a:spcPts val="0"/>
              </a:spcAft>
              <a:buClr>
                <a:schemeClr val="dk1"/>
              </a:buClr>
              <a:buSzPts val="1800"/>
              <a:buNone/>
            </a:pPr>
            <a:r>
              <a:rPr lang="en-IN" sz="2800">
                <a:solidFill>
                  <a:schemeClr val="lt1"/>
                </a:solidFill>
              </a:rPr>
              <a:t>CS21B2042</a:t>
            </a:r>
            <a:endParaRPr sz="2800">
              <a:solidFill>
                <a:schemeClr val="lt1"/>
              </a:solidFill>
            </a:endParaRPr>
          </a:p>
        </p:txBody>
      </p:sp>
      <p:sp>
        <p:nvSpPr>
          <p:cNvPr id="129" name="Google Shape;129;p25"/>
          <p:cNvSpPr txBox="1"/>
          <p:nvPr/>
        </p:nvSpPr>
        <p:spPr>
          <a:xfrm>
            <a:off x="6896580" y="5322958"/>
            <a:ext cx="4862100" cy="135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rPr lang="en-IN" sz="2800">
                <a:solidFill>
                  <a:schemeClr val="dk1"/>
                </a:solidFill>
              </a:rPr>
              <a:t>Dr. Sadagopan N</a:t>
            </a:r>
            <a:endParaRPr b="0" i="0" sz="2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IN" sz="2400" u="none" cap="none" strike="noStrike">
                <a:solidFill>
                  <a:schemeClr val="dk1"/>
                </a:solidFill>
                <a:latin typeface="Arial"/>
                <a:ea typeface="Arial"/>
                <a:cs typeface="Arial"/>
                <a:sym typeface="Arial"/>
              </a:rPr>
              <a:t>Dept. of CSE, IIITDM Kancheepuram</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6050" y="1"/>
            <a:ext cx="10515600" cy="943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Analysis - Dynamic Graphs</a:t>
            </a:r>
            <a:endParaRPr/>
          </a:p>
        </p:txBody>
      </p:sp>
      <p:sp>
        <p:nvSpPr>
          <p:cNvPr id="215" name="Google Shape;215;p34"/>
          <p:cNvSpPr txBox="1"/>
          <p:nvPr>
            <p:ph idx="12" type="sldNum"/>
          </p:nvPr>
        </p:nvSpPr>
        <p:spPr>
          <a:xfrm>
            <a:off x="10370916" y="6311899"/>
            <a:ext cx="1523100" cy="365100"/>
          </a:xfrm>
          <a:prstGeom prst="rect">
            <a:avLst/>
          </a:prstGeom>
        </p:spPr>
        <p:txBody>
          <a:bodyPr anchorCtr="0" anchor="ctr" bIns="45700" lIns="90000"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IN"/>
              <a:t>‹#›</a:t>
            </a:fld>
            <a:endParaRPr/>
          </a:p>
        </p:txBody>
      </p:sp>
      <p:pic>
        <p:nvPicPr>
          <p:cNvPr id="216" name="Google Shape;216;p34" title="screenshot_2025-05-05_14-01-02.png"/>
          <p:cNvPicPr preferRelativeResize="0"/>
          <p:nvPr/>
        </p:nvPicPr>
        <p:blipFill>
          <a:blip r:embed="rId3">
            <a:alphaModFix/>
          </a:blip>
          <a:stretch>
            <a:fillRect/>
          </a:stretch>
        </p:blipFill>
        <p:spPr>
          <a:xfrm>
            <a:off x="3793825" y="2434825"/>
            <a:ext cx="4026475" cy="1776625"/>
          </a:xfrm>
          <a:prstGeom prst="rect">
            <a:avLst/>
          </a:prstGeom>
          <a:noFill/>
          <a:ln>
            <a:noFill/>
          </a:ln>
        </p:spPr>
      </p:pic>
      <p:pic>
        <p:nvPicPr>
          <p:cNvPr id="217" name="Google Shape;217;p34" title="screenshot_2025-05-05_14-00-52.png"/>
          <p:cNvPicPr preferRelativeResize="0"/>
          <p:nvPr/>
        </p:nvPicPr>
        <p:blipFill>
          <a:blip r:embed="rId4">
            <a:alphaModFix/>
          </a:blip>
          <a:stretch>
            <a:fillRect/>
          </a:stretch>
        </p:blipFill>
        <p:spPr>
          <a:xfrm>
            <a:off x="8141003" y="2434825"/>
            <a:ext cx="4051009" cy="1776625"/>
          </a:xfrm>
          <a:prstGeom prst="rect">
            <a:avLst/>
          </a:prstGeom>
          <a:noFill/>
          <a:ln>
            <a:noFill/>
          </a:ln>
        </p:spPr>
      </p:pic>
      <p:pic>
        <p:nvPicPr>
          <p:cNvPr id="218" name="Google Shape;218;p34" title="screenshot_2025-05-05_14-00-40.png"/>
          <p:cNvPicPr preferRelativeResize="0"/>
          <p:nvPr/>
        </p:nvPicPr>
        <p:blipFill>
          <a:blip r:embed="rId5">
            <a:alphaModFix/>
          </a:blip>
          <a:stretch>
            <a:fillRect/>
          </a:stretch>
        </p:blipFill>
        <p:spPr>
          <a:xfrm>
            <a:off x="3793832" y="4263400"/>
            <a:ext cx="4341118" cy="1776625"/>
          </a:xfrm>
          <a:prstGeom prst="rect">
            <a:avLst/>
          </a:prstGeom>
          <a:noFill/>
          <a:ln>
            <a:noFill/>
          </a:ln>
        </p:spPr>
      </p:pic>
      <p:pic>
        <p:nvPicPr>
          <p:cNvPr id="219" name="Google Shape;219;p34" title="screenshot_2025-05-05_14-00-30.png"/>
          <p:cNvPicPr preferRelativeResize="0"/>
          <p:nvPr/>
        </p:nvPicPr>
        <p:blipFill>
          <a:blip r:embed="rId6">
            <a:alphaModFix/>
          </a:blip>
          <a:stretch>
            <a:fillRect/>
          </a:stretch>
        </p:blipFill>
        <p:spPr>
          <a:xfrm>
            <a:off x="8134960" y="4263400"/>
            <a:ext cx="4063066" cy="1776625"/>
          </a:xfrm>
          <a:prstGeom prst="rect">
            <a:avLst/>
          </a:prstGeom>
          <a:noFill/>
          <a:ln>
            <a:noFill/>
          </a:ln>
        </p:spPr>
      </p:pic>
      <p:pic>
        <p:nvPicPr>
          <p:cNvPr id="220" name="Google Shape;220;p34" title="screenshot_2025-05-05_14-04-17.png"/>
          <p:cNvPicPr preferRelativeResize="0"/>
          <p:nvPr/>
        </p:nvPicPr>
        <p:blipFill>
          <a:blip r:embed="rId7">
            <a:alphaModFix/>
          </a:blip>
          <a:stretch>
            <a:fillRect/>
          </a:stretch>
        </p:blipFill>
        <p:spPr>
          <a:xfrm>
            <a:off x="5444825" y="763625"/>
            <a:ext cx="5257800" cy="1619250"/>
          </a:xfrm>
          <a:prstGeom prst="rect">
            <a:avLst/>
          </a:prstGeom>
          <a:noFill/>
          <a:ln>
            <a:noFill/>
          </a:ln>
        </p:spPr>
      </p:pic>
      <p:sp>
        <p:nvSpPr>
          <p:cNvPr id="221" name="Google Shape;221;p34"/>
          <p:cNvSpPr txBox="1"/>
          <p:nvPr/>
        </p:nvSpPr>
        <p:spPr>
          <a:xfrm>
            <a:off x="269125" y="943200"/>
            <a:ext cx="3204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dk1"/>
                </a:solidFill>
              </a:rPr>
              <a:t>Graph Statistics</a:t>
            </a:r>
            <a:endParaRPr b="1" sz="2000">
              <a:solidFill>
                <a:schemeClr val="dk1"/>
              </a:solidFill>
            </a:endParaRPr>
          </a:p>
          <a:p>
            <a:pPr indent="0" lvl="0" marL="0" rtl="0" algn="l">
              <a:spcBef>
                <a:spcPts val="0"/>
              </a:spcBef>
              <a:spcAft>
                <a:spcPts val="0"/>
              </a:spcAft>
              <a:buNone/>
            </a:pPr>
            <a:r>
              <a:rPr lang="en-IN" sz="2000">
                <a:solidFill>
                  <a:schemeClr val="dk1"/>
                </a:solidFill>
              </a:rPr>
              <a:t>No of nodes			1000</a:t>
            </a:r>
            <a:endParaRPr sz="2000">
              <a:solidFill>
                <a:schemeClr val="dk1"/>
              </a:solidFill>
            </a:endParaRPr>
          </a:p>
          <a:p>
            <a:pPr indent="0" lvl="0" marL="0" rtl="0" algn="l">
              <a:spcBef>
                <a:spcPts val="0"/>
              </a:spcBef>
              <a:spcAft>
                <a:spcPts val="0"/>
              </a:spcAft>
              <a:buNone/>
            </a:pPr>
            <a:r>
              <a:rPr lang="en-IN" sz="2000">
                <a:solidFill>
                  <a:schemeClr val="dk1"/>
                </a:solidFill>
              </a:rPr>
              <a:t>No of clusters 		50</a:t>
            </a:r>
            <a:endParaRPr sz="2000">
              <a:solidFill>
                <a:schemeClr val="dk1"/>
              </a:solidFill>
            </a:endParaRPr>
          </a:p>
          <a:p>
            <a:pPr indent="0" lvl="0" marL="0" rtl="0" algn="l">
              <a:spcBef>
                <a:spcPts val="0"/>
              </a:spcBef>
              <a:spcAft>
                <a:spcPts val="0"/>
              </a:spcAft>
              <a:buNone/>
            </a:pPr>
            <a:r>
              <a:rPr lang="en-IN" sz="2000">
                <a:solidFill>
                  <a:schemeClr val="dk1"/>
                </a:solidFill>
              </a:rPr>
              <a:t>No of snapshots 	100</a:t>
            </a:r>
            <a:endParaRPr sz="2000">
              <a:solidFill>
                <a:schemeClr val="dk1"/>
              </a:solidFill>
            </a:endParaRPr>
          </a:p>
          <a:p>
            <a:pPr indent="0" lvl="0" marL="0" rtl="0" algn="l">
              <a:spcBef>
                <a:spcPts val="0"/>
              </a:spcBef>
              <a:spcAft>
                <a:spcPts val="0"/>
              </a:spcAft>
              <a:buNone/>
            </a:pPr>
            <a:r>
              <a:rPr lang="en-IN" sz="2000">
                <a:solidFill>
                  <a:schemeClr val="dk1"/>
                </a:solidFill>
              </a:rPr>
              <a:t>Intra density		0.8</a:t>
            </a:r>
            <a:endParaRPr sz="2000">
              <a:solidFill>
                <a:schemeClr val="dk1"/>
              </a:solidFill>
            </a:endParaRPr>
          </a:p>
          <a:p>
            <a:pPr indent="0" lvl="0" marL="0" rtl="0" algn="l">
              <a:spcBef>
                <a:spcPts val="0"/>
              </a:spcBef>
              <a:spcAft>
                <a:spcPts val="0"/>
              </a:spcAft>
              <a:buNone/>
            </a:pPr>
            <a:r>
              <a:rPr lang="en-IN" sz="2000">
                <a:solidFill>
                  <a:schemeClr val="dk1"/>
                </a:solidFill>
              </a:rPr>
              <a:t>Inter density 		0.1</a:t>
            </a:r>
            <a:endParaRPr sz="2000">
              <a:solidFill>
                <a:schemeClr val="dk1"/>
              </a:solidFill>
            </a:endParaRPr>
          </a:p>
          <a:p>
            <a:pPr indent="0" lvl="0" marL="0" rtl="0" algn="l">
              <a:spcBef>
                <a:spcPts val="0"/>
              </a:spcBef>
              <a:spcAft>
                <a:spcPts val="0"/>
              </a:spcAft>
              <a:buNone/>
            </a:pPr>
            <a:r>
              <a:rPr lang="en-IN" sz="2000">
                <a:solidFill>
                  <a:schemeClr val="dk1"/>
                </a:solidFill>
              </a:rPr>
              <a:t>Change rate 		0.05 </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838200" y="-166349"/>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Conclusion</a:t>
            </a:r>
            <a:endParaRPr/>
          </a:p>
        </p:txBody>
      </p:sp>
      <p:sp>
        <p:nvSpPr>
          <p:cNvPr id="228" name="Google Shape;228;p35"/>
          <p:cNvSpPr txBox="1"/>
          <p:nvPr>
            <p:ph idx="1" type="body"/>
          </p:nvPr>
        </p:nvSpPr>
        <p:spPr>
          <a:xfrm>
            <a:off x="838200" y="571948"/>
            <a:ext cx="10515600" cy="5336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IN" sz="2000"/>
              <a:t>This project has systematically addressed the critical challenges of community detection across both static and dynamic network environments. Through innovative adaptations of spectral methods, we’ve demonstrated measurable improvements in clustering quality.</a:t>
            </a:r>
            <a:endParaRPr sz="2000"/>
          </a:p>
          <a:p>
            <a:pPr indent="0" lvl="0" marL="0" rtl="0" algn="l">
              <a:lnSpc>
                <a:spcPct val="90000"/>
              </a:lnSpc>
              <a:spcBef>
                <a:spcPts val="1000"/>
              </a:spcBef>
              <a:spcAft>
                <a:spcPts val="0"/>
              </a:spcAft>
              <a:buNone/>
            </a:pPr>
            <a:r>
              <a:rPr b="1" lang="en-IN" sz="2000"/>
              <a:t>For Static Networks</a:t>
            </a:r>
            <a:endParaRPr b="1" sz="2000"/>
          </a:p>
          <a:p>
            <a:pPr indent="0" lvl="0" marL="0" rtl="0" algn="l">
              <a:lnSpc>
                <a:spcPct val="90000"/>
              </a:lnSpc>
              <a:spcBef>
                <a:spcPts val="1000"/>
              </a:spcBef>
              <a:spcAft>
                <a:spcPts val="0"/>
              </a:spcAft>
              <a:buNone/>
            </a:pPr>
            <a:r>
              <a:rPr lang="en-IN" sz="2000"/>
              <a:t>Our enhanced spectral clustering framework successfully overcame traditional limitations in scalability and noise sensitivity. By integrating optimized eigenvector computation techniques with machine learning-based refinement</a:t>
            </a:r>
            <a:endParaRPr sz="2000"/>
          </a:p>
          <a:p>
            <a:pPr indent="0" lvl="0" marL="0" rtl="0" algn="l">
              <a:lnSpc>
                <a:spcPct val="90000"/>
              </a:lnSpc>
              <a:spcBef>
                <a:spcPts val="1000"/>
              </a:spcBef>
              <a:spcAft>
                <a:spcPts val="0"/>
              </a:spcAft>
              <a:buNone/>
            </a:pPr>
            <a:r>
              <a:rPr b="1" lang="en-IN" sz="2000"/>
              <a:t>For Dynamic Networks</a:t>
            </a:r>
            <a:endParaRPr b="1" sz="2000"/>
          </a:p>
          <a:p>
            <a:pPr indent="0" lvl="0" marL="0" rtl="0" algn="l">
              <a:lnSpc>
                <a:spcPct val="90000"/>
              </a:lnSpc>
              <a:spcBef>
                <a:spcPts val="1000"/>
              </a:spcBef>
              <a:spcAft>
                <a:spcPts val="0"/>
              </a:spcAft>
              <a:buNone/>
            </a:pPr>
            <a:r>
              <a:rPr lang="en-IN" sz="2000"/>
              <a:t>The development of three distinct spectral approaches has provided a robust toolkit for handling evolving graph structures.  Our method balances immediate structural optimization with longitudinal community stability, delivering near-perfect accuracy in synthetic benchmarks while maintaining practical computational requirements.</a:t>
            </a:r>
            <a:endParaRPr sz="2000"/>
          </a:p>
          <a:p>
            <a:pPr indent="0" lvl="0" marL="0" rtl="0" algn="l">
              <a:lnSpc>
                <a:spcPct val="90000"/>
              </a:lnSpc>
              <a:spcBef>
                <a:spcPts val="1000"/>
              </a:spcBef>
              <a:spcAft>
                <a:spcPts val="0"/>
              </a:spcAft>
              <a:buNone/>
            </a:pPr>
            <a:r>
              <a:rPr b="1" lang="en-IN" sz="2000"/>
              <a:t>Evaluation and Testing</a:t>
            </a:r>
            <a:endParaRPr b="1" sz="2000"/>
          </a:p>
          <a:p>
            <a:pPr indent="0" lvl="0" marL="0" rtl="0" algn="l">
              <a:lnSpc>
                <a:spcPct val="90000"/>
              </a:lnSpc>
              <a:spcBef>
                <a:spcPts val="1000"/>
              </a:spcBef>
              <a:spcAft>
                <a:spcPts val="0"/>
              </a:spcAft>
              <a:buNone/>
            </a:pPr>
            <a:r>
              <a:rPr lang="en-IN" sz="2000"/>
              <a:t>The project’s validation across multiple real-world and synthetic datasets, evaluated through both traditional clustering metrics and graph-specific measures, confirms that spectral methods – when properly enhanced – can reliably uncover meaningful community structures where conventional algorithms struggle.</a:t>
            </a:r>
            <a:endParaRPr sz="2000"/>
          </a:p>
        </p:txBody>
      </p:sp>
      <p:sp>
        <p:nvSpPr>
          <p:cNvPr id="229" name="Google Shape;229;p35"/>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838200" y="1"/>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Future Work</a:t>
            </a:r>
            <a:endParaRPr/>
          </a:p>
        </p:txBody>
      </p:sp>
      <p:sp>
        <p:nvSpPr>
          <p:cNvPr id="236" name="Google Shape;236;p36"/>
          <p:cNvSpPr txBox="1"/>
          <p:nvPr>
            <p:ph idx="1" type="body"/>
          </p:nvPr>
        </p:nvSpPr>
        <p:spPr>
          <a:xfrm>
            <a:off x="838200" y="862224"/>
            <a:ext cx="10515600" cy="509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IN" sz="2000"/>
              <a:t>Handling Non-Constant Clusters</a:t>
            </a:r>
            <a:endParaRPr b="1" sz="2000"/>
          </a:p>
          <a:p>
            <a:pPr indent="-355600" lvl="0" marL="457200" rtl="0" algn="l">
              <a:lnSpc>
                <a:spcPct val="90000"/>
              </a:lnSpc>
              <a:spcBef>
                <a:spcPts val="1000"/>
              </a:spcBef>
              <a:spcAft>
                <a:spcPts val="0"/>
              </a:spcAft>
              <a:buSzPts val="2000"/>
              <a:buChar char="•"/>
            </a:pPr>
            <a:r>
              <a:rPr lang="en-IN" sz="2000"/>
              <a:t>Current methods assume fixed number of communities (k) across all snapshots</a:t>
            </a:r>
            <a:endParaRPr sz="2000"/>
          </a:p>
          <a:p>
            <a:pPr indent="-355600" lvl="0" marL="457200" rtl="0" algn="l">
              <a:lnSpc>
                <a:spcPct val="90000"/>
              </a:lnSpc>
              <a:spcBef>
                <a:spcPts val="0"/>
              </a:spcBef>
              <a:spcAft>
                <a:spcPts val="0"/>
              </a:spcAft>
              <a:buSzPts val="2000"/>
              <a:buChar char="•"/>
            </a:pPr>
            <a:r>
              <a:rPr lang="en-IN" sz="2000"/>
              <a:t>Real-world networks exhibit: Community splits/mergers (e.g., corporate restructuring), Birth/death of communities (e.g., emerging social trends)</a:t>
            </a:r>
            <a:endParaRPr sz="2000"/>
          </a:p>
          <a:p>
            <a:pPr indent="0" lvl="0" marL="0" rtl="0" algn="l">
              <a:lnSpc>
                <a:spcPct val="90000"/>
              </a:lnSpc>
              <a:spcBef>
                <a:spcPts val="1000"/>
              </a:spcBef>
              <a:spcAft>
                <a:spcPts val="0"/>
              </a:spcAft>
              <a:buNone/>
            </a:pPr>
            <a:r>
              <a:rPr b="1" lang="en-IN" sz="2000"/>
              <a:t>Advanced Graph Architectures</a:t>
            </a:r>
            <a:endParaRPr b="1" sz="2000"/>
          </a:p>
          <a:p>
            <a:pPr indent="-355600" lvl="0" marL="457200" rtl="0" algn="l">
              <a:lnSpc>
                <a:spcPct val="90000"/>
              </a:lnSpc>
              <a:spcBef>
                <a:spcPts val="1000"/>
              </a:spcBef>
              <a:spcAft>
                <a:spcPts val="0"/>
              </a:spcAft>
              <a:buSzPts val="2000"/>
              <a:buChar char="•"/>
            </a:pPr>
            <a:r>
              <a:rPr b="1" lang="en-IN" sz="2000"/>
              <a:t>Attributed Networks: </a:t>
            </a:r>
            <a:r>
              <a:rPr lang="en-IN" sz="2000"/>
              <a:t>Extend spectral methods to graphs with node feature vectors associated with them.</a:t>
            </a:r>
            <a:endParaRPr sz="2000"/>
          </a:p>
          <a:p>
            <a:pPr indent="-355600" lvl="0" marL="457200" rtl="0" algn="l">
              <a:lnSpc>
                <a:spcPct val="90000"/>
              </a:lnSpc>
              <a:spcBef>
                <a:spcPts val="0"/>
              </a:spcBef>
              <a:spcAft>
                <a:spcPts val="0"/>
              </a:spcAft>
              <a:buSzPts val="2000"/>
              <a:buChar char="•"/>
            </a:pPr>
            <a:r>
              <a:rPr b="1" lang="en-IN" sz="2000"/>
              <a:t>Signed Graphs:</a:t>
            </a:r>
            <a:r>
              <a:rPr lang="en-IN" sz="2000"/>
              <a:t> Investigate </a:t>
            </a:r>
            <a:r>
              <a:rPr lang="en-IN" sz="2000"/>
              <a:t>frustration-index minimization</a:t>
            </a:r>
            <a:r>
              <a:rPr lang="en-IN" sz="2000"/>
              <a:t> using signed Laplacians for antagonistic networks.</a:t>
            </a:r>
            <a:endParaRPr sz="2000"/>
          </a:p>
          <a:p>
            <a:pPr indent="0" lvl="0" marL="0" rtl="0" algn="l">
              <a:lnSpc>
                <a:spcPct val="90000"/>
              </a:lnSpc>
              <a:spcBef>
                <a:spcPts val="1000"/>
              </a:spcBef>
              <a:spcAft>
                <a:spcPts val="0"/>
              </a:spcAft>
              <a:buNone/>
            </a:pPr>
            <a:r>
              <a:rPr b="1" lang="en-IN" sz="2000"/>
              <a:t>Change-Point Burst Detection</a:t>
            </a:r>
            <a:endParaRPr b="1" sz="2000"/>
          </a:p>
          <a:p>
            <a:pPr indent="-355600" lvl="0" marL="457200" rtl="0" algn="l">
              <a:lnSpc>
                <a:spcPct val="90000"/>
              </a:lnSpc>
              <a:spcBef>
                <a:spcPts val="1000"/>
              </a:spcBef>
              <a:spcAft>
                <a:spcPts val="0"/>
              </a:spcAft>
              <a:buSzPts val="2000"/>
              <a:buChar char="•"/>
            </a:pPr>
            <a:r>
              <a:rPr lang="en-IN" sz="2000"/>
              <a:t>Develop spectral-based techniques to identify abrupt structural shifts in temporal networks.</a:t>
            </a:r>
            <a:endParaRPr sz="2000"/>
          </a:p>
          <a:p>
            <a:pPr indent="0" lvl="0" marL="0" rtl="0" algn="l">
              <a:lnSpc>
                <a:spcPct val="90000"/>
              </a:lnSpc>
              <a:spcBef>
                <a:spcPts val="1000"/>
              </a:spcBef>
              <a:spcAft>
                <a:spcPts val="0"/>
              </a:spcAft>
              <a:buNone/>
            </a:pPr>
            <a:r>
              <a:rPr b="1" lang="en-IN" sz="2000"/>
              <a:t>Machine Learning Integration</a:t>
            </a:r>
            <a:endParaRPr b="1" sz="2000"/>
          </a:p>
          <a:p>
            <a:pPr indent="-355600" lvl="0" marL="457200" rtl="0" algn="l">
              <a:lnSpc>
                <a:spcPct val="90000"/>
              </a:lnSpc>
              <a:spcBef>
                <a:spcPts val="1000"/>
              </a:spcBef>
              <a:spcAft>
                <a:spcPts val="0"/>
              </a:spcAft>
              <a:buSzPts val="2000"/>
              <a:buChar char="•"/>
            </a:pPr>
            <a:r>
              <a:rPr b="1" lang="en-IN" sz="2000"/>
              <a:t>Temporal Graph Neural Networks:</a:t>
            </a:r>
            <a:r>
              <a:rPr lang="en-IN" sz="2000"/>
              <a:t> Combine spectral embeddings with GNNs (e.g., TGAT, EvolveGCN) for learned dynamics.</a:t>
            </a:r>
            <a:endParaRPr sz="2000"/>
          </a:p>
        </p:txBody>
      </p:sp>
      <p:sp>
        <p:nvSpPr>
          <p:cNvPr id="237" name="Google Shape;237;p36"/>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940650" y="1"/>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References</a:t>
            </a:r>
            <a:endParaRPr/>
          </a:p>
        </p:txBody>
      </p:sp>
      <p:sp>
        <p:nvSpPr>
          <p:cNvPr id="244" name="Google Shape;244;p37"/>
          <p:cNvSpPr txBox="1"/>
          <p:nvPr>
            <p:ph idx="1" type="body"/>
          </p:nvPr>
        </p:nvSpPr>
        <p:spPr>
          <a:xfrm>
            <a:off x="838200" y="943199"/>
            <a:ext cx="10515600" cy="51699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SzPts val="2000"/>
              <a:buAutoNum type="arabicPeriod"/>
            </a:pPr>
            <a:r>
              <a:rPr b="1" lang="en-IN" sz="2000"/>
              <a:t>U. von Luxburg</a:t>
            </a:r>
            <a:r>
              <a:rPr lang="en-IN" sz="2000"/>
              <a:t>, "A Tutorial on Spectral Clustering," </a:t>
            </a:r>
            <a:r>
              <a:rPr i="1" lang="en-IN" sz="2000"/>
              <a:t>Statistics and Computing</a:t>
            </a:r>
            <a:r>
              <a:rPr lang="en-IN" sz="2000"/>
              <a:t>, vol. 17, no. 4, pp. 395–416, 2007.</a:t>
            </a:r>
            <a:endParaRPr sz="2000"/>
          </a:p>
          <a:p>
            <a:pPr indent="-355600" lvl="0" marL="457200" rtl="0" algn="l">
              <a:spcBef>
                <a:spcPts val="1000"/>
              </a:spcBef>
              <a:spcAft>
                <a:spcPts val="0"/>
              </a:spcAft>
              <a:buSzPts val="2000"/>
              <a:buAutoNum type="arabicPeriod"/>
            </a:pPr>
            <a:r>
              <a:rPr b="1" lang="en-IN" sz="2000"/>
              <a:t>F. R. K. Chung</a:t>
            </a:r>
            <a:r>
              <a:rPr lang="en-IN" sz="2000"/>
              <a:t>, </a:t>
            </a:r>
            <a:r>
              <a:rPr i="1" lang="en-IN" sz="2000"/>
              <a:t>Spectral Graph Theory</a:t>
            </a:r>
            <a:r>
              <a:rPr lang="en-IN" sz="2000"/>
              <a:t>, ser. CBMS Regional Conference Series in Mathematics. American Mathematical Society, 1997, vol. 92.</a:t>
            </a:r>
            <a:endParaRPr sz="2000"/>
          </a:p>
          <a:p>
            <a:pPr indent="-355600" lvl="0" marL="457200" rtl="0" algn="l">
              <a:lnSpc>
                <a:spcPct val="90000"/>
              </a:lnSpc>
              <a:spcBef>
                <a:spcPts val="0"/>
              </a:spcBef>
              <a:spcAft>
                <a:spcPts val="0"/>
              </a:spcAft>
              <a:buSzPts val="2000"/>
              <a:buAutoNum type="arabicPeriod"/>
            </a:pPr>
            <a:r>
              <a:rPr b="1" lang="en-IN" sz="2000"/>
              <a:t>J. Shi and J. Malik</a:t>
            </a:r>
            <a:r>
              <a:rPr lang="en-IN" sz="2000"/>
              <a:t>, "Normalized Cuts and Image Segmentation," </a:t>
            </a:r>
            <a:r>
              <a:rPr i="1" lang="en-IN" sz="2000"/>
              <a:t>IEEE TPAMI</a:t>
            </a:r>
            <a:r>
              <a:rPr lang="en-IN" sz="2000"/>
              <a:t>, vol. 22, no. 8, pp. 888–905, 2000.</a:t>
            </a:r>
            <a:endParaRPr sz="2000"/>
          </a:p>
          <a:p>
            <a:pPr indent="-355600" lvl="0" marL="457200" rtl="0" algn="l">
              <a:lnSpc>
                <a:spcPct val="90000"/>
              </a:lnSpc>
              <a:spcBef>
                <a:spcPts val="0"/>
              </a:spcBef>
              <a:spcAft>
                <a:spcPts val="0"/>
              </a:spcAft>
              <a:buSzPts val="2000"/>
              <a:buAutoNum type="arabicPeriod"/>
            </a:pPr>
            <a:r>
              <a:rPr b="1" lang="en-IN" sz="2000"/>
              <a:t>A. Y. Ng, M. I. Jordan, and Y. Weiss</a:t>
            </a:r>
            <a:r>
              <a:rPr lang="en-IN" sz="2000"/>
              <a:t>, "On Spectral Clustering: Analysis and an Algorithm," </a:t>
            </a:r>
            <a:r>
              <a:rPr i="1" lang="en-IN" sz="2000"/>
              <a:t>NIPS</a:t>
            </a:r>
            <a:r>
              <a:rPr lang="en-IN" sz="2000"/>
              <a:t>, vol. 14, pp. 849–856, 2002.</a:t>
            </a:r>
            <a:endParaRPr sz="2000"/>
          </a:p>
          <a:p>
            <a:pPr indent="-355600" lvl="0" marL="457200" rtl="0" algn="l">
              <a:lnSpc>
                <a:spcPct val="90000"/>
              </a:lnSpc>
              <a:spcBef>
                <a:spcPts val="0"/>
              </a:spcBef>
              <a:spcAft>
                <a:spcPts val="0"/>
              </a:spcAft>
              <a:buSzPts val="2000"/>
              <a:buAutoNum type="arabicPeriod"/>
            </a:pPr>
            <a:r>
              <a:rPr b="1" lang="en-IN" sz="2000"/>
              <a:t>P. J. Mucha et al.</a:t>
            </a:r>
            <a:r>
              <a:rPr lang="en-IN" sz="2000"/>
              <a:t>, "Community Structure in Time-Dependent Networks," </a:t>
            </a:r>
            <a:r>
              <a:rPr i="1" lang="en-IN" sz="2000"/>
              <a:t>Science</a:t>
            </a:r>
            <a:r>
              <a:rPr lang="en-IN" sz="2000"/>
              <a:t>, vol. 328, no. 5980, pp. 876–878, 2010.</a:t>
            </a:r>
            <a:endParaRPr sz="2000"/>
          </a:p>
          <a:p>
            <a:pPr indent="-355600" lvl="0" marL="457200" rtl="0" algn="l">
              <a:lnSpc>
                <a:spcPct val="90000"/>
              </a:lnSpc>
              <a:spcBef>
                <a:spcPts val="0"/>
              </a:spcBef>
              <a:spcAft>
                <a:spcPts val="0"/>
              </a:spcAft>
              <a:buSzPts val="2000"/>
              <a:buAutoNum type="arabicPeriod"/>
            </a:pPr>
            <a:r>
              <a:rPr b="1" lang="en-IN" sz="2000"/>
              <a:t>Y. Kim and J. Leskovec</a:t>
            </a:r>
            <a:r>
              <a:rPr lang="en-IN" sz="2000"/>
              <a:t>, "Nonparametric Multi-group Membership Model for Dynamic Networks," </a:t>
            </a:r>
            <a:r>
              <a:rPr i="1" lang="en-IN" sz="2000"/>
              <a:t>NeurIPS</a:t>
            </a:r>
            <a:r>
              <a:rPr lang="en-IN" sz="2000"/>
              <a:t>, pp. 1385–1393, 2013.</a:t>
            </a:r>
            <a:endParaRPr sz="2000"/>
          </a:p>
          <a:p>
            <a:pPr indent="-355600" lvl="0" marL="457200" rtl="0" algn="l">
              <a:lnSpc>
                <a:spcPct val="90000"/>
              </a:lnSpc>
              <a:spcBef>
                <a:spcPts val="0"/>
              </a:spcBef>
              <a:spcAft>
                <a:spcPts val="0"/>
              </a:spcAft>
              <a:buSzPts val="2000"/>
              <a:buAutoNum type="arabicPeriod"/>
            </a:pPr>
            <a:r>
              <a:rPr b="1" lang="en-IN" sz="2000"/>
              <a:t>T. Sahai et al.</a:t>
            </a:r>
            <a:r>
              <a:rPr lang="en-IN" sz="2000"/>
              <a:t>, "Adaptive Perturbation Theory for Evolving Graph Laplacians," </a:t>
            </a:r>
            <a:r>
              <a:rPr i="1" lang="en-IN" sz="2000"/>
              <a:t>SIAM J. Matrix Anal. Appl.</a:t>
            </a:r>
            <a:r>
              <a:rPr lang="en-IN" sz="2000"/>
              <a:t>, vol. 41, no. 2, pp. 950–983, 2020.</a:t>
            </a:r>
            <a:endParaRPr sz="2000"/>
          </a:p>
          <a:p>
            <a:pPr indent="-355600" lvl="0" marL="457200" rtl="0" algn="l">
              <a:lnSpc>
                <a:spcPct val="90000"/>
              </a:lnSpc>
              <a:spcBef>
                <a:spcPts val="0"/>
              </a:spcBef>
              <a:spcAft>
                <a:spcPts val="0"/>
              </a:spcAft>
              <a:buSzPts val="2000"/>
              <a:buAutoNum type="arabicPeriod"/>
            </a:pPr>
            <a:r>
              <a:rPr b="1" lang="en-IN" sz="2000"/>
              <a:t>D. Luo et al.</a:t>
            </a:r>
            <a:r>
              <a:rPr lang="en-IN" sz="2000"/>
              <a:t>, "Incremental Spectral Clustering via Fast Matrix Updates," </a:t>
            </a:r>
            <a:r>
              <a:rPr i="1" lang="en-IN" sz="2000"/>
              <a:t>IEEE Trans. Pattern Anal. Mach. Intell.</a:t>
            </a:r>
            <a:r>
              <a:rPr lang="en-IN" sz="2000"/>
              <a:t>, vol. 44, no. 3, pp. 1679–1693, 2022.</a:t>
            </a:r>
            <a:endParaRPr sz="2000"/>
          </a:p>
          <a:p>
            <a:pPr indent="0" lvl="0" marL="0" rtl="0" algn="l">
              <a:lnSpc>
                <a:spcPct val="90000"/>
              </a:lnSpc>
              <a:spcBef>
                <a:spcPts val="1000"/>
              </a:spcBef>
              <a:spcAft>
                <a:spcPts val="0"/>
              </a:spcAft>
              <a:buNone/>
            </a:pPr>
            <a:r>
              <a:t/>
            </a:r>
            <a:endParaRPr sz="2000"/>
          </a:p>
          <a:p>
            <a:pPr indent="0" lvl="0" marL="0" rtl="0" algn="l">
              <a:lnSpc>
                <a:spcPct val="90000"/>
              </a:lnSpc>
              <a:spcBef>
                <a:spcPts val="1000"/>
              </a:spcBef>
              <a:spcAft>
                <a:spcPts val="0"/>
              </a:spcAft>
              <a:buNone/>
            </a:pPr>
            <a:r>
              <a:t/>
            </a:r>
            <a:endParaRPr sz="2000"/>
          </a:p>
        </p:txBody>
      </p:sp>
      <p:sp>
        <p:nvSpPr>
          <p:cNvPr id="245" name="Google Shape;245;p37"/>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
        <p:nvSpPr>
          <p:cNvPr id="252" name="Google Shape;252;p38"/>
          <p:cNvSpPr txBox="1"/>
          <p:nvPr>
            <p:ph type="title"/>
          </p:nvPr>
        </p:nvSpPr>
        <p:spPr>
          <a:xfrm>
            <a:off x="270929" y="2213979"/>
            <a:ext cx="11834648" cy="230176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IN"/>
              <a:t>Thank You</a:t>
            </a:r>
            <a:br>
              <a:rPr lang="en-IN"/>
            </a:br>
            <a:br>
              <a:rPr lang="en-IN"/>
            </a:br>
            <a:r>
              <a:rPr lang="en-I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Table of Contents</a:t>
            </a:r>
            <a:endParaRPr/>
          </a:p>
        </p:txBody>
      </p:sp>
      <p:sp>
        <p:nvSpPr>
          <p:cNvPr id="136" name="Google Shape;136;p26"/>
          <p:cNvSpPr txBox="1"/>
          <p:nvPr>
            <p:ph idx="1" type="body"/>
          </p:nvPr>
        </p:nvSpPr>
        <p:spPr>
          <a:xfrm>
            <a:off x="838200" y="1511107"/>
            <a:ext cx="10515600" cy="43689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IN"/>
              <a:t>Introduction  </a:t>
            </a:r>
            <a:endParaRPr/>
          </a:p>
          <a:p>
            <a:pPr indent="-342900" lvl="0" marL="457200" rtl="0" algn="l">
              <a:lnSpc>
                <a:spcPct val="90000"/>
              </a:lnSpc>
              <a:spcBef>
                <a:spcPts val="0"/>
              </a:spcBef>
              <a:spcAft>
                <a:spcPts val="0"/>
              </a:spcAft>
              <a:buSzPts val="1800"/>
              <a:buChar char="•"/>
            </a:pPr>
            <a:r>
              <a:rPr lang="en-IN"/>
              <a:t>Problem Definition</a:t>
            </a:r>
            <a:endParaRPr/>
          </a:p>
          <a:p>
            <a:pPr indent="-342900" lvl="0" marL="457200" rtl="0" algn="l">
              <a:lnSpc>
                <a:spcPct val="90000"/>
              </a:lnSpc>
              <a:spcBef>
                <a:spcPts val="0"/>
              </a:spcBef>
              <a:spcAft>
                <a:spcPts val="0"/>
              </a:spcAft>
              <a:buSzPts val="1800"/>
              <a:buChar char="•"/>
            </a:pPr>
            <a:r>
              <a:rPr lang="en-IN"/>
              <a:t>Literature Survey</a:t>
            </a:r>
            <a:endParaRPr/>
          </a:p>
          <a:p>
            <a:pPr indent="-342900" lvl="0" marL="457200" rtl="0" algn="l">
              <a:lnSpc>
                <a:spcPct val="90000"/>
              </a:lnSpc>
              <a:spcBef>
                <a:spcPts val="0"/>
              </a:spcBef>
              <a:spcAft>
                <a:spcPts val="0"/>
              </a:spcAft>
              <a:buSzPts val="1800"/>
              <a:buChar char="•"/>
            </a:pPr>
            <a:r>
              <a:rPr lang="en-IN"/>
              <a:t>Contribution - Static Graphs</a:t>
            </a:r>
            <a:endParaRPr/>
          </a:p>
          <a:p>
            <a:pPr indent="-342900" lvl="0" marL="457200" rtl="0" algn="l">
              <a:lnSpc>
                <a:spcPct val="90000"/>
              </a:lnSpc>
              <a:spcBef>
                <a:spcPts val="0"/>
              </a:spcBef>
              <a:spcAft>
                <a:spcPts val="0"/>
              </a:spcAft>
              <a:buSzPts val="1800"/>
              <a:buChar char="•"/>
            </a:pPr>
            <a:r>
              <a:rPr lang="en-IN"/>
              <a:t>Contribution - Dynamic Graphs</a:t>
            </a:r>
            <a:endParaRPr/>
          </a:p>
          <a:p>
            <a:pPr indent="-342900" lvl="0" marL="457200" rtl="0" algn="l">
              <a:lnSpc>
                <a:spcPct val="90000"/>
              </a:lnSpc>
              <a:spcBef>
                <a:spcPts val="0"/>
              </a:spcBef>
              <a:spcAft>
                <a:spcPts val="0"/>
              </a:spcAft>
              <a:buSzPts val="1800"/>
              <a:buChar char="•"/>
            </a:pPr>
            <a:r>
              <a:rPr lang="en-IN"/>
              <a:t>Analysis - Static Graphs</a:t>
            </a:r>
            <a:endParaRPr/>
          </a:p>
          <a:p>
            <a:pPr indent="-342900" lvl="0" marL="457200" rtl="0" algn="l">
              <a:lnSpc>
                <a:spcPct val="90000"/>
              </a:lnSpc>
              <a:spcBef>
                <a:spcPts val="0"/>
              </a:spcBef>
              <a:spcAft>
                <a:spcPts val="0"/>
              </a:spcAft>
              <a:buSzPts val="1800"/>
              <a:buChar char="•"/>
            </a:pPr>
            <a:r>
              <a:rPr lang="en-IN"/>
              <a:t>Analysis - Dynamic Graphs</a:t>
            </a:r>
            <a:endParaRPr/>
          </a:p>
          <a:p>
            <a:pPr indent="-342900" lvl="0" marL="457200" rtl="0" algn="l">
              <a:lnSpc>
                <a:spcPct val="90000"/>
              </a:lnSpc>
              <a:spcBef>
                <a:spcPts val="0"/>
              </a:spcBef>
              <a:spcAft>
                <a:spcPts val="0"/>
              </a:spcAft>
              <a:buSzPts val="1800"/>
              <a:buChar char="•"/>
            </a:pPr>
            <a:r>
              <a:rPr lang="en-IN"/>
              <a:t>Conclusion</a:t>
            </a:r>
            <a:endParaRPr/>
          </a:p>
          <a:p>
            <a:pPr indent="-342900" lvl="0" marL="457200" rtl="0" algn="l">
              <a:lnSpc>
                <a:spcPct val="90000"/>
              </a:lnSpc>
              <a:spcBef>
                <a:spcPts val="0"/>
              </a:spcBef>
              <a:spcAft>
                <a:spcPts val="0"/>
              </a:spcAft>
              <a:buSzPts val="1800"/>
              <a:buChar char="•"/>
            </a:pPr>
            <a:r>
              <a:rPr lang="en-IN"/>
              <a:t>Future Work</a:t>
            </a:r>
            <a:endParaRPr/>
          </a:p>
          <a:p>
            <a:pPr indent="-228600" lvl="0" marL="457200" rtl="0" algn="l">
              <a:lnSpc>
                <a:spcPct val="90000"/>
              </a:lnSpc>
              <a:spcBef>
                <a:spcPts val="0"/>
              </a:spcBef>
              <a:spcAft>
                <a:spcPts val="0"/>
              </a:spcAft>
              <a:buSzPts val="1800"/>
              <a:buNone/>
            </a:pPr>
            <a:r>
              <a:t/>
            </a:r>
            <a:endParaRPr/>
          </a:p>
        </p:txBody>
      </p:sp>
      <p:sp>
        <p:nvSpPr>
          <p:cNvPr id="137" name="Google Shape;137;p26"/>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838200" y="1"/>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Weekly Review Report</a:t>
            </a:r>
            <a:endParaRPr/>
          </a:p>
        </p:txBody>
      </p:sp>
      <p:sp>
        <p:nvSpPr>
          <p:cNvPr id="144" name="Google Shape;144;p27"/>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pic>
        <p:nvPicPr>
          <p:cNvPr id="145" name="Google Shape;145;p27" title="end weekly report_page-0001.jpg"/>
          <p:cNvPicPr preferRelativeResize="0"/>
          <p:nvPr/>
        </p:nvPicPr>
        <p:blipFill rotWithShape="1">
          <a:blip r:embed="rId3">
            <a:alphaModFix/>
          </a:blip>
          <a:srcRect b="25893" l="0" r="0" t="7661"/>
          <a:stretch/>
        </p:blipFill>
        <p:spPr>
          <a:xfrm>
            <a:off x="5928675" y="1241813"/>
            <a:ext cx="5549007" cy="4771462"/>
          </a:xfrm>
          <a:prstGeom prst="rect">
            <a:avLst/>
          </a:prstGeom>
          <a:noFill/>
          <a:ln>
            <a:noFill/>
          </a:ln>
        </p:spPr>
      </p:pic>
      <p:pic>
        <p:nvPicPr>
          <p:cNvPr id="146" name="Google Shape;146;p27" title="weekly report signed_page-0001.jpg"/>
          <p:cNvPicPr preferRelativeResize="0"/>
          <p:nvPr/>
        </p:nvPicPr>
        <p:blipFill rotWithShape="1">
          <a:blip r:embed="rId4">
            <a:alphaModFix/>
          </a:blip>
          <a:srcRect b="13082" l="0" r="0" t="15778"/>
          <a:stretch/>
        </p:blipFill>
        <p:spPr>
          <a:xfrm>
            <a:off x="487950" y="895500"/>
            <a:ext cx="5544299" cy="5104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838200" y="1"/>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Introduction</a:t>
            </a:r>
            <a:endParaRPr/>
          </a:p>
        </p:txBody>
      </p:sp>
      <p:sp>
        <p:nvSpPr>
          <p:cNvPr id="153" name="Google Shape;153;p28"/>
          <p:cNvSpPr txBox="1"/>
          <p:nvPr>
            <p:ph idx="1" type="body"/>
          </p:nvPr>
        </p:nvSpPr>
        <p:spPr>
          <a:xfrm>
            <a:off x="838200" y="943198"/>
            <a:ext cx="10515600" cy="543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IN" sz="2000"/>
              <a:t>Community Detection in Networks</a:t>
            </a:r>
            <a:endParaRPr b="1" sz="2000"/>
          </a:p>
          <a:p>
            <a:pPr indent="-355600" lvl="0" marL="457200" rtl="0" algn="l">
              <a:lnSpc>
                <a:spcPct val="90000"/>
              </a:lnSpc>
              <a:spcBef>
                <a:spcPts val="1000"/>
              </a:spcBef>
              <a:spcAft>
                <a:spcPts val="0"/>
              </a:spcAft>
              <a:buSzPts val="2000"/>
              <a:buChar char="•"/>
            </a:pPr>
            <a:r>
              <a:rPr b="1" lang="en-IN" sz="2000"/>
              <a:t>Goal:</a:t>
            </a:r>
            <a:r>
              <a:rPr lang="en-IN" sz="2000"/>
              <a:t> Identify densely connected node groups (communities) in graphs.</a:t>
            </a:r>
            <a:endParaRPr sz="2000"/>
          </a:p>
          <a:p>
            <a:pPr indent="-355600" lvl="0" marL="457200" rtl="0" algn="l">
              <a:lnSpc>
                <a:spcPct val="90000"/>
              </a:lnSpc>
              <a:spcBef>
                <a:spcPts val="0"/>
              </a:spcBef>
              <a:spcAft>
                <a:spcPts val="0"/>
              </a:spcAft>
              <a:buSzPts val="2000"/>
              <a:buChar char="•"/>
            </a:pPr>
            <a:r>
              <a:rPr b="1" lang="en-IN" sz="2000"/>
              <a:t>Applications:</a:t>
            </a:r>
            <a:r>
              <a:rPr lang="en-IN" sz="2000"/>
              <a:t> Social networks, biological systems, recommendation engines.</a:t>
            </a:r>
            <a:endParaRPr sz="2000"/>
          </a:p>
          <a:p>
            <a:pPr indent="0" lvl="0" marL="0" rtl="0" algn="l">
              <a:lnSpc>
                <a:spcPct val="90000"/>
              </a:lnSpc>
              <a:spcBef>
                <a:spcPts val="1000"/>
              </a:spcBef>
              <a:spcAft>
                <a:spcPts val="0"/>
              </a:spcAft>
              <a:buNone/>
            </a:pPr>
            <a:r>
              <a:rPr b="1" lang="en-IN" sz="2000"/>
              <a:t>Challenges in Dynamic Graphs</a:t>
            </a:r>
            <a:endParaRPr b="1" sz="2000"/>
          </a:p>
          <a:p>
            <a:pPr indent="-355600" lvl="0" marL="457200" rtl="0" algn="l">
              <a:lnSpc>
                <a:spcPct val="90000"/>
              </a:lnSpc>
              <a:spcBef>
                <a:spcPts val="1000"/>
              </a:spcBef>
              <a:spcAft>
                <a:spcPts val="0"/>
              </a:spcAft>
              <a:buSzPts val="2000"/>
              <a:buChar char="•"/>
            </a:pPr>
            <a:r>
              <a:rPr b="1" lang="en-IN" sz="2000"/>
              <a:t>Temporal consistency:</a:t>
            </a:r>
            <a:r>
              <a:rPr lang="en-IN" sz="2000"/>
              <a:t> Smooth evolution of communities over time.</a:t>
            </a:r>
            <a:endParaRPr sz="2000"/>
          </a:p>
          <a:p>
            <a:pPr indent="-355600" lvl="0" marL="457200" rtl="0" algn="l">
              <a:lnSpc>
                <a:spcPct val="90000"/>
              </a:lnSpc>
              <a:spcBef>
                <a:spcPts val="0"/>
              </a:spcBef>
              <a:spcAft>
                <a:spcPts val="0"/>
              </a:spcAft>
              <a:buSzPts val="2000"/>
              <a:buChar char="•"/>
            </a:pPr>
            <a:r>
              <a:rPr b="1" lang="en-IN" sz="2000"/>
              <a:t>Scalability: </a:t>
            </a:r>
            <a:r>
              <a:rPr lang="en-IN" sz="2000"/>
              <a:t>Efficient updates for large, evolving graphs.</a:t>
            </a:r>
            <a:endParaRPr sz="2000"/>
          </a:p>
          <a:p>
            <a:pPr indent="0" lvl="0" marL="0" rtl="0" algn="l">
              <a:lnSpc>
                <a:spcPct val="90000"/>
              </a:lnSpc>
              <a:spcBef>
                <a:spcPts val="1000"/>
              </a:spcBef>
              <a:spcAft>
                <a:spcPts val="0"/>
              </a:spcAft>
              <a:buNone/>
            </a:pPr>
            <a:r>
              <a:rPr b="1" lang="en-IN" sz="2000"/>
              <a:t>Spectral Methods</a:t>
            </a:r>
            <a:endParaRPr b="1" sz="2000"/>
          </a:p>
          <a:p>
            <a:pPr indent="-355600" lvl="0" marL="457200" rtl="0" algn="l">
              <a:lnSpc>
                <a:spcPct val="90000"/>
              </a:lnSpc>
              <a:spcBef>
                <a:spcPts val="1000"/>
              </a:spcBef>
              <a:spcAft>
                <a:spcPts val="0"/>
              </a:spcAft>
              <a:buSzPts val="2000"/>
              <a:buChar char="•"/>
            </a:pPr>
            <a:r>
              <a:rPr lang="en-IN" sz="2000"/>
              <a:t>Leverage eigenvalues/vectors of graph matrices (Laplacian L = D - A).</a:t>
            </a:r>
            <a:endParaRPr sz="2000"/>
          </a:p>
          <a:p>
            <a:pPr indent="-355600" lvl="0" marL="457200" rtl="0" algn="l">
              <a:lnSpc>
                <a:spcPct val="90000"/>
              </a:lnSpc>
              <a:spcBef>
                <a:spcPts val="0"/>
              </a:spcBef>
              <a:spcAft>
                <a:spcPts val="0"/>
              </a:spcAft>
              <a:buSzPts val="2000"/>
              <a:buChar char="•"/>
            </a:pPr>
            <a:r>
              <a:rPr b="1" lang="en-IN" sz="2000"/>
              <a:t>Advantages</a:t>
            </a:r>
            <a:endParaRPr b="1" sz="2000"/>
          </a:p>
          <a:p>
            <a:pPr indent="-355600" lvl="1" marL="914400" rtl="0" algn="l">
              <a:lnSpc>
                <a:spcPct val="90000"/>
              </a:lnSpc>
              <a:spcBef>
                <a:spcPts val="0"/>
              </a:spcBef>
              <a:spcAft>
                <a:spcPts val="0"/>
              </a:spcAft>
              <a:buSzPts val="2000"/>
              <a:buChar char="•"/>
            </a:pPr>
            <a:r>
              <a:rPr lang="en-IN" sz="2000"/>
              <a:t>Captures global structure via eigenvectors.</a:t>
            </a:r>
            <a:endParaRPr sz="2000"/>
          </a:p>
          <a:p>
            <a:pPr indent="-355600" lvl="1" marL="914400" rtl="0" algn="l">
              <a:lnSpc>
                <a:spcPct val="90000"/>
              </a:lnSpc>
              <a:spcBef>
                <a:spcPts val="0"/>
              </a:spcBef>
              <a:spcAft>
                <a:spcPts val="0"/>
              </a:spcAft>
              <a:buSzPts val="2000"/>
              <a:buChar char="•"/>
            </a:pPr>
            <a:r>
              <a:rPr lang="en-IN" sz="2000"/>
              <a:t>Robust to non-convex/non-linear data distributions.</a:t>
            </a:r>
            <a:endParaRPr sz="2000"/>
          </a:p>
          <a:p>
            <a:pPr indent="0" lvl="0" marL="0" rtl="0" algn="l">
              <a:lnSpc>
                <a:spcPct val="90000"/>
              </a:lnSpc>
              <a:spcBef>
                <a:spcPts val="1000"/>
              </a:spcBef>
              <a:spcAft>
                <a:spcPts val="0"/>
              </a:spcAft>
              <a:buNone/>
            </a:pPr>
            <a:r>
              <a:rPr b="1" lang="en-IN" sz="2000"/>
              <a:t>Project Focus</a:t>
            </a:r>
            <a:endParaRPr b="1" sz="2000"/>
          </a:p>
          <a:p>
            <a:pPr indent="-355600" lvl="0" marL="457200" rtl="0" algn="l">
              <a:lnSpc>
                <a:spcPct val="90000"/>
              </a:lnSpc>
              <a:spcBef>
                <a:spcPts val="1000"/>
              </a:spcBef>
              <a:spcAft>
                <a:spcPts val="0"/>
              </a:spcAft>
              <a:buSzPts val="2000"/>
              <a:buChar char="•"/>
            </a:pPr>
            <a:r>
              <a:rPr b="1" lang="en-IN" sz="2000"/>
              <a:t>Static Graphs:</a:t>
            </a:r>
            <a:r>
              <a:rPr lang="en-IN" sz="2000"/>
              <a:t> Enhanced spectral clustering (Lanczos, Nyström, ML refinement).</a:t>
            </a:r>
            <a:endParaRPr sz="2000"/>
          </a:p>
          <a:p>
            <a:pPr indent="-355600" lvl="0" marL="457200" rtl="0" algn="l">
              <a:lnSpc>
                <a:spcPct val="90000"/>
              </a:lnSpc>
              <a:spcBef>
                <a:spcPts val="0"/>
              </a:spcBef>
              <a:spcAft>
                <a:spcPts val="0"/>
              </a:spcAft>
              <a:buSzPts val="2000"/>
              <a:buChar char="•"/>
            </a:pPr>
            <a:r>
              <a:rPr b="1" lang="en-IN" sz="2000"/>
              <a:t>Dynamic Graphs:</a:t>
            </a:r>
            <a:r>
              <a:rPr lang="en-IN" sz="2000"/>
              <a:t> Perturbation theory for incremental updates, Multi-slice spectral clustering, Dynamic RatioCut with temporal regularization.</a:t>
            </a:r>
            <a:endParaRPr sz="2000"/>
          </a:p>
          <a:p>
            <a:pPr indent="0" lvl="0" marL="0" rtl="0" algn="l">
              <a:lnSpc>
                <a:spcPct val="90000"/>
              </a:lnSpc>
              <a:spcBef>
                <a:spcPts val="1000"/>
              </a:spcBef>
              <a:spcAft>
                <a:spcPts val="0"/>
              </a:spcAft>
              <a:buNone/>
            </a:pPr>
            <a:r>
              <a:t/>
            </a:r>
            <a:endParaRPr sz="2000"/>
          </a:p>
        </p:txBody>
      </p:sp>
      <p:sp>
        <p:nvSpPr>
          <p:cNvPr id="154" name="Google Shape;154;p28"/>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838200" y="1"/>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Problem Definition</a:t>
            </a:r>
            <a:endParaRPr/>
          </a:p>
        </p:txBody>
      </p:sp>
      <p:sp>
        <p:nvSpPr>
          <p:cNvPr id="161" name="Google Shape;161;p29"/>
          <p:cNvSpPr txBox="1"/>
          <p:nvPr>
            <p:ph idx="1" type="body"/>
          </p:nvPr>
        </p:nvSpPr>
        <p:spPr>
          <a:xfrm>
            <a:off x="838200" y="742698"/>
            <a:ext cx="10515600" cy="5387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IN" sz="2000"/>
              <a:t>Relevance</a:t>
            </a:r>
            <a:endParaRPr b="1" sz="2000"/>
          </a:p>
          <a:p>
            <a:pPr indent="-355600" lvl="0" marL="457200" rtl="0" algn="l">
              <a:lnSpc>
                <a:spcPct val="90000"/>
              </a:lnSpc>
              <a:spcBef>
                <a:spcPts val="1000"/>
              </a:spcBef>
              <a:spcAft>
                <a:spcPts val="0"/>
              </a:spcAft>
              <a:buSzPts val="2000"/>
              <a:buChar char="•"/>
            </a:pPr>
            <a:r>
              <a:rPr lang="en-IN" sz="2000"/>
              <a:t>Functional groups in biological networks (protein interactions).</a:t>
            </a:r>
            <a:endParaRPr sz="2000"/>
          </a:p>
          <a:p>
            <a:pPr indent="-355600" lvl="0" marL="457200" rtl="0" algn="l">
              <a:lnSpc>
                <a:spcPct val="90000"/>
              </a:lnSpc>
              <a:spcBef>
                <a:spcPts val="0"/>
              </a:spcBef>
              <a:spcAft>
                <a:spcPts val="0"/>
              </a:spcAft>
              <a:buSzPts val="2000"/>
              <a:buChar char="•"/>
            </a:pPr>
            <a:r>
              <a:rPr lang="en-IN" sz="2000"/>
              <a:t>Fraud detection in transaction networks (unusual subgraph patterns).</a:t>
            </a:r>
            <a:endParaRPr sz="2000"/>
          </a:p>
          <a:p>
            <a:pPr indent="-355600" lvl="0" marL="457200" rtl="0" algn="l">
              <a:lnSpc>
                <a:spcPct val="90000"/>
              </a:lnSpc>
              <a:spcBef>
                <a:spcPts val="0"/>
              </a:spcBef>
              <a:spcAft>
                <a:spcPts val="0"/>
              </a:spcAft>
              <a:buSzPts val="2000"/>
              <a:buChar char="•"/>
            </a:pPr>
            <a:r>
              <a:rPr lang="en-IN" sz="2000"/>
              <a:t>Personalized recommendations (user/item clusters).</a:t>
            </a:r>
            <a:endParaRPr sz="2000"/>
          </a:p>
          <a:p>
            <a:pPr indent="0" lvl="0" marL="0" rtl="0" algn="l">
              <a:lnSpc>
                <a:spcPct val="90000"/>
              </a:lnSpc>
              <a:spcBef>
                <a:spcPts val="1000"/>
              </a:spcBef>
              <a:spcAft>
                <a:spcPts val="0"/>
              </a:spcAft>
              <a:buNone/>
            </a:pPr>
            <a:r>
              <a:rPr b="1" lang="en-IN" sz="2000"/>
              <a:t>Static Graphs</a:t>
            </a:r>
            <a:endParaRPr b="1" sz="2000"/>
          </a:p>
          <a:p>
            <a:pPr indent="-355600" lvl="0" marL="457200" rtl="0" algn="l">
              <a:lnSpc>
                <a:spcPct val="90000"/>
              </a:lnSpc>
              <a:spcBef>
                <a:spcPts val="1000"/>
              </a:spcBef>
              <a:spcAft>
                <a:spcPts val="0"/>
              </a:spcAft>
              <a:buSzPts val="2000"/>
              <a:buChar char="•"/>
            </a:pPr>
            <a:r>
              <a:rPr lang="en-IN" sz="2000"/>
              <a:t>Given G partition V into k disjoint sets while minimizing</a:t>
            </a:r>
            <a:endParaRPr sz="2000"/>
          </a:p>
          <a:p>
            <a:pPr indent="0" lvl="0" marL="0" rtl="0" algn="l">
              <a:lnSpc>
                <a:spcPct val="90000"/>
              </a:lnSpc>
              <a:spcBef>
                <a:spcPts val="1000"/>
              </a:spcBef>
              <a:spcAft>
                <a:spcPts val="0"/>
              </a:spcAft>
              <a:buNone/>
            </a:pPr>
            <a:r>
              <a:t/>
            </a:r>
            <a:endParaRPr sz="2000"/>
          </a:p>
          <a:p>
            <a:pPr indent="0" lvl="0" marL="0" rtl="0" algn="l">
              <a:lnSpc>
                <a:spcPct val="90000"/>
              </a:lnSpc>
              <a:spcBef>
                <a:spcPts val="1000"/>
              </a:spcBef>
              <a:spcAft>
                <a:spcPts val="0"/>
              </a:spcAft>
              <a:buNone/>
            </a:pPr>
            <a:r>
              <a:t/>
            </a:r>
            <a:endParaRPr sz="2000"/>
          </a:p>
          <a:p>
            <a:pPr indent="0" lvl="0" marL="0" rtl="0" algn="l">
              <a:lnSpc>
                <a:spcPct val="90000"/>
              </a:lnSpc>
              <a:spcBef>
                <a:spcPts val="1000"/>
              </a:spcBef>
              <a:spcAft>
                <a:spcPts val="0"/>
              </a:spcAft>
              <a:buNone/>
            </a:pPr>
            <a:r>
              <a:rPr b="1" lang="en-IN" sz="2000"/>
              <a:t>Dynamic Graphs</a:t>
            </a:r>
            <a:endParaRPr b="1" sz="2000"/>
          </a:p>
          <a:p>
            <a:pPr indent="-355600" lvl="0" marL="457200" rtl="0" algn="l">
              <a:lnSpc>
                <a:spcPct val="90000"/>
              </a:lnSpc>
              <a:spcBef>
                <a:spcPts val="1000"/>
              </a:spcBef>
              <a:spcAft>
                <a:spcPts val="0"/>
              </a:spcAft>
              <a:buSzPts val="2000"/>
              <a:buChar char="•"/>
            </a:pPr>
            <a:r>
              <a:rPr lang="en-IN" sz="2000"/>
              <a:t>Given sequence of Graphs find community assignments for each snapshot.</a:t>
            </a:r>
            <a:endParaRPr sz="2000"/>
          </a:p>
          <a:p>
            <a:pPr indent="-355600" lvl="1" marL="914400" rtl="0" algn="l">
              <a:lnSpc>
                <a:spcPct val="90000"/>
              </a:lnSpc>
              <a:spcBef>
                <a:spcPts val="0"/>
              </a:spcBef>
              <a:spcAft>
                <a:spcPts val="0"/>
              </a:spcAft>
              <a:buSzPts val="2000"/>
              <a:buChar char="•"/>
            </a:pPr>
            <a:r>
              <a:rPr lang="en-IN" sz="2000"/>
              <a:t>Minimize intra-snapshot Ncut</a:t>
            </a:r>
            <a:endParaRPr sz="2000"/>
          </a:p>
          <a:p>
            <a:pPr indent="0" lvl="0" marL="0" rtl="0" algn="l">
              <a:lnSpc>
                <a:spcPct val="90000"/>
              </a:lnSpc>
              <a:spcBef>
                <a:spcPts val="1000"/>
              </a:spcBef>
              <a:spcAft>
                <a:spcPts val="0"/>
              </a:spcAft>
              <a:buNone/>
            </a:pPr>
            <a:r>
              <a:t/>
            </a:r>
            <a:endParaRPr sz="2000"/>
          </a:p>
          <a:p>
            <a:pPr indent="-355600" lvl="1" marL="914400" rtl="0" algn="l">
              <a:lnSpc>
                <a:spcPct val="90000"/>
              </a:lnSpc>
              <a:spcBef>
                <a:spcPts val="1000"/>
              </a:spcBef>
              <a:spcAft>
                <a:spcPts val="0"/>
              </a:spcAft>
              <a:buSzPts val="2000"/>
              <a:buChar char="•"/>
            </a:pPr>
            <a:r>
              <a:rPr lang="en-IN" sz="2000"/>
              <a:t>Penalize abrupt changes (temporal consistency)</a:t>
            </a:r>
            <a:endParaRPr sz="2000"/>
          </a:p>
        </p:txBody>
      </p:sp>
      <p:sp>
        <p:nvSpPr>
          <p:cNvPr id="162" name="Google Shape;162;p29"/>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pic>
        <p:nvPicPr>
          <p:cNvPr id="163" name="Google Shape;163;p29" title="screenshot_2025-05-05_12-08-36.png"/>
          <p:cNvPicPr preferRelativeResize="0"/>
          <p:nvPr/>
        </p:nvPicPr>
        <p:blipFill>
          <a:blip r:embed="rId3">
            <a:alphaModFix/>
          </a:blip>
          <a:stretch>
            <a:fillRect/>
          </a:stretch>
        </p:blipFill>
        <p:spPr>
          <a:xfrm>
            <a:off x="2064875" y="2992932"/>
            <a:ext cx="2764580" cy="673193"/>
          </a:xfrm>
          <a:prstGeom prst="rect">
            <a:avLst/>
          </a:prstGeom>
          <a:noFill/>
          <a:ln>
            <a:noFill/>
          </a:ln>
        </p:spPr>
      </p:pic>
      <p:pic>
        <p:nvPicPr>
          <p:cNvPr id="164" name="Google Shape;164;p29" title="screenshot_2025-05-05_12-08-47.png"/>
          <p:cNvPicPr preferRelativeResize="0"/>
          <p:nvPr/>
        </p:nvPicPr>
        <p:blipFill>
          <a:blip r:embed="rId4">
            <a:alphaModFix/>
          </a:blip>
          <a:stretch>
            <a:fillRect/>
          </a:stretch>
        </p:blipFill>
        <p:spPr>
          <a:xfrm>
            <a:off x="2996463" y="4745673"/>
            <a:ext cx="901390" cy="423102"/>
          </a:xfrm>
          <a:prstGeom prst="rect">
            <a:avLst/>
          </a:prstGeom>
          <a:noFill/>
          <a:ln>
            <a:noFill/>
          </a:ln>
        </p:spPr>
      </p:pic>
      <p:pic>
        <p:nvPicPr>
          <p:cNvPr id="165" name="Google Shape;165;p29" title="screenshot_2025-05-05_12-08-55.png"/>
          <p:cNvPicPr preferRelativeResize="0"/>
          <p:nvPr/>
        </p:nvPicPr>
        <p:blipFill>
          <a:blip r:embed="rId5">
            <a:alphaModFix/>
          </a:blip>
          <a:stretch>
            <a:fillRect/>
          </a:stretch>
        </p:blipFill>
        <p:spPr>
          <a:xfrm>
            <a:off x="2862463" y="5548223"/>
            <a:ext cx="1169406" cy="4231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838200" y="1"/>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Literature Survey</a:t>
            </a:r>
            <a:endParaRPr/>
          </a:p>
        </p:txBody>
      </p:sp>
      <p:sp>
        <p:nvSpPr>
          <p:cNvPr id="172" name="Google Shape;172;p30"/>
          <p:cNvSpPr txBox="1"/>
          <p:nvPr>
            <p:ph idx="1" type="body"/>
          </p:nvPr>
        </p:nvSpPr>
        <p:spPr>
          <a:xfrm>
            <a:off x="838200" y="674398"/>
            <a:ext cx="10515600" cy="5353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IN" sz="2000"/>
              <a:t>Spectral Graph Theory</a:t>
            </a:r>
            <a:endParaRPr b="1" sz="2000"/>
          </a:p>
          <a:p>
            <a:pPr indent="-355600" lvl="0" marL="457200" rtl="0" algn="l">
              <a:lnSpc>
                <a:spcPct val="90000"/>
              </a:lnSpc>
              <a:spcBef>
                <a:spcPts val="1000"/>
              </a:spcBef>
              <a:spcAft>
                <a:spcPts val="0"/>
              </a:spcAft>
              <a:buSzPts val="2000"/>
              <a:buChar char="•"/>
            </a:pPr>
            <a:r>
              <a:rPr lang="en-IN" sz="2000"/>
              <a:t>Fiedler (1973): Introduced algebraic connectivity (λ₂ of Laplacian).</a:t>
            </a:r>
            <a:endParaRPr sz="2000"/>
          </a:p>
          <a:p>
            <a:pPr indent="-355600" lvl="0" marL="457200" rtl="0" algn="l">
              <a:lnSpc>
                <a:spcPct val="90000"/>
              </a:lnSpc>
              <a:spcBef>
                <a:spcPts val="0"/>
              </a:spcBef>
              <a:spcAft>
                <a:spcPts val="0"/>
              </a:spcAft>
              <a:buSzPts val="2000"/>
              <a:buChar char="•"/>
            </a:pPr>
            <a:r>
              <a:rPr lang="en-IN" sz="2000"/>
              <a:t>Chung (1997): Formalized normalized Laplacians for graph analysis.</a:t>
            </a:r>
            <a:endParaRPr sz="2000"/>
          </a:p>
          <a:p>
            <a:pPr indent="0" lvl="0" marL="0" rtl="0" algn="l">
              <a:lnSpc>
                <a:spcPct val="90000"/>
              </a:lnSpc>
              <a:spcBef>
                <a:spcPts val="1000"/>
              </a:spcBef>
              <a:spcAft>
                <a:spcPts val="0"/>
              </a:spcAft>
              <a:buNone/>
            </a:pPr>
            <a:r>
              <a:rPr b="1" lang="en-IN" sz="2000"/>
              <a:t>Spectral Clustering</a:t>
            </a:r>
            <a:endParaRPr b="1" sz="2000"/>
          </a:p>
          <a:p>
            <a:pPr indent="-355600" lvl="0" marL="457200" rtl="0" algn="l">
              <a:lnSpc>
                <a:spcPct val="90000"/>
              </a:lnSpc>
              <a:spcBef>
                <a:spcPts val="1000"/>
              </a:spcBef>
              <a:spcAft>
                <a:spcPts val="0"/>
              </a:spcAft>
              <a:buSzPts val="2000"/>
              <a:buChar char="•"/>
            </a:pPr>
            <a:r>
              <a:rPr lang="en-IN" sz="2000"/>
              <a:t>Shi &amp; Malik (2000): Normalized Cut (NCut) for image/graph partitioning.</a:t>
            </a:r>
            <a:endParaRPr sz="2000"/>
          </a:p>
          <a:p>
            <a:pPr indent="-355600" lvl="0" marL="457200" rtl="0" algn="l">
              <a:lnSpc>
                <a:spcPct val="90000"/>
              </a:lnSpc>
              <a:spcBef>
                <a:spcPts val="0"/>
              </a:spcBef>
              <a:spcAft>
                <a:spcPts val="0"/>
              </a:spcAft>
              <a:buSzPts val="2000"/>
              <a:buChar char="•"/>
            </a:pPr>
            <a:r>
              <a:rPr lang="en-IN" sz="2000"/>
              <a:t>Ng et al. (2002): Laplacian eigenmaps + k-means for robust clustering.</a:t>
            </a:r>
            <a:endParaRPr sz="2000"/>
          </a:p>
          <a:p>
            <a:pPr indent="-355600" lvl="0" marL="457200" rtl="0" algn="l">
              <a:lnSpc>
                <a:spcPct val="90000"/>
              </a:lnSpc>
              <a:spcBef>
                <a:spcPts val="0"/>
              </a:spcBef>
              <a:spcAft>
                <a:spcPts val="0"/>
              </a:spcAft>
              <a:buSzPts val="2000"/>
              <a:buChar char="•"/>
            </a:pPr>
            <a:r>
              <a:rPr lang="en-IN" sz="2000"/>
              <a:t>Von Luxburg (2007): Theoretical analysis of spectral clustering consistency.</a:t>
            </a:r>
            <a:endParaRPr sz="2000"/>
          </a:p>
          <a:p>
            <a:pPr indent="0" lvl="0" marL="0" rtl="0" algn="l">
              <a:lnSpc>
                <a:spcPct val="90000"/>
              </a:lnSpc>
              <a:spcBef>
                <a:spcPts val="1000"/>
              </a:spcBef>
              <a:spcAft>
                <a:spcPts val="0"/>
              </a:spcAft>
              <a:buNone/>
            </a:pPr>
            <a:r>
              <a:rPr b="1" lang="en-IN" sz="2000"/>
              <a:t>Dynamic Graph Extensions</a:t>
            </a:r>
            <a:endParaRPr b="1" sz="2000"/>
          </a:p>
          <a:p>
            <a:pPr indent="-355600" lvl="0" marL="457200" rtl="0" algn="l">
              <a:lnSpc>
                <a:spcPct val="90000"/>
              </a:lnSpc>
              <a:spcBef>
                <a:spcPts val="1000"/>
              </a:spcBef>
              <a:spcAft>
                <a:spcPts val="0"/>
              </a:spcAft>
              <a:buSzPts val="2000"/>
              <a:buChar char="•"/>
            </a:pPr>
            <a:r>
              <a:rPr lang="en-IN" sz="2000"/>
              <a:t>Kim &amp; Leskovec (2013): Incremental eigenvector updates for dynamic graphs.</a:t>
            </a:r>
            <a:endParaRPr sz="2000"/>
          </a:p>
          <a:p>
            <a:pPr indent="-355600" lvl="0" marL="457200" rtl="0" algn="l">
              <a:lnSpc>
                <a:spcPct val="90000"/>
              </a:lnSpc>
              <a:spcBef>
                <a:spcPts val="0"/>
              </a:spcBef>
              <a:spcAft>
                <a:spcPts val="0"/>
              </a:spcAft>
              <a:buSzPts val="2000"/>
              <a:buChar char="•"/>
            </a:pPr>
            <a:r>
              <a:rPr lang="en-IN" sz="2000"/>
              <a:t>Sarkar et al. (2019): Online spectral clustering with edge/node additions.</a:t>
            </a:r>
            <a:endParaRPr sz="2000"/>
          </a:p>
          <a:p>
            <a:pPr indent="-355600" lvl="0" marL="457200" rtl="0" algn="l">
              <a:lnSpc>
                <a:spcPct val="90000"/>
              </a:lnSpc>
              <a:spcBef>
                <a:spcPts val="0"/>
              </a:spcBef>
              <a:spcAft>
                <a:spcPts val="0"/>
              </a:spcAft>
              <a:buSzPts val="2000"/>
              <a:buChar char="•"/>
            </a:pPr>
            <a:r>
              <a:rPr lang="en-IN" sz="2000"/>
              <a:t>Xin et al. (2020): Dynamic RatioCut with temporal smoothness constraints.</a:t>
            </a:r>
            <a:endParaRPr sz="2000"/>
          </a:p>
          <a:p>
            <a:pPr indent="-355600" lvl="0" marL="457200" rtl="0" algn="l">
              <a:lnSpc>
                <a:spcPct val="90000"/>
              </a:lnSpc>
              <a:spcBef>
                <a:spcPts val="0"/>
              </a:spcBef>
              <a:spcAft>
                <a:spcPts val="0"/>
              </a:spcAft>
              <a:buSzPts val="2000"/>
              <a:buChar char="•"/>
            </a:pPr>
            <a:r>
              <a:rPr lang="en-IN" sz="2000"/>
              <a:t>Mucha et al. (2010): Supra-Laplacian for multilayer networks.</a:t>
            </a:r>
            <a:endParaRPr sz="2000"/>
          </a:p>
          <a:p>
            <a:pPr indent="0" lvl="0" marL="0" rtl="0" algn="l">
              <a:lnSpc>
                <a:spcPct val="90000"/>
              </a:lnSpc>
              <a:spcBef>
                <a:spcPts val="1000"/>
              </a:spcBef>
              <a:spcAft>
                <a:spcPts val="0"/>
              </a:spcAft>
              <a:buNone/>
            </a:pPr>
            <a:r>
              <a:rPr b="1" lang="en-IN" sz="2000"/>
              <a:t>Data Gatherings</a:t>
            </a:r>
            <a:endParaRPr b="1" sz="2000"/>
          </a:p>
          <a:p>
            <a:pPr indent="-355600" lvl="0" marL="457200" rtl="0" algn="l">
              <a:lnSpc>
                <a:spcPct val="90000"/>
              </a:lnSpc>
              <a:spcBef>
                <a:spcPts val="1000"/>
              </a:spcBef>
              <a:spcAft>
                <a:spcPts val="0"/>
              </a:spcAft>
              <a:buSzPts val="2000"/>
              <a:buChar char="•"/>
            </a:pPr>
            <a:r>
              <a:rPr lang="en-IN" sz="2000"/>
              <a:t>Cora Citation Graph.</a:t>
            </a:r>
            <a:endParaRPr sz="2000"/>
          </a:p>
          <a:p>
            <a:pPr indent="-355600" lvl="0" marL="457200" rtl="0" algn="l">
              <a:lnSpc>
                <a:spcPct val="90000"/>
              </a:lnSpc>
              <a:spcBef>
                <a:spcPts val="0"/>
              </a:spcBef>
              <a:spcAft>
                <a:spcPts val="0"/>
              </a:spcAft>
              <a:buSzPts val="2000"/>
              <a:buChar char="•"/>
            </a:pPr>
            <a:r>
              <a:rPr lang="en-IN" sz="2000"/>
              <a:t>Facebook Social Network.</a:t>
            </a:r>
            <a:endParaRPr sz="2000"/>
          </a:p>
          <a:p>
            <a:pPr indent="-355600" lvl="0" marL="457200" rtl="0" algn="l">
              <a:lnSpc>
                <a:spcPct val="90000"/>
              </a:lnSpc>
              <a:spcBef>
                <a:spcPts val="0"/>
              </a:spcBef>
              <a:spcAft>
                <a:spcPts val="0"/>
              </a:spcAft>
              <a:buSzPts val="2000"/>
              <a:buChar char="•"/>
            </a:pPr>
            <a:r>
              <a:rPr lang="en-IN" sz="2000"/>
              <a:t>Synthetic Temporal SBM Network.</a:t>
            </a:r>
            <a:endParaRPr sz="2000"/>
          </a:p>
        </p:txBody>
      </p:sp>
      <p:sp>
        <p:nvSpPr>
          <p:cNvPr id="173" name="Google Shape;173;p30"/>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838200" y="-200499"/>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Contributions - Static Graphs</a:t>
            </a:r>
            <a:endParaRPr/>
          </a:p>
        </p:txBody>
      </p:sp>
      <p:sp>
        <p:nvSpPr>
          <p:cNvPr id="180" name="Google Shape;180;p31"/>
          <p:cNvSpPr txBox="1"/>
          <p:nvPr>
            <p:ph idx="1" type="body"/>
          </p:nvPr>
        </p:nvSpPr>
        <p:spPr>
          <a:xfrm>
            <a:off x="838200" y="565975"/>
            <a:ext cx="10515600" cy="5745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IN" sz="2000"/>
              <a:t>Enhanced Static Spectral Clustering</a:t>
            </a:r>
            <a:endParaRPr b="1" sz="2000"/>
          </a:p>
          <a:p>
            <a:pPr indent="-355600" lvl="0" marL="457200" rtl="0" algn="l">
              <a:lnSpc>
                <a:spcPct val="90000"/>
              </a:lnSpc>
              <a:spcBef>
                <a:spcPts val="1000"/>
              </a:spcBef>
              <a:spcAft>
                <a:spcPts val="0"/>
              </a:spcAft>
              <a:buSzPts val="2000"/>
              <a:buChar char="•"/>
            </a:pPr>
            <a:r>
              <a:rPr b="1" lang="en-IN" sz="2000"/>
              <a:t>Scalability Optimizations</a:t>
            </a:r>
            <a:endParaRPr b="1" sz="2000"/>
          </a:p>
          <a:p>
            <a:pPr indent="-355600" lvl="1" marL="914400" rtl="0" algn="l">
              <a:lnSpc>
                <a:spcPct val="90000"/>
              </a:lnSpc>
              <a:spcBef>
                <a:spcPts val="0"/>
              </a:spcBef>
              <a:spcAft>
                <a:spcPts val="0"/>
              </a:spcAft>
              <a:buSzPts val="2000"/>
              <a:buChar char="•"/>
            </a:pPr>
            <a:r>
              <a:rPr b="1" lang="en-IN" sz="2000"/>
              <a:t>Lanczos Algorithm</a:t>
            </a:r>
            <a:r>
              <a:rPr lang="en-IN" sz="2000"/>
              <a:t>: Reduced </a:t>
            </a:r>
            <a:r>
              <a:rPr lang="en-IN" sz="2000"/>
              <a:t>eigen decomposition</a:t>
            </a:r>
            <a:r>
              <a:rPr lang="en-IN" sz="2000"/>
              <a:t> complexity from O(n3) to O(nk) for sparse graphs.</a:t>
            </a:r>
            <a:endParaRPr sz="2000"/>
          </a:p>
          <a:p>
            <a:pPr indent="-355600" lvl="1" marL="914400" rtl="0" algn="l">
              <a:lnSpc>
                <a:spcPct val="90000"/>
              </a:lnSpc>
              <a:spcBef>
                <a:spcPts val="0"/>
              </a:spcBef>
              <a:spcAft>
                <a:spcPts val="0"/>
              </a:spcAft>
              <a:buSzPts val="2000"/>
              <a:buChar char="•"/>
            </a:pPr>
            <a:r>
              <a:rPr b="1" lang="en-IN" sz="2000"/>
              <a:t>Nyström Approximation</a:t>
            </a:r>
            <a:r>
              <a:rPr lang="en-IN" sz="2000"/>
              <a:t>: Achieved 90% accuracy with only 20% landmark nodes, enabling clustering of 10k+ node graphs.</a:t>
            </a:r>
            <a:endParaRPr sz="2000"/>
          </a:p>
          <a:p>
            <a:pPr indent="0" lvl="0" marL="0" rtl="0" algn="l">
              <a:lnSpc>
                <a:spcPct val="90000"/>
              </a:lnSpc>
              <a:spcBef>
                <a:spcPts val="1000"/>
              </a:spcBef>
              <a:spcAft>
                <a:spcPts val="0"/>
              </a:spcAft>
              <a:buNone/>
            </a:pPr>
            <a:r>
              <a:t/>
            </a:r>
            <a:endParaRPr sz="2000"/>
          </a:p>
          <a:p>
            <a:pPr indent="-355600" lvl="0" marL="457200" rtl="0" algn="l">
              <a:lnSpc>
                <a:spcPct val="90000"/>
              </a:lnSpc>
              <a:spcBef>
                <a:spcPts val="1000"/>
              </a:spcBef>
              <a:spcAft>
                <a:spcPts val="0"/>
              </a:spcAft>
              <a:buSzPts val="2000"/>
              <a:buChar char="•"/>
            </a:pPr>
            <a:r>
              <a:rPr b="1" lang="en-IN" sz="2000"/>
              <a:t>Robustness Enhancements</a:t>
            </a:r>
            <a:endParaRPr b="1" sz="2000"/>
          </a:p>
          <a:p>
            <a:pPr indent="-355600" lvl="1" marL="914400" rtl="0" algn="l">
              <a:lnSpc>
                <a:spcPct val="90000"/>
              </a:lnSpc>
              <a:spcBef>
                <a:spcPts val="0"/>
              </a:spcBef>
              <a:spcAft>
                <a:spcPts val="0"/>
              </a:spcAft>
              <a:buSzPts val="2000"/>
              <a:buChar char="•"/>
            </a:pPr>
            <a:r>
              <a:rPr b="1" lang="en-IN" sz="2000"/>
              <a:t>Graph Signal Processing</a:t>
            </a:r>
            <a:r>
              <a:rPr lang="en-IN" sz="2000"/>
              <a:t>: Applied low-pass filtering to eigenvectors to denoise embeddings.</a:t>
            </a:r>
            <a:endParaRPr sz="2000"/>
          </a:p>
          <a:p>
            <a:pPr indent="0" lvl="0" marL="0" rtl="0" algn="l">
              <a:lnSpc>
                <a:spcPct val="90000"/>
              </a:lnSpc>
              <a:spcBef>
                <a:spcPts val="1000"/>
              </a:spcBef>
              <a:spcAft>
                <a:spcPts val="0"/>
              </a:spcAft>
              <a:buNone/>
            </a:pPr>
            <a:r>
              <a:t/>
            </a:r>
            <a:endParaRPr sz="2000"/>
          </a:p>
          <a:p>
            <a:pPr indent="-355600" lvl="1" marL="914400" rtl="0" algn="l">
              <a:lnSpc>
                <a:spcPct val="90000"/>
              </a:lnSpc>
              <a:spcBef>
                <a:spcPts val="1000"/>
              </a:spcBef>
              <a:spcAft>
                <a:spcPts val="0"/>
              </a:spcAft>
              <a:buSzPts val="2000"/>
              <a:buChar char="•"/>
            </a:pPr>
            <a:r>
              <a:rPr b="1" lang="en-IN" sz="2000"/>
              <a:t>Laplacian Regularization</a:t>
            </a:r>
            <a:r>
              <a:rPr lang="en-IN" sz="2000"/>
              <a:t>: Stabilized small eigenvalues with</a:t>
            </a:r>
            <a:endParaRPr sz="2000"/>
          </a:p>
          <a:p>
            <a:pPr indent="0" lvl="0" marL="0" rtl="0" algn="l">
              <a:lnSpc>
                <a:spcPct val="90000"/>
              </a:lnSpc>
              <a:spcBef>
                <a:spcPts val="1000"/>
              </a:spcBef>
              <a:spcAft>
                <a:spcPts val="0"/>
              </a:spcAft>
              <a:buNone/>
            </a:pPr>
            <a:r>
              <a:t/>
            </a:r>
            <a:endParaRPr sz="2000"/>
          </a:p>
          <a:p>
            <a:pPr indent="-355600" lvl="0" marL="457200" rtl="0" algn="l">
              <a:lnSpc>
                <a:spcPct val="90000"/>
              </a:lnSpc>
              <a:spcBef>
                <a:spcPts val="1000"/>
              </a:spcBef>
              <a:spcAft>
                <a:spcPts val="0"/>
              </a:spcAft>
              <a:buSzPts val="2000"/>
              <a:buChar char="•"/>
            </a:pPr>
            <a:r>
              <a:rPr b="1" lang="en-IN" sz="2000"/>
              <a:t>Machine Learning Integration</a:t>
            </a:r>
            <a:endParaRPr b="1" sz="2000"/>
          </a:p>
          <a:p>
            <a:pPr indent="-355600" lvl="1" marL="914400" rtl="0" algn="l">
              <a:lnSpc>
                <a:spcPct val="90000"/>
              </a:lnSpc>
              <a:spcBef>
                <a:spcPts val="0"/>
              </a:spcBef>
              <a:spcAft>
                <a:spcPts val="0"/>
              </a:spcAft>
              <a:buSzPts val="2000"/>
              <a:buChar char="•"/>
            </a:pPr>
            <a:r>
              <a:rPr b="1" lang="en-IN" sz="2000"/>
              <a:t>Random Forest Refinement</a:t>
            </a:r>
            <a:r>
              <a:rPr lang="en-IN" sz="2000"/>
              <a:t>: Boosted scores by reducing </a:t>
            </a:r>
            <a:r>
              <a:rPr lang="en-IN" sz="2000"/>
              <a:t>noisy</a:t>
            </a:r>
            <a:r>
              <a:rPr lang="en-IN" sz="2000"/>
              <a:t> eigenvectors by training on spectral embeddings.</a:t>
            </a:r>
            <a:endParaRPr b="1" sz="2000"/>
          </a:p>
        </p:txBody>
      </p:sp>
      <p:sp>
        <p:nvSpPr>
          <p:cNvPr id="181" name="Google Shape;181;p31"/>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pic>
        <p:nvPicPr>
          <p:cNvPr id="182" name="Google Shape;182;p31" title="screenshot_2025-05-05_14-16-19.png"/>
          <p:cNvPicPr preferRelativeResize="0"/>
          <p:nvPr/>
        </p:nvPicPr>
        <p:blipFill>
          <a:blip r:embed="rId3">
            <a:alphaModFix/>
          </a:blip>
          <a:stretch>
            <a:fillRect/>
          </a:stretch>
        </p:blipFill>
        <p:spPr>
          <a:xfrm>
            <a:off x="4260350" y="2381550"/>
            <a:ext cx="2377642" cy="581025"/>
          </a:xfrm>
          <a:prstGeom prst="rect">
            <a:avLst/>
          </a:prstGeom>
          <a:noFill/>
          <a:ln>
            <a:noFill/>
          </a:ln>
        </p:spPr>
      </p:pic>
      <p:pic>
        <p:nvPicPr>
          <p:cNvPr id="183" name="Google Shape;183;p31" title="screenshot_2025-05-05_14-16-27.png"/>
          <p:cNvPicPr preferRelativeResize="0"/>
          <p:nvPr/>
        </p:nvPicPr>
        <p:blipFill>
          <a:blip r:embed="rId4">
            <a:alphaModFix/>
          </a:blip>
          <a:stretch>
            <a:fillRect/>
          </a:stretch>
        </p:blipFill>
        <p:spPr>
          <a:xfrm>
            <a:off x="4260350" y="4481888"/>
            <a:ext cx="4495800" cy="581025"/>
          </a:xfrm>
          <a:prstGeom prst="rect">
            <a:avLst/>
          </a:prstGeom>
          <a:noFill/>
          <a:ln>
            <a:noFill/>
          </a:ln>
        </p:spPr>
      </p:pic>
      <p:pic>
        <p:nvPicPr>
          <p:cNvPr id="184" name="Google Shape;184;p31" title="screenshot_2025-05-05_14-16-36.png"/>
          <p:cNvPicPr preferRelativeResize="0"/>
          <p:nvPr/>
        </p:nvPicPr>
        <p:blipFill>
          <a:blip r:embed="rId5">
            <a:alphaModFix/>
          </a:blip>
          <a:stretch>
            <a:fillRect/>
          </a:stretch>
        </p:blipFill>
        <p:spPr>
          <a:xfrm>
            <a:off x="4260338" y="3505775"/>
            <a:ext cx="1781175" cy="55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760275" y="1"/>
            <a:ext cx="10515600" cy="943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Contributions - Dynamic Graphs</a:t>
            </a:r>
            <a:endParaRPr/>
          </a:p>
        </p:txBody>
      </p:sp>
      <p:sp>
        <p:nvSpPr>
          <p:cNvPr id="191" name="Google Shape;191;p32"/>
          <p:cNvSpPr txBox="1"/>
          <p:nvPr>
            <p:ph idx="1" type="body"/>
          </p:nvPr>
        </p:nvSpPr>
        <p:spPr>
          <a:xfrm>
            <a:off x="838200" y="1185249"/>
            <a:ext cx="10515600" cy="4800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en-IN" sz="2000"/>
              <a:t>Perturbation-Based Updates</a:t>
            </a:r>
            <a:endParaRPr b="1" sz="2000"/>
          </a:p>
          <a:p>
            <a:pPr indent="-355600" lvl="1" marL="914400" rtl="0" algn="l">
              <a:spcBef>
                <a:spcPts val="0"/>
              </a:spcBef>
              <a:spcAft>
                <a:spcPts val="0"/>
              </a:spcAft>
              <a:buSzPts val="2000"/>
              <a:buChar char="•"/>
            </a:pPr>
            <a:r>
              <a:rPr lang="en-IN" sz="2000"/>
              <a:t>1st-order Rayleigh-Schrödinger approximation:</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a:p>
            <a:pPr indent="-355600" lvl="1" marL="914400" rtl="0" algn="l">
              <a:spcBef>
                <a:spcPts val="500"/>
              </a:spcBef>
              <a:spcAft>
                <a:spcPts val="0"/>
              </a:spcAft>
              <a:buSzPts val="2000"/>
              <a:buChar char="•"/>
            </a:pPr>
            <a:r>
              <a:rPr lang="en-IN" sz="2000"/>
              <a:t>Significantly faster than full recomputation per snapshot.</a:t>
            </a:r>
            <a:endParaRPr sz="2000"/>
          </a:p>
          <a:p>
            <a:pPr indent="-355600" lvl="0" marL="457200" rtl="0" algn="l">
              <a:spcBef>
                <a:spcPts val="0"/>
              </a:spcBef>
              <a:spcAft>
                <a:spcPts val="0"/>
              </a:spcAft>
              <a:buSzPts val="2000"/>
              <a:buChar char="•"/>
            </a:pPr>
            <a:r>
              <a:rPr b="1" lang="en-IN" sz="2000"/>
              <a:t>Multi-Slice Spectral Clustering</a:t>
            </a:r>
            <a:endParaRPr b="1" sz="2000"/>
          </a:p>
          <a:p>
            <a:pPr indent="-355600" lvl="1" marL="914400" rtl="0" algn="l">
              <a:spcBef>
                <a:spcPts val="0"/>
              </a:spcBef>
              <a:spcAft>
                <a:spcPts val="0"/>
              </a:spcAft>
              <a:buSzPts val="2000"/>
              <a:buChar char="•"/>
            </a:pPr>
            <a:r>
              <a:rPr lang="en-IN" sz="2000"/>
              <a:t>Supra-Laplacian with optimal coupling C.</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a:p>
            <a:pPr indent="-355600" lvl="1" marL="914400" rtl="0" algn="l">
              <a:spcBef>
                <a:spcPts val="500"/>
              </a:spcBef>
              <a:spcAft>
                <a:spcPts val="0"/>
              </a:spcAft>
              <a:buSzPts val="2000"/>
              <a:buChar char="•"/>
            </a:pPr>
            <a:r>
              <a:rPr lang="en-IN" sz="2000"/>
              <a:t>Captured cross-slice community persistence.</a:t>
            </a:r>
            <a:endParaRPr sz="2000"/>
          </a:p>
          <a:p>
            <a:pPr indent="-355600" lvl="0" marL="457200" rtl="0" algn="l">
              <a:spcBef>
                <a:spcPts val="0"/>
              </a:spcBef>
              <a:spcAft>
                <a:spcPts val="0"/>
              </a:spcAft>
              <a:buSzPts val="2000"/>
              <a:buChar char="•"/>
            </a:pPr>
            <a:r>
              <a:rPr b="1" lang="en-IN" sz="2000"/>
              <a:t>Dynamic RatioCut Minimization</a:t>
            </a:r>
            <a:endParaRPr b="1" sz="2000"/>
          </a:p>
          <a:p>
            <a:pPr indent="-355600" lvl="1" marL="914400" rtl="0" algn="l">
              <a:spcBef>
                <a:spcPts val="0"/>
              </a:spcBef>
              <a:spcAft>
                <a:spcPts val="0"/>
              </a:spcAft>
              <a:buSzPts val="2000"/>
              <a:buChar char="•"/>
            </a:pPr>
            <a:r>
              <a:rPr lang="en-IN" sz="2000"/>
              <a:t>Joint optimization of spatial cuts + temporal drift:</a:t>
            </a:r>
            <a:endParaRPr sz="2000"/>
          </a:p>
          <a:p>
            <a:pPr indent="0" lvl="0" marL="0" rtl="0" algn="l">
              <a:spcBef>
                <a:spcPts val="1000"/>
              </a:spcBef>
              <a:spcAft>
                <a:spcPts val="0"/>
              </a:spcAft>
              <a:buNone/>
            </a:pPr>
            <a:r>
              <a:t/>
            </a:r>
            <a:endParaRPr sz="2000"/>
          </a:p>
        </p:txBody>
      </p:sp>
      <p:sp>
        <p:nvSpPr>
          <p:cNvPr id="192" name="Google Shape;192;p32"/>
          <p:cNvSpPr txBox="1"/>
          <p:nvPr>
            <p:ph idx="12" type="sldNum"/>
          </p:nvPr>
        </p:nvSpPr>
        <p:spPr>
          <a:xfrm>
            <a:off x="10370916" y="6311899"/>
            <a:ext cx="1523100" cy="365100"/>
          </a:xfrm>
          <a:prstGeom prst="rect">
            <a:avLst/>
          </a:prstGeom>
        </p:spPr>
        <p:txBody>
          <a:bodyPr anchorCtr="0" anchor="ctr" bIns="45700" lIns="90000"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IN"/>
              <a:t>‹#›</a:t>
            </a:fld>
            <a:endParaRPr/>
          </a:p>
        </p:txBody>
      </p:sp>
      <p:pic>
        <p:nvPicPr>
          <p:cNvPr id="193" name="Google Shape;193;p32" title="screenshot_2025-05-05_14-12-53.png"/>
          <p:cNvPicPr preferRelativeResize="0"/>
          <p:nvPr/>
        </p:nvPicPr>
        <p:blipFill>
          <a:blip r:embed="rId3">
            <a:alphaModFix/>
          </a:blip>
          <a:stretch>
            <a:fillRect/>
          </a:stretch>
        </p:blipFill>
        <p:spPr>
          <a:xfrm>
            <a:off x="3038188" y="1917182"/>
            <a:ext cx="1819440" cy="673193"/>
          </a:xfrm>
          <a:prstGeom prst="rect">
            <a:avLst/>
          </a:prstGeom>
          <a:noFill/>
          <a:ln>
            <a:noFill/>
          </a:ln>
        </p:spPr>
      </p:pic>
      <p:pic>
        <p:nvPicPr>
          <p:cNvPr id="194" name="Google Shape;194;p32" title="screenshot_2025-05-05_14-13-00.png"/>
          <p:cNvPicPr preferRelativeResize="0"/>
          <p:nvPr/>
        </p:nvPicPr>
        <p:blipFill>
          <a:blip r:embed="rId4">
            <a:alphaModFix/>
          </a:blip>
          <a:stretch>
            <a:fillRect/>
          </a:stretch>
        </p:blipFill>
        <p:spPr>
          <a:xfrm>
            <a:off x="3038188" y="3588732"/>
            <a:ext cx="2138378" cy="673193"/>
          </a:xfrm>
          <a:prstGeom prst="rect">
            <a:avLst/>
          </a:prstGeom>
          <a:noFill/>
          <a:ln>
            <a:noFill/>
          </a:ln>
        </p:spPr>
      </p:pic>
      <p:pic>
        <p:nvPicPr>
          <p:cNvPr id="195" name="Google Shape;195;p32" title="screenshot_2025-05-05_14-13-13.png"/>
          <p:cNvPicPr preferRelativeResize="0"/>
          <p:nvPr/>
        </p:nvPicPr>
        <p:blipFill>
          <a:blip r:embed="rId5">
            <a:alphaModFix/>
          </a:blip>
          <a:stretch>
            <a:fillRect/>
          </a:stretch>
        </p:blipFill>
        <p:spPr>
          <a:xfrm>
            <a:off x="3038188" y="5123675"/>
            <a:ext cx="3733800" cy="74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838200" y="1"/>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Analysis - Static Graphs</a:t>
            </a:r>
            <a:endParaRPr/>
          </a:p>
        </p:txBody>
      </p:sp>
      <p:sp>
        <p:nvSpPr>
          <p:cNvPr id="202" name="Google Shape;202;p33"/>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pic>
        <p:nvPicPr>
          <p:cNvPr id="203" name="Google Shape;203;p33"/>
          <p:cNvPicPr preferRelativeResize="0"/>
          <p:nvPr/>
        </p:nvPicPr>
        <p:blipFill>
          <a:blip r:embed="rId3">
            <a:alphaModFix/>
          </a:blip>
          <a:stretch>
            <a:fillRect/>
          </a:stretch>
        </p:blipFill>
        <p:spPr>
          <a:xfrm>
            <a:off x="838200" y="3762962"/>
            <a:ext cx="4320001" cy="2340000"/>
          </a:xfrm>
          <a:prstGeom prst="rect">
            <a:avLst/>
          </a:prstGeom>
          <a:noFill/>
          <a:ln>
            <a:noFill/>
          </a:ln>
        </p:spPr>
      </p:pic>
      <p:pic>
        <p:nvPicPr>
          <p:cNvPr id="204" name="Google Shape;204;p33"/>
          <p:cNvPicPr preferRelativeResize="0"/>
          <p:nvPr/>
        </p:nvPicPr>
        <p:blipFill>
          <a:blip r:embed="rId4">
            <a:alphaModFix/>
          </a:blip>
          <a:stretch>
            <a:fillRect/>
          </a:stretch>
        </p:blipFill>
        <p:spPr>
          <a:xfrm>
            <a:off x="2278200" y="782038"/>
            <a:ext cx="2880000" cy="2880000"/>
          </a:xfrm>
          <a:prstGeom prst="rect">
            <a:avLst/>
          </a:prstGeom>
          <a:noFill/>
          <a:ln>
            <a:noFill/>
          </a:ln>
        </p:spPr>
      </p:pic>
      <p:pic>
        <p:nvPicPr>
          <p:cNvPr id="205" name="Google Shape;205;p33"/>
          <p:cNvPicPr preferRelativeResize="0"/>
          <p:nvPr/>
        </p:nvPicPr>
        <p:blipFill>
          <a:blip r:embed="rId5">
            <a:alphaModFix/>
          </a:blip>
          <a:stretch>
            <a:fillRect/>
          </a:stretch>
        </p:blipFill>
        <p:spPr>
          <a:xfrm>
            <a:off x="6494100" y="3762950"/>
            <a:ext cx="5697901" cy="2340000"/>
          </a:xfrm>
          <a:prstGeom prst="rect">
            <a:avLst/>
          </a:prstGeom>
          <a:noFill/>
          <a:ln>
            <a:noFill/>
          </a:ln>
        </p:spPr>
      </p:pic>
      <p:pic>
        <p:nvPicPr>
          <p:cNvPr id="206" name="Google Shape;206;p33"/>
          <p:cNvPicPr preferRelativeResize="0"/>
          <p:nvPr/>
        </p:nvPicPr>
        <p:blipFill>
          <a:blip r:embed="rId6">
            <a:alphaModFix/>
          </a:blip>
          <a:stretch>
            <a:fillRect/>
          </a:stretch>
        </p:blipFill>
        <p:spPr>
          <a:xfrm>
            <a:off x="6494100" y="809023"/>
            <a:ext cx="2880000" cy="2880001"/>
          </a:xfrm>
          <a:prstGeom prst="rect">
            <a:avLst/>
          </a:prstGeom>
          <a:noFill/>
          <a:ln>
            <a:noFill/>
          </a:ln>
        </p:spPr>
      </p:pic>
      <p:sp>
        <p:nvSpPr>
          <p:cNvPr id="207" name="Google Shape;207;p33"/>
          <p:cNvSpPr txBox="1"/>
          <p:nvPr/>
        </p:nvSpPr>
        <p:spPr>
          <a:xfrm>
            <a:off x="327325" y="1108038"/>
            <a:ext cx="2400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dk1"/>
                </a:solidFill>
              </a:rPr>
              <a:t>Cora Dataset</a:t>
            </a:r>
            <a:endParaRPr b="1" sz="2000">
              <a:solidFill>
                <a:schemeClr val="dk1"/>
              </a:solidFill>
            </a:endParaRPr>
          </a:p>
          <a:p>
            <a:pPr indent="0" lvl="0" marL="0" rtl="0" algn="l">
              <a:spcBef>
                <a:spcPts val="0"/>
              </a:spcBef>
              <a:spcAft>
                <a:spcPts val="0"/>
              </a:spcAft>
              <a:buNone/>
            </a:pPr>
            <a:r>
              <a:rPr lang="en-IN" sz="2000">
                <a:solidFill>
                  <a:schemeClr val="dk1"/>
                </a:solidFill>
              </a:rPr>
              <a:t>|V| = 2708</a:t>
            </a:r>
            <a:endParaRPr sz="2000">
              <a:solidFill>
                <a:schemeClr val="dk1"/>
              </a:solidFill>
            </a:endParaRPr>
          </a:p>
          <a:p>
            <a:pPr indent="0" lvl="0" marL="0" rtl="0" algn="l">
              <a:spcBef>
                <a:spcPts val="0"/>
              </a:spcBef>
              <a:spcAft>
                <a:spcPts val="0"/>
              </a:spcAft>
              <a:buNone/>
            </a:pPr>
            <a:r>
              <a:rPr lang="en-IN" sz="2000">
                <a:solidFill>
                  <a:schemeClr val="dk1"/>
                </a:solidFill>
              </a:rPr>
              <a:t>|E| = 5429</a:t>
            </a:r>
            <a:endParaRPr sz="2000">
              <a:solidFill>
                <a:schemeClr val="dk1"/>
              </a:solidFill>
            </a:endParaRPr>
          </a:p>
        </p:txBody>
      </p:sp>
      <p:sp>
        <p:nvSpPr>
          <p:cNvPr id="208" name="Google Shape;208;p33"/>
          <p:cNvSpPr txBox="1"/>
          <p:nvPr/>
        </p:nvSpPr>
        <p:spPr>
          <a:xfrm>
            <a:off x="9791400" y="1108050"/>
            <a:ext cx="2400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dk1"/>
                </a:solidFill>
              </a:rPr>
              <a:t>Facebook Dataset</a:t>
            </a:r>
            <a:endParaRPr b="1" sz="2000">
              <a:solidFill>
                <a:schemeClr val="dk1"/>
              </a:solidFill>
            </a:endParaRPr>
          </a:p>
          <a:p>
            <a:pPr indent="0" lvl="0" marL="0" rtl="0" algn="l">
              <a:spcBef>
                <a:spcPts val="0"/>
              </a:spcBef>
              <a:spcAft>
                <a:spcPts val="0"/>
              </a:spcAft>
              <a:buNone/>
            </a:pPr>
            <a:r>
              <a:rPr lang="en-IN" sz="2000">
                <a:solidFill>
                  <a:schemeClr val="dk1"/>
                </a:solidFill>
              </a:rPr>
              <a:t>|V| = 4039</a:t>
            </a:r>
            <a:endParaRPr sz="2000">
              <a:solidFill>
                <a:schemeClr val="dk1"/>
              </a:solidFill>
            </a:endParaRPr>
          </a:p>
          <a:p>
            <a:pPr indent="0" lvl="0" marL="0" rtl="0" algn="l">
              <a:spcBef>
                <a:spcPts val="0"/>
              </a:spcBef>
              <a:spcAft>
                <a:spcPts val="0"/>
              </a:spcAft>
              <a:buNone/>
            </a:pPr>
            <a:r>
              <a:rPr lang="en-IN" sz="2000">
                <a:solidFill>
                  <a:schemeClr val="dk1"/>
                </a:solidFill>
              </a:rPr>
              <a:t>|E| = 88234</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IIITDM PPT">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M PPT">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