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14189696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14189696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14189696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714189696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1421914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1421914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1421914b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1421914b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71421914b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71421914b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71421914b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71421914b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14189696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14189696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14189696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14189696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14189696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14189696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14189696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14189696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8.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MRI Brain-print as a hidden Biometric</a:t>
            </a:r>
            <a:endParaRPr/>
          </a:p>
        </p:txBody>
      </p:sp>
      <p:sp>
        <p:nvSpPr>
          <p:cNvPr id="55" name="Google Shape;55;p13"/>
          <p:cNvSpPr txBox="1"/>
          <p:nvPr>
            <p:ph idx="1" type="subTitle"/>
          </p:nvPr>
        </p:nvSpPr>
        <p:spPr>
          <a:xfrm>
            <a:off x="311700" y="2834125"/>
            <a:ext cx="8520600" cy="1407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rPr>
              <a:t>By</a:t>
            </a:r>
            <a:endParaRPr>
              <a:solidFill>
                <a:schemeClr val="dk1"/>
              </a:solidFill>
            </a:endParaRPr>
          </a:p>
          <a:p>
            <a:pPr indent="0" lvl="0" marL="0" rtl="0" algn="r">
              <a:spcBef>
                <a:spcPts val="0"/>
              </a:spcBef>
              <a:spcAft>
                <a:spcPts val="0"/>
              </a:spcAft>
              <a:buNone/>
            </a:pPr>
            <a:r>
              <a:rPr lang="en">
                <a:solidFill>
                  <a:schemeClr val="dk1"/>
                </a:solidFill>
              </a:rPr>
              <a:t>Surya Raghav B</a:t>
            </a:r>
            <a:endParaRPr>
              <a:solidFill>
                <a:schemeClr val="dk1"/>
              </a:solidFill>
            </a:endParaRPr>
          </a:p>
          <a:p>
            <a:pPr indent="0" lvl="0" marL="0" rtl="0" algn="r">
              <a:spcBef>
                <a:spcPts val="0"/>
              </a:spcBef>
              <a:spcAft>
                <a:spcPts val="0"/>
              </a:spcAft>
              <a:buNone/>
            </a:pPr>
            <a:r>
              <a:rPr lang="en">
                <a:solidFill>
                  <a:schemeClr val="dk1"/>
                </a:solidFill>
              </a:rPr>
              <a:t>CS21B2042</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and Evaluation</a:t>
            </a:r>
            <a:endParaRPr/>
          </a:p>
        </p:txBody>
      </p:sp>
      <p:sp>
        <p:nvSpPr>
          <p:cNvPr id="119" name="Google Shape;119;p22"/>
          <p:cNvSpPr txBox="1"/>
          <p:nvPr>
            <p:ph idx="1" type="body"/>
          </p:nvPr>
        </p:nvSpPr>
        <p:spPr>
          <a:xfrm>
            <a:off x="311700" y="1152475"/>
            <a:ext cx="4511400" cy="3765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200">
                <a:solidFill>
                  <a:schemeClr val="dk1"/>
                </a:solidFill>
              </a:rPr>
              <a:t>Model Training and Evaluation</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Accuracy Curves:</a:t>
            </a:r>
            <a:endParaRPr b="1"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Training accuracy increases smoothly.</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Validation accuracy rises steeply initially, then levels off.</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Final accuracy: 96.30%, with validation almost at 100%.</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Loss Curves:</a:t>
            </a:r>
            <a:endParaRPr b="1"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Training loss decreases rapidly at first, then flattens.</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Validation loss follows a similar trend but settles higher.</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Final training loss: 0.1130, validation loss: 0.0059.</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Generalization:</a:t>
            </a:r>
            <a:endParaRPr b="1"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Minimal overfitting observed, indicated by small gap between training and validation losses.</a:t>
            </a:r>
            <a:endParaRPr sz="1200">
              <a:solidFill>
                <a:schemeClr val="dk1"/>
              </a:solidFill>
            </a:endParaRPr>
          </a:p>
          <a:p>
            <a:pPr indent="0" lvl="0" marL="0" rtl="0" algn="l">
              <a:spcBef>
                <a:spcPts val="1200"/>
              </a:spcBef>
              <a:spcAft>
                <a:spcPts val="1200"/>
              </a:spcAft>
              <a:buNone/>
            </a:pPr>
            <a:r>
              <a:t/>
            </a:r>
            <a:endParaRPr sz="1200"/>
          </a:p>
        </p:txBody>
      </p:sp>
      <p:pic>
        <p:nvPicPr>
          <p:cNvPr id="120" name="Google Shape;120;p22"/>
          <p:cNvPicPr preferRelativeResize="0"/>
          <p:nvPr/>
        </p:nvPicPr>
        <p:blipFill>
          <a:blip r:embed="rId3">
            <a:alphaModFix/>
          </a:blip>
          <a:stretch>
            <a:fillRect/>
          </a:stretch>
        </p:blipFill>
        <p:spPr>
          <a:xfrm>
            <a:off x="5222902" y="102156"/>
            <a:ext cx="3249300" cy="2510044"/>
          </a:xfrm>
          <a:prstGeom prst="rect">
            <a:avLst/>
          </a:prstGeom>
          <a:noFill/>
          <a:ln>
            <a:noFill/>
          </a:ln>
        </p:spPr>
      </p:pic>
      <p:pic>
        <p:nvPicPr>
          <p:cNvPr id="121" name="Google Shape;121;p22"/>
          <p:cNvPicPr preferRelativeResize="0"/>
          <p:nvPr/>
        </p:nvPicPr>
        <p:blipFill>
          <a:blip r:embed="rId4">
            <a:alphaModFix/>
          </a:blip>
          <a:stretch>
            <a:fillRect/>
          </a:stretch>
        </p:blipFill>
        <p:spPr>
          <a:xfrm>
            <a:off x="5290158" y="2612200"/>
            <a:ext cx="3182043" cy="2510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127" name="Google Shape;127;p23"/>
          <p:cNvSpPr txBox="1"/>
          <p:nvPr>
            <p:ph idx="1" type="body"/>
          </p:nvPr>
        </p:nvSpPr>
        <p:spPr>
          <a:xfrm>
            <a:off x="311700" y="1152475"/>
            <a:ext cx="5641800" cy="3821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1200"/>
              </a:spcAft>
              <a:buNone/>
            </a:pPr>
            <a:r>
              <a:rPr lang="en" sz="1700">
                <a:solidFill>
                  <a:schemeClr val="dk1"/>
                </a:solidFill>
              </a:rPr>
              <a:t>Moving forward, we propose expanding the database to include longer-term and diverse age group data, enhancing the accuracy and stability assessment of brainprints across demographics. Additionally, advocating for compact, cost-effective MRI devices tailored for security applications would facilitate wider deployment. Furthermore, extending the application beyond individual recognition to areas such as brain asymmetry analysis, age and gender estimation (with forensic potential), and studying genetic influences on brain morphology can provide new insights and broaden the utility of brainprints.</a:t>
            </a:r>
            <a:endParaRPr sz="1700">
              <a:solidFill>
                <a:schemeClr val="dk1"/>
              </a:solidFill>
            </a:endParaRPr>
          </a:p>
        </p:txBody>
      </p:sp>
      <p:pic>
        <p:nvPicPr>
          <p:cNvPr id="128" name="Google Shape;128;p23"/>
          <p:cNvPicPr preferRelativeResize="0"/>
          <p:nvPr/>
        </p:nvPicPr>
        <p:blipFill>
          <a:blip r:embed="rId3">
            <a:alphaModFix/>
          </a:blip>
          <a:stretch>
            <a:fillRect/>
          </a:stretch>
        </p:blipFill>
        <p:spPr>
          <a:xfrm>
            <a:off x="5907675" y="1396225"/>
            <a:ext cx="3165574" cy="22337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Brainprints over other alternatives</a:t>
            </a:r>
            <a:endParaRPr/>
          </a:p>
        </p:txBody>
      </p:sp>
      <p:sp>
        <p:nvSpPr>
          <p:cNvPr id="61" name="Google Shape;61;p14"/>
          <p:cNvSpPr txBox="1"/>
          <p:nvPr>
            <p:ph idx="1" type="body"/>
          </p:nvPr>
        </p:nvSpPr>
        <p:spPr>
          <a:xfrm>
            <a:off x="311700" y="1152475"/>
            <a:ext cx="4034100" cy="3865500"/>
          </a:xfrm>
          <a:prstGeom prst="rect">
            <a:avLst/>
          </a:prstGeom>
        </p:spPr>
        <p:txBody>
          <a:bodyPr anchorCtr="0" anchor="t" bIns="91425" lIns="91425" spcFirstLastPara="1" rIns="91425" wrap="square" tIns="91425">
            <a:normAutofit fontScale="77500" lnSpcReduction="10000"/>
          </a:bodyPr>
          <a:lstStyle/>
          <a:p>
            <a:pPr indent="0" lvl="0" marL="0" rtl="0" algn="l">
              <a:spcBef>
                <a:spcPts val="1200"/>
              </a:spcBef>
              <a:spcAft>
                <a:spcPts val="0"/>
              </a:spcAft>
              <a:buClr>
                <a:schemeClr val="dk1"/>
              </a:buClr>
              <a:buSzPct val="61111"/>
              <a:buFont typeface="Arial"/>
              <a:buNone/>
            </a:pPr>
            <a:r>
              <a:rPr lang="en">
                <a:solidFill>
                  <a:schemeClr val="dk1"/>
                </a:solidFill>
              </a:rPr>
              <a:t>Brain-prints are unique biometric traits extracted from the patterns of brain folds visible in MRI scans of the human brain. Compared to traditional biometrics like fingerprints and iris scans, brain-prints offer a significant security advantage as an individual's brain anatomy cannot be easily spoofed or recreated.</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The unique folding patterns of the brain's cortex remain highly stable throughout adulthood. This stability, combined with the inherent difficulty in replicating or altering one's brain structure, makes brain-prints a compelling approach for secure biometric identification and verification.</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62" name="Google Shape;62;p14"/>
          <p:cNvPicPr preferRelativeResize="0"/>
          <p:nvPr/>
        </p:nvPicPr>
        <p:blipFill>
          <a:blip r:embed="rId3">
            <a:alphaModFix/>
          </a:blip>
          <a:stretch>
            <a:fillRect/>
          </a:stretch>
        </p:blipFill>
        <p:spPr>
          <a:xfrm>
            <a:off x="4484175" y="1170125"/>
            <a:ext cx="4507425" cy="2327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Biology of Brainprints</a:t>
            </a:r>
            <a:endParaRPr/>
          </a:p>
        </p:txBody>
      </p:sp>
      <p:sp>
        <p:nvSpPr>
          <p:cNvPr id="68" name="Google Shape;68;p15"/>
          <p:cNvSpPr txBox="1"/>
          <p:nvPr>
            <p:ph idx="1" type="body"/>
          </p:nvPr>
        </p:nvSpPr>
        <p:spPr>
          <a:xfrm>
            <a:off x="311700" y="1152475"/>
            <a:ext cx="5648100" cy="3570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solidFill>
                  <a:schemeClr val="dk1"/>
                </a:solidFill>
              </a:rPr>
              <a:t>1. Are cortical folding patterns unique? Yes, each individual has a distinct brainprint formed by sulco-gyral patterns.</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2. Are brains asymmetric? Yes, asymmetry in tissue distribution and cortical folds distinguishes each brain, even in identical twins.</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3. Is brain structure heritable? Yes, genetic factors, including "jumping genes," contribute to brain folds and morphology, alongside environmental influences.</a:t>
            </a:r>
            <a:endParaRPr>
              <a:solidFill>
                <a:schemeClr val="dk1"/>
              </a:solidFill>
            </a:endParaRPr>
          </a:p>
          <a:p>
            <a:pPr indent="0" lvl="0" marL="0" rtl="0" algn="l">
              <a:spcBef>
                <a:spcPts val="1200"/>
              </a:spcBef>
              <a:spcAft>
                <a:spcPts val="1200"/>
              </a:spcAft>
              <a:buNone/>
            </a:pPr>
            <a:r>
              <a:rPr lang="en">
                <a:solidFill>
                  <a:schemeClr val="dk1"/>
                </a:solidFill>
              </a:rPr>
              <a:t>4. Are cortical folds stable? Yes, studies suggest they remain consistent throughout adulthood, making them reliable for biometric identification.</a:t>
            </a:r>
            <a:endParaRPr>
              <a:solidFill>
                <a:schemeClr val="dk1"/>
              </a:solidFill>
            </a:endParaRPr>
          </a:p>
        </p:txBody>
      </p:sp>
      <p:pic>
        <p:nvPicPr>
          <p:cNvPr id="69" name="Google Shape;69;p15"/>
          <p:cNvPicPr preferRelativeResize="0"/>
          <p:nvPr/>
        </p:nvPicPr>
        <p:blipFill>
          <a:blip r:embed="rId3">
            <a:alphaModFix/>
          </a:blip>
          <a:stretch>
            <a:fillRect/>
          </a:stretch>
        </p:blipFill>
        <p:spPr>
          <a:xfrm>
            <a:off x="5959925" y="1178900"/>
            <a:ext cx="3031674" cy="2432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Phases of processing</a:t>
            </a:r>
            <a:endParaRPr/>
          </a:p>
        </p:txBody>
      </p:sp>
      <p:sp>
        <p:nvSpPr>
          <p:cNvPr id="75" name="Google Shape;75;p16"/>
          <p:cNvSpPr txBox="1"/>
          <p:nvPr>
            <p:ph idx="1" type="body"/>
          </p:nvPr>
        </p:nvSpPr>
        <p:spPr>
          <a:xfrm>
            <a:off x="311700" y="1152475"/>
            <a:ext cx="6244800" cy="383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en" sz="1700">
                <a:solidFill>
                  <a:schemeClr val="dk1"/>
                </a:solidFill>
              </a:rPr>
              <a:t>1. Brain Image Acquisition:</a:t>
            </a:r>
            <a:r>
              <a:rPr lang="en" sz="1700">
                <a:solidFill>
                  <a:schemeClr val="dk1"/>
                </a:solidFill>
              </a:rPr>
              <a:t> High-resolution MRI images from the OASIS dataset are used due to their non-invasive nature.</a:t>
            </a:r>
            <a:endParaRPr sz="1700">
              <a:solidFill>
                <a:schemeClr val="dk1"/>
              </a:solidFill>
            </a:endParaRPr>
          </a:p>
          <a:p>
            <a:pPr indent="0" lvl="0" marL="0" rtl="0" algn="l">
              <a:spcBef>
                <a:spcPts val="1200"/>
              </a:spcBef>
              <a:spcAft>
                <a:spcPts val="0"/>
              </a:spcAft>
              <a:buNone/>
            </a:pPr>
            <a:r>
              <a:rPr b="1" lang="en" sz="1700">
                <a:solidFill>
                  <a:schemeClr val="dk1"/>
                </a:solidFill>
              </a:rPr>
              <a:t>2. Image Denoising and Restoration:</a:t>
            </a:r>
            <a:r>
              <a:rPr lang="en" sz="1700">
                <a:solidFill>
                  <a:schemeClr val="dk1"/>
                </a:solidFill>
              </a:rPr>
              <a:t> Techniques like Gaussian smoothing histogram equalization and contraharmonic mean filtering are applied to enhance image quality.</a:t>
            </a:r>
            <a:endParaRPr sz="1700">
              <a:solidFill>
                <a:schemeClr val="dk1"/>
              </a:solidFill>
            </a:endParaRPr>
          </a:p>
          <a:p>
            <a:pPr indent="0" lvl="0" marL="0" rtl="0" algn="l">
              <a:spcBef>
                <a:spcPts val="1200"/>
              </a:spcBef>
              <a:spcAft>
                <a:spcPts val="0"/>
              </a:spcAft>
              <a:buNone/>
            </a:pPr>
            <a:r>
              <a:rPr b="1" lang="en" sz="1700">
                <a:solidFill>
                  <a:schemeClr val="dk1"/>
                </a:solidFill>
              </a:rPr>
              <a:t>3. Feature Extraction:</a:t>
            </a:r>
            <a:r>
              <a:rPr lang="en" sz="1700">
                <a:solidFill>
                  <a:schemeClr val="dk1"/>
                </a:solidFill>
              </a:rPr>
              <a:t> Textural features are extracted using Gabor transform to characterize cortical fold patterns.</a:t>
            </a:r>
            <a:endParaRPr sz="1700">
              <a:solidFill>
                <a:schemeClr val="dk1"/>
              </a:solidFill>
            </a:endParaRPr>
          </a:p>
          <a:p>
            <a:pPr indent="0" lvl="0" marL="0" rtl="0" algn="l">
              <a:spcBef>
                <a:spcPts val="1200"/>
              </a:spcBef>
              <a:spcAft>
                <a:spcPts val="0"/>
              </a:spcAft>
              <a:buNone/>
            </a:pPr>
            <a:r>
              <a:rPr b="1" lang="en" sz="1700">
                <a:solidFill>
                  <a:schemeClr val="dk1"/>
                </a:solidFill>
              </a:rPr>
              <a:t>4. Dimensionality Reduction:</a:t>
            </a:r>
            <a:r>
              <a:rPr lang="en" sz="1700">
                <a:solidFill>
                  <a:schemeClr val="dk1"/>
                </a:solidFill>
              </a:rPr>
              <a:t> PCA is used to reduce data complexity while preserving discriminative information.</a:t>
            </a:r>
            <a:endParaRPr sz="1700">
              <a:solidFill>
                <a:schemeClr val="dk1"/>
              </a:solidFill>
            </a:endParaRPr>
          </a:p>
          <a:p>
            <a:pPr indent="0" lvl="0" marL="0" rtl="0" algn="l">
              <a:spcBef>
                <a:spcPts val="1200"/>
              </a:spcBef>
              <a:spcAft>
                <a:spcPts val="1200"/>
              </a:spcAft>
              <a:buNone/>
            </a:pPr>
            <a:r>
              <a:rPr b="1" lang="en" sz="1700">
                <a:solidFill>
                  <a:schemeClr val="dk1"/>
                </a:solidFill>
              </a:rPr>
              <a:t>5. Performance Evaluation:</a:t>
            </a:r>
            <a:r>
              <a:rPr lang="en" sz="1700">
                <a:solidFill>
                  <a:schemeClr val="dk1"/>
                </a:solidFill>
              </a:rPr>
              <a:t> Various classifiers assess the approach's performance, reinforcing its suitability for person identification and verification.</a:t>
            </a:r>
            <a:endParaRPr sz="1700">
              <a:solidFill>
                <a:schemeClr val="dk1"/>
              </a:solidFill>
            </a:endParaRPr>
          </a:p>
        </p:txBody>
      </p:sp>
      <p:pic>
        <p:nvPicPr>
          <p:cNvPr id="76" name="Google Shape;76;p16"/>
          <p:cNvPicPr preferRelativeResize="0"/>
          <p:nvPr/>
        </p:nvPicPr>
        <p:blipFill>
          <a:blip r:embed="rId3">
            <a:alphaModFix/>
          </a:blip>
          <a:stretch>
            <a:fillRect/>
          </a:stretch>
        </p:blipFill>
        <p:spPr>
          <a:xfrm>
            <a:off x="6556500" y="1170125"/>
            <a:ext cx="2435100" cy="29450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OASIS Dataset</a:t>
            </a:r>
            <a:endParaRPr/>
          </a:p>
        </p:txBody>
      </p:sp>
      <p:sp>
        <p:nvSpPr>
          <p:cNvPr id="82" name="Google Shape;82;p17"/>
          <p:cNvSpPr txBox="1"/>
          <p:nvPr>
            <p:ph idx="1" type="body"/>
          </p:nvPr>
        </p:nvSpPr>
        <p:spPr>
          <a:xfrm>
            <a:off x="311700" y="1152475"/>
            <a:ext cx="6043800" cy="3708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1"/>
                </a:solidFill>
              </a:rPr>
              <a:t>The OASIS MRI dataset, short for Open Access Series of Imaging Studies, is a publicly available collection of neuroimaging data primarily used for research purposes in neuroscience and medical imaging. It comprises high-resolution structural MRI (Magnetic Resonance Imaging) scans from both healthy individuals and those with neurological disorders, such as Alzheimer's disease.</a:t>
            </a:r>
            <a:endParaRPr>
              <a:solidFill>
                <a:schemeClr val="dk1"/>
              </a:solidFill>
            </a:endParaRPr>
          </a:p>
          <a:p>
            <a:pPr indent="0" lvl="0" marL="0" rtl="0" algn="l">
              <a:spcBef>
                <a:spcPts val="1200"/>
              </a:spcBef>
              <a:spcAft>
                <a:spcPts val="1200"/>
              </a:spcAft>
              <a:buNone/>
            </a:pPr>
            <a:r>
              <a:rPr lang="en">
                <a:solidFill>
                  <a:schemeClr val="dk1"/>
                </a:solidFill>
              </a:rPr>
              <a:t>This set consists of a cross-sectional collection of 416 subjects aged 18 to 96. For each subject, 3 or 4 individual T1-weighted MRI scans obtained in single scan sessions are included.</a:t>
            </a:r>
            <a:endParaRPr>
              <a:solidFill>
                <a:schemeClr val="dk1"/>
              </a:solidFill>
            </a:endParaRPr>
          </a:p>
        </p:txBody>
      </p:sp>
      <p:pic>
        <p:nvPicPr>
          <p:cNvPr id="83" name="Google Shape;83;p17"/>
          <p:cNvPicPr preferRelativeResize="0"/>
          <p:nvPr/>
        </p:nvPicPr>
        <p:blipFill>
          <a:blip r:embed="rId3">
            <a:alphaModFix/>
          </a:blip>
          <a:stretch>
            <a:fillRect/>
          </a:stretch>
        </p:blipFill>
        <p:spPr>
          <a:xfrm>
            <a:off x="6228175" y="1582625"/>
            <a:ext cx="2915825" cy="1563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the MR Images</a:t>
            </a:r>
            <a:endParaRPr/>
          </a:p>
        </p:txBody>
      </p:sp>
      <p:sp>
        <p:nvSpPr>
          <p:cNvPr id="89" name="Google Shape;89;p18"/>
          <p:cNvSpPr txBox="1"/>
          <p:nvPr>
            <p:ph idx="1" type="body"/>
          </p:nvPr>
        </p:nvSpPr>
        <p:spPr>
          <a:xfrm>
            <a:off x="311700" y="1152475"/>
            <a:ext cx="5145900" cy="34164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chemeClr val="dk1"/>
              </a:buClr>
              <a:buSzPts val="1100"/>
              <a:buAutoNum type="arabicPeriod"/>
            </a:pPr>
            <a:r>
              <a:rPr b="1" lang="en" sz="1100">
                <a:solidFill>
                  <a:schemeClr val="dk1"/>
                </a:solidFill>
              </a:rPr>
              <a:t>Gaussian Filtering:</a:t>
            </a:r>
            <a:endParaRPr b="1"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Objective:</a:t>
            </a:r>
            <a:r>
              <a:rPr lang="en" sz="1100">
                <a:solidFill>
                  <a:schemeClr val="dk1"/>
                </a:solidFill>
              </a:rPr>
              <a:t> Reduce noise and blur edges in images.</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Method:</a:t>
            </a:r>
            <a:r>
              <a:rPr lang="en" sz="1100">
                <a:solidFill>
                  <a:schemeClr val="dk1"/>
                </a:solidFill>
              </a:rPr>
              <a:t> Convolve the image with a Gaussian kernel, emphasizing central pixels.</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Application:</a:t>
            </a:r>
            <a:r>
              <a:rPr lang="en" sz="1100">
                <a:solidFill>
                  <a:schemeClr val="dk1"/>
                </a:solidFill>
              </a:rPr>
              <a:t> Preprocessing step in image denoising and restoration.</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Histogram Equalization:</a:t>
            </a:r>
            <a:endParaRPr b="1"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Objective:</a:t>
            </a:r>
            <a:r>
              <a:rPr lang="en" sz="1100">
                <a:solidFill>
                  <a:schemeClr val="dk1"/>
                </a:solidFill>
              </a:rPr>
              <a:t> Enhance contrast and improve brightness distribution.</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Method:</a:t>
            </a:r>
            <a:r>
              <a:rPr lang="en" sz="1100">
                <a:solidFill>
                  <a:schemeClr val="dk1"/>
                </a:solidFill>
              </a:rPr>
              <a:t> Rearrange pixel intensity values to spread across entire histogram.</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Application:</a:t>
            </a:r>
            <a:r>
              <a:rPr lang="en" sz="1100">
                <a:solidFill>
                  <a:schemeClr val="dk1"/>
                </a:solidFill>
              </a:rPr>
              <a:t> Improving visibility in low-contrast images.</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Contraharmonic Mean Filtering:</a:t>
            </a:r>
            <a:endParaRPr b="1"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Objective:</a:t>
            </a:r>
            <a:r>
              <a:rPr lang="en" sz="1100">
                <a:solidFill>
                  <a:schemeClr val="dk1"/>
                </a:solidFill>
              </a:rPr>
              <a:t> Remove noise while preserving image details.</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Method:</a:t>
            </a:r>
            <a:r>
              <a:rPr lang="en" sz="1100">
                <a:solidFill>
                  <a:schemeClr val="dk1"/>
                </a:solidFill>
              </a:rPr>
              <a:t> Calculate mean of pixel values raised to a power, where the power can be adjusted for noise removal.</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Application:</a:t>
            </a:r>
            <a:r>
              <a:rPr lang="en" sz="1100">
                <a:solidFill>
                  <a:schemeClr val="dk1"/>
                </a:solidFill>
              </a:rPr>
              <a:t> Effective in reducing salt-and-pepper noise in images.</a:t>
            </a:r>
            <a:endParaRPr sz="1100">
              <a:solidFill>
                <a:schemeClr val="dk1"/>
              </a:solidFill>
            </a:endParaRPr>
          </a:p>
          <a:p>
            <a:pPr indent="0" lvl="0" marL="0" rtl="0" algn="l">
              <a:spcBef>
                <a:spcPts val="120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5746425" y="1017719"/>
            <a:ext cx="3028625" cy="1089250"/>
          </a:xfrm>
          <a:prstGeom prst="rect">
            <a:avLst/>
          </a:prstGeom>
          <a:noFill/>
          <a:ln>
            <a:noFill/>
          </a:ln>
        </p:spPr>
      </p:pic>
      <p:pic>
        <p:nvPicPr>
          <p:cNvPr id="91" name="Google Shape;91;p18"/>
          <p:cNvPicPr preferRelativeResize="0"/>
          <p:nvPr/>
        </p:nvPicPr>
        <p:blipFill>
          <a:blip r:embed="rId4">
            <a:alphaModFix/>
          </a:blip>
          <a:stretch>
            <a:fillRect/>
          </a:stretch>
        </p:blipFill>
        <p:spPr>
          <a:xfrm>
            <a:off x="5844825" y="2235750"/>
            <a:ext cx="2807649" cy="2105750"/>
          </a:xfrm>
          <a:prstGeom prst="rect">
            <a:avLst/>
          </a:prstGeom>
          <a:noFill/>
          <a:ln>
            <a:noFill/>
          </a:ln>
        </p:spPr>
      </p:pic>
      <p:pic>
        <p:nvPicPr>
          <p:cNvPr id="92" name="Google Shape;92;p18"/>
          <p:cNvPicPr preferRelativeResize="0"/>
          <p:nvPr/>
        </p:nvPicPr>
        <p:blipFill>
          <a:blip r:embed="rId5">
            <a:alphaModFix/>
          </a:blip>
          <a:stretch>
            <a:fillRect/>
          </a:stretch>
        </p:blipFill>
        <p:spPr>
          <a:xfrm>
            <a:off x="6326976" y="4411100"/>
            <a:ext cx="1867514"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extraction</a:t>
            </a:r>
            <a:endParaRPr/>
          </a:p>
        </p:txBody>
      </p:sp>
      <p:sp>
        <p:nvSpPr>
          <p:cNvPr id="98" name="Google Shape;98;p19"/>
          <p:cNvSpPr txBox="1"/>
          <p:nvPr>
            <p:ph idx="1" type="body"/>
          </p:nvPr>
        </p:nvSpPr>
        <p:spPr>
          <a:xfrm>
            <a:off x="311700" y="1152475"/>
            <a:ext cx="4907100" cy="3733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200">
                <a:solidFill>
                  <a:schemeClr val="dk1"/>
                </a:solidFill>
              </a:rPr>
              <a:t>Gabor Transform: A Brief Overview</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Objective:</a:t>
            </a:r>
            <a:r>
              <a:rPr lang="en" sz="1200">
                <a:solidFill>
                  <a:schemeClr val="dk1"/>
                </a:solidFill>
              </a:rPr>
              <a:t> Extract textural features from images, particularly useful for analyzing patterns like cortical folds in brain MRI scans.</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Method:</a:t>
            </a:r>
            <a:r>
              <a:rPr lang="en" sz="1200">
                <a:solidFill>
                  <a:schemeClr val="dk1"/>
                </a:solidFill>
              </a:rPr>
              <a:t> Gabor transform combines Gaussian function and sinusoidal wave to analyze local spatial frequency content.</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Mathematics:</a:t>
            </a:r>
            <a:r>
              <a:rPr lang="en" sz="1200">
                <a:solidFill>
                  <a:schemeClr val="dk1"/>
                </a:solidFill>
              </a:rPr>
              <a:t> Given an image, Gabor transform generates a set of filtered images across different frequencies and orientations.</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Benefits:</a:t>
            </a:r>
            <a:endParaRPr b="1"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Captures both frequency and orientation information.</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Effective for feature extraction in texture analysis tasks.</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Applications:</a:t>
            </a:r>
            <a:endParaRPr b="1"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Image processing: Texture analysis, edge detection.</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Biomedical imaging: Brain MRI analysis, tumor detection.</a:t>
            </a:r>
            <a:endParaRPr sz="1200">
              <a:solidFill>
                <a:schemeClr val="dk1"/>
              </a:solidFill>
            </a:endParaRPr>
          </a:p>
          <a:p>
            <a:pPr indent="0" lvl="0" marL="0" rtl="0" algn="l">
              <a:spcBef>
                <a:spcPts val="1200"/>
              </a:spcBef>
              <a:spcAft>
                <a:spcPts val="1200"/>
              </a:spcAft>
              <a:buNone/>
            </a:pPr>
            <a:r>
              <a:t/>
            </a:r>
            <a:endParaRPr sz="1900"/>
          </a:p>
        </p:txBody>
      </p:sp>
      <p:pic>
        <p:nvPicPr>
          <p:cNvPr id="99" name="Google Shape;99;p19"/>
          <p:cNvPicPr preferRelativeResize="0"/>
          <p:nvPr/>
        </p:nvPicPr>
        <p:blipFill>
          <a:blip r:embed="rId3">
            <a:alphaModFix/>
          </a:blip>
          <a:stretch>
            <a:fillRect/>
          </a:stretch>
        </p:blipFill>
        <p:spPr>
          <a:xfrm>
            <a:off x="5704075" y="1183875"/>
            <a:ext cx="2962650" cy="2569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Dimensionality Reduction</a:t>
            </a:r>
            <a:endParaRPr/>
          </a:p>
        </p:txBody>
      </p:sp>
      <p:sp>
        <p:nvSpPr>
          <p:cNvPr id="105" name="Google Shape;105;p20"/>
          <p:cNvSpPr txBox="1"/>
          <p:nvPr>
            <p:ph idx="1" type="body"/>
          </p:nvPr>
        </p:nvSpPr>
        <p:spPr>
          <a:xfrm>
            <a:off x="311700" y="1152475"/>
            <a:ext cx="6546300" cy="3915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1100"/>
              <a:buFont typeface="Arial"/>
              <a:buNone/>
            </a:pPr>
            <a:r>
              <a:rPr b="1" lang="en" sz="1200">
                <a:solidFill>
                  <a:schemeClr val="dk1"/>
                </a:solidFill>
              </a:rPr>
              <a:t>Principal Component Analysis (PCA)</a:t>
            </a:r>
            <a:endParaRPr b="1" sz="1200">
              <a:solidFill>
                <a:schemeClr val="dk1"/>
              </a:solidFill>
            </a:endParaRPr>
          </a:p>
          <a:p>
            <a:pPr indent="-304800" lvl="0" marL="457200" rtl="0" algn="l">
              <a:lnSpc>
                <a:spcPct val="95000"/>
              </a:lnSpc>
              <a:spcBef>
                <a:spcPts val="1200"/>
              </a:spcBef>
              <a:spcAft>
                <a:spcPts val="0"/>
              </a:spcAft>
              <a:buClr>
                <a:schemeClr val="dk1"/>
              </a:buClr>
              <a:buSzPts val="1200"/>
              <a:buChar char="●"/>
            </a:pPr>
            <a:r>
              <a:rPr b="1" lang="en" sz="1200">
                <a:solidFill>
                  <a:schemeClr val="dk1"/>
                </a:solidFill>
              </a:rPr>
              <a:t>Objective:</a:t>
            </a:r>
            <a:r>
              <a:rPr lang="en" sz="1200">
                <a:solidFill>
                  <a:schemeClr val="dk1"/>
                </a:solidFill>
              </a:rPr>
              <a:t> Reduce dimensionality while preserving data variance, aiding in data visualization and analysis.</a:t>
            </a:r>
            <a:endParaRPr sz="1200">
              <a:solidFill>
                <a:schemeClr val="dk1"/>
              </a:solidFill>
            </a:endParaRPr>
          </a:p>
          <a:p>
            <a:pPr indent="-304800" lvl="0" marL="457200" rtl="0" algn="l">
              <a:lnSpc>
                <a:spcPct val="95000"/>
              </a:lnSpc>
              <a:spcBef>
                <a:spcPts val="0"/>
              </a:spcBef>
              <a:spcAft>
                <a:spcPts val="0"/>
              </a:spcAft>
              <a:buClr>
                <a:schemeClr val="dk1"/>
              </a:buClr>
              <a:buSzPts val="1200"/>
              <a:buChar char="●"/>
            </a:pPr>
            <a:r>
              <a:rPr b="1" lang="en" sz="1200">
                <a:solidFill>
                  <a:schemeClr val="dk1"/>
                </a:solidFill>
              </a:rPr>
              <a:t>Method:</a:t>
            </a:r>
            <a:r>
              <a:rPr lang="en" sz="1200">
                <a:solidFill>
                  <a:schemeClr val="dk1"/>
                </a:solidFill>
              </a:rPr>
              <a:t> PCA transforms original features into a new set of orthogonal variables, called principal components (PCs), ordered by variance.</a:t>
            </a:r>
            <a:endParaRPr sz="1200">
              <a:solidFill>
                <a:schemeClr val="dk1"/>
              </a:solidFill>
            </a:endParaRPr>
          </a:p>
          <a:p>
            <a:pPr indent="-304800" lvl="0" marL="457200" rtl="0" algn="l">
              <a:lnSpc>
                <a:spcPct val="95000"/>
              </a:lnSpc>
              <a:spcBef>
                <a:spcPts val="0"/>
              </a:spcBef>
              <a:spcAft>
                <a:spcPts val="0"/>
              </a:spcAft>
              <a:buClr>
                <a:schemeClr val="dk1"/>
              </a:buClr>
              <a:buSzPts val="1200"/>
              <a:buChar char="●"/>
            </a:pPr>
            <a:r>
              <a:rPr b="1" lang="en" sz="1200">
                <a:solidFill>
                  <a:schemeClr val="dk1"/>
                </a:solidFill>
              </a:rPr>
              <a:t>Mathematics:</a:t>
            </a:r>
            <a:endParaRPr b="1" sz="1200">
              <a:solidFill>
                <a:schemeClr val="dk1"/>
              </a:solidFill>
            </a:endParaRPr>
          </a:p>
          <a:p>
            <a:pPr indent="-304800" lvl="1" marL="914400" rtl="0" algn="l">
              <a:lnSpc>
                <a:spcPct val="95000"/>
              </a:lnSpc>
              <a:spcBef>
                <a:spcPts val="0"/>
              </a:spcBef>
              <a:spcAft>
                <a:spcPts val="0"/>
              </a:spcAft>
              <a:buClr>
                <a:schemeClr val="dk1"/>
              </a:buClr>
              <a:buSzPts val="1200"/>
              <a:buChar char="○"/>
            </a:pPr>
            <a:r>
              <a:rPr lang="en" sz="1200">
                <a:solidFill>
                  <a:schemeClr val="dk1"/>
                </a:solidFill>
              </a:rPr>
              <a:t>Compute covariance matrix of input data.</a:t>
            </a:r>
            <a:endParaRPr sz="1200">
              <a:solidFill>
                <a:schemeClr val="dk1"/>
              </a:solidFill>
            </a:endParaRPr>
          </a:p>
          <a:p>
            <a:pPr indent="-304800" lvl="1" marL="914400" rtl="0" algn="l">
              <a:lnSpc>
                <a:spcPct val="95000"/>
              </a:lnSpc>
              <a:spcBef>
                <a:spcPts val="0"/>
              </a:spcBef>
              <a:spcAft>
                <a:spcPts val="0"/>
              </a:spcAft>
              <a:buClr>
                <a:schemeClr val="dk1"/>
              </a:buClr>
              <a:buSzPts val="1200"/>
              <a:buChar char="○"/>
            </a:pPr>
            <a:r>
              <a:rPr lang="en" sz="1200">
                <a:solidFill>
                  <a:schemeClr val="dk1"/>
                </a:solidFill>
              </a:rPr>
              <a:t>Derive eigenvectors and eigenvalues from covariance matrix.</a:t>
            </a:r>
            <a:endParaRPr sz="1200">
              <a:solidFill>
                <a:schemeClr val="dk1"/>
              </a:solidFill>
            </a:endParaRPr>
          </a:p>
          <a:p>
            <a:pPr indent="-304800" lvl="1" marL="914400" rtl="0" algn="l">
              <a:lnSpc>
                <a:spcPct val="95000"/>
              </a:lnSpc>
              <a:spcBef>
                <a:spcPts val="0"/>
              </a:spcBef>
              <a:spcAft>
                <a:spcPts val="0"/>
              </a:spcAft>
              <a:buClr>
                <a:schemeClr val="dk1"/>
              </a:buClr>
              <a:buSzPts val="1200"/>
              <a:buChar char="○"/>
            </a:pPr>
            <a:r>
              <a:rPr lang="en" sz="1200">
                <a:solidFill>
                  <a:schemeClr val="dk1"/>
                </a:solidFill>
              </a:rPr>
              <a:t>Select top eigenvectors (PCs) corresponding to largest eigenvalues.</a:t>
            </a:r>
            <a:endParaRPr sz="1200">
              <a:solidFill>
                <a:schemeClr val="dk1"/>
              </a:solidFill>
            </a:endParaRPr>
          </a:p>
          <a:p>
            <a:pPr indent="-304800" lvl="1" marL="914400" rtl="0" algn="l">
              <a:lnSpc>
                <a:spcPct val="95000"/>
              </a:lnSpc>
              <a:spcBef>
                <a:spcPts val="0"/>
              </a:spcBef>
              <a:spcAft>
                <a:spcPts val="0"/>
              </a:spcAft>
              <a:buClr>
                <a:schemeClr val="dk1"/>
              </a:buClr>
              <a:buSzPts val="1200"/>
              <a:buChar char="○"/>
            </a:pPr>
            <a:r>
              <a:rPr lang="en" sz="1200">
                <a:solidFill>
                  <a:schemeClr val="dk1"/>
                </a:solidFill>
              </a:rPr>
              <a:t>Project data onto selected PCs to obtain lower-dimensional representation.</a:t>
            </a:r>
            <a:endParaRPr sz="1200">
              <a:solidFill>
                <a:schemeClr val="dk1"/>
              </a:solidFill>
            </a:endParaRPr>
          </a:p>
          <a:p>
            <a:pPr indent="-304800" lvl="0" marL="457200" rtl="0" algn="l">
              <a:lnSpc>
                <a:spcPct val="95000"/>
              </a:lnSpc>
              <a:spcBef>
                <a:spcPts val="0"/>
              </a:spcBef>
              <a:spcAft>
                <a:spcPts val="0"/>
              </a:spcAft>
              <a:buClr>
                <a:schemeClr val="dk1"/>
              </a:buClr>
              <a:buSzPts val="1200"/>
              <a:buChar char="●"/>
            </a:pPr>
            <a:r>
              <a:rPr b="1" lang="en" sz="1200">
                <a:solidFill>
                  <a:schemeClr val="dk1"/>
                </a:solidFill>
              </a:rPr>
              <a:t>Benefits:</a:t>
            </a:r>
            <a:endParaRPr b="1" sz="1200">
              <a:solidFill>
                <a:schemeClr val="dk1"/>
              </a:solidFill>
            </a:endParaRPr>
          </a:p>
          <a:p>
            <a:pPr indent="-304800" lvl="1" marL="914400" rtl="0" algn="l">
              <a:lnSpc>
                <a:spcPct val="95000"/>
              </a:lnSpc>
              <a:spcBef>
                <a:spcPts val="0"/>
              </a:spcBef>
              <a:spcAft>
                <a:spcPts val="0"/>
              </a:spcAft>
              <a:buClr>
                <a:schemeClr val="dk1"/>
              </a:buClr>
              <a:buSzPts val="1200"/>
              <a:buChar char="○"/>
            </a:pPr>
            <a:r>
              <a:rPr lang="en" sz="1200">
                <a:solidFill>
                  <a:schemeClr val="dk1"/>
                </a:solidFill>
              </a:rPr>
              <a:t>Simplifies complex data structures.</a:t>
            </a:r>
            <a:endParaRPr sz="1200">
              <a:solidFill>
                <a:schemeClr val="dk1"/>
              </a:solidFill>
            </a:endParaRPr>
          </a:p>
          <a:p>
            <a:pPr indent="-304800" lvl="1" marL="914400" rtl="0" algn="l">
              <a:lnSpc>
                <a:spcPct val="95000"/>
              </a:lnSpc>
              <a:spcBef>
                <a:spcPts val="0"/>
              </a:spcBef>
              <a:spcAft>
                <a:spcPts val="0"/>
              </a:spcAft>
              <a:buClr>
                <a:schemeClr val="dk1"/>
              </a:buClr>
              <a:buSzPts val="1200"/>
              <a:buChar char="○"/>
            </a:pPr>
            <a:r>
              <a:rPr lang="en" sz="1200">
                <a:solidFill>
                  <a:schemeClr val="dk1"/>
                </a:solidFill>
              </a:rPr>
              <a:t>Retains essential information.</a:t>
            </a:r>
            <a:endParaRPr sz="1200">
              <a:solidFill>
                <a:schemeClr val="dk1"/>
              </a:solidFill>
            </a:endParaRPr>
          </a:p>
          <a:p>
            <a:pPr indent="-304800" lvl="1" marL="914400" rtl="0" algn="l">
              <a:lnSpc>
                <a:spcPct val="95000"/>
              </a:lnSpc>
              <a:spcBef>
                <a:spcPts val="0"/>
              </a:spcBef>
              <a:spcAft>
                <a:spcPts val="0"/>
              </a:spcAft>
              <a:buClr>
                <a:schemeClr val="dk1"/>
              </a:buClr>
              <a:buSzPts val="1200"/>
              <a:buChar char="○"/>
            </a:pPr>
            <a:r>
              <a:rPr lang="en" sz="1200">
                <a:solidFill>
                  <a:schemeClr val="dk1"/>
                </a:solidFill>
              </a:rPr>
              <a:t>Removes multicollinearity among features.</a:t>
            </a:r>
            <a:endParaRPr sz="1200">
              <a:solidFill>
                <a:schemeClr val="dk1"/>
              </a:solidFill>
            </a:endParaRPr>
          </a:p>
          <a:p>
            <a:pPr indent="-304800" lvl="0" marL="457200" rtl="0" algn="l">
              <a:lnSpc>
                <a:spcPct val="95000"/>
              </a:lnSpc>
              <a:spcBef>
                <a:spcPts val="0"/>
              </a:spcBef>
              <a:spcAft>
                <a:spcPts val="0"/>
              </a:spcAft>
              <a:buClr>
                <a:schemeClr val="dk1"/>
              </a:buClr>
              <a:buSzPts val="1200"/>
              <a:buChar char="●"/>
            </a:pPr>
            <a:r>
              <a:rPr b="1" lang="en" sz="1200">
                <a:solidFill>
                  <a:schemeClr val="dk1"/>
                </a:solidFill>
              </a:rPr>
              <a:t>Applications:</a:t>
            </a:r>
            <a:endParaRPr b="1" sz="1200">
              <a:solidFill>
                <a:schemeClr val="dk1"/>
              </a:solidFill>
            </a:endParaRPr>
          </a:p>
          <a:p>
            <a:pPr indent="-304800" lvl="1" marL="914400" rtl="0" algn="l">
              <a:lnSpc>
                <a:spcPct val="95000"/>
              </a:lnSpc>
              <a:spcBef>
                <a:spcPts val="0"/>
              </a:spcBef>
              <a:spcAft>
                <a:spcPts val="0"/>
              </a:spcAft>
              <a:buClr>
                <a:schemeClr val="dk1"/>
              </a:buClr>
              <a:buSzPts val="1200"/>
              <a:buChar char="○"/>
            </a:pPr>
            <a:r>
              <a:rPr lang="en" sz="1200">
                <a:solidFill>
                  <a:schemeClr val="dk1"/>
                </a:solidFill>
              </a:rPr>
              <a:t>Dimensionality reduction in image processing, bioinformatics, finance.</a:t>
            </a:r>
            <a:endParaRPr sz="1200">
              <a:solidFill>
                <a:schemeClr val="dk1"/>
              </a:solidFill>
            </a:endParaRPr>
          </a:p>
          <a:p>
            <a:pPr indent="-304800" lvl="1" marL="914400" rtl="0" algn="l">
              <a:lnSpc>
                <a:spcPct val="95000"/>
              </a:lnSpc>
              <a:spcBef>
                <a:spcPts val="0"/>
              </a:spcBef>
              <a:spcAft>
                <a:spcPts val="0"/>
              </a:spcAft>
              <a:buClr>
                <a:schemeClr val="dk1"/>
              </a:buClr>
              <a:buSzPts val="1200"/>
              <a:buChar char="○"/>
            </a:pPr>
            <a:r>
              <a:rPr lang="en" sz="1200">
                <a:solidFill>
                  <a:schemeClr val="dk1"/>
                </a:solidFill>
              </a:rPr>
              <a:t>Pattern recognition, feature extraction.</a:t>
            </a:r>
            <a:endParaRPr sz="1200">
              <a:solidFill>
                <a:schemeClr val="dk1"/>
              </a:solidFill>
            </a:endParaRPr>
          </a:p>
          <a:p>
            <a:pPr indent="0" lvl="0" marL="0" rtl="0" algn="l">
              <a:lnSpc>
                <a:spcPct val="95000"/>
              </a:lnSpc>
              <a:spcBef>
                <a:spcPts val="1200"/>
              </a:spcBef>
              <a:spcAft>
                <a:spcPts val="1200"/>
              </a:spcAft>
              <a:buNone/>
            </a:pPr>
            <a:r>
              <a:t/>
            </a:r>
            <a:endParaRPr sz="1200"/>
          </a:p>
        </p:txBody>
      </p:sp>
      <p:pic>
        <p:nvPicPr>
          <p:cNvPr id="106" name="Google Shape;106;p20"/>
          <p:cNvPicPr preferRelativeResize="0"/>
          <p:nvPr/>
        </p:nvPicPr>
        <p:blipFill>
          <a:blip r:embed="rId3">
            <a:alphaModFix/>
          </a:blip>
          <a:stretch>
            <a:fillRect/>
          </a:stretch>
        </p:blipFill>
        <p:spPr>
          <a:xfrm>
            <a:off x="6047850" y="3401925"/>
            <a:ext cx="3096150" cy="1741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CNN Model Architecture</a:t>
            </a:r>
            <a:endParaRPr/>
          </a:p>
        </p:txBody>
      </p:sp>
      <p:sp>
        <p:nvSpPr>
          <p:cNvPr id="112" name="Google Shape;112;p21"/>
          <p:cNvSpPr txBox="1"/>
          <p:nvPr>
            <p:ph idx="1" type="body"/>
          </p:nvPr>
        </p:nvSpPr>
        <p:spPr>
          <a:xfrm>
            <a:off x="311700" y="1152475"/>
            <a:ext cx="46245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200">
                <a:solidFill>
                  <a:schemeClr val="dk1"/>
                </a:solidFill>
              </a:rPr>
              <a:t>CNN Architecture Overview:</a:t>
            </a:r>
            <a:endParaRPr b="1" sz="1200">
              <a:solidFill>
                <a:schemeClr val="dk1"/>
              </a:solidFill>
            </a:endParaRPr>
          </a:p>
          <a:p>
            <a:pPr indent="-304800" lvl="0" marL="457200" rtl="0" algn="l">
              <a:spcBef>
                <a:spcPts val="1200"/>
              </a:spcBef>
              <a:spcAft>
                <a:spcPts val="0"/>
              </a:spcAft>
              <a:buClr>
                <a:schemeClr val="dk1"/>
              </a:buClr>
              <a:buSzPts val="1200"/>
              <a:buAutoNum type="arabicPeriod"/>
            </a:pPr>
            <a:r>
              <a:rPr b="1" lang="en" sz="1200">
                <a:solidFill>
                  <a:schemeClr val="dk1"/>
                </a:solidFill>
              </a:rPr>
              <a:t>Conv2D:</a:t>
            </a:r>
            <a:r>
              <a:rPr lang="en" sz="1200">
                <a:solidFill>
                  <a:schemeClr val="dk1"/>
                </a:solidFill>
              </a:rPr>
              <a:t> Applies 2D convolution, producing feature maps.</a:t>
            </a:r>
            <a:endParaRPr sz="1200">
              <a:solidFill>
                <a:schemeClr val="dk1"/>
              </a:solidFill>
            </a:endParaRPr>
          </a:p>
          <a:p>
            <a:pPr indent="-304800" lvl="0" marL="457200" rtl="0" algn="l">
              <a:spcBef>
                <a:spcPts val="0"/>
              </a:spcBef>
              <a:spcAft>
                <a:spcPts val="0"/>
              </a:spcAft>
              <a:buClr>
                <a:schemeClr val="dk1"/>
              </a:buClr>
              <a:buSzPts val="1200"/>
              <a:buAutoNum type="arabicPeriod"/>
            </a:pPr>
            <a:r>
              <a:rPr b="1" lang="en" sz="1200">
                <a:solidFill>
                  <a:schemeClr val="dk1"/>
                </a:solidFill>
              </a:rPr>
              <a:t>BatchNormalization:</a:t>
            </a:r>
            <a:r>
              <a:rPr lang="en" sz="1200">
                <a:solidFill>
                  <a:schemeClr val="dk1"/>
                </a:solidFill>
              </a:rPr>
              <a:t> Normalizes activations, aiding training and reducing overfitting.</a:t>
            </a:r>
            <a:endParaRPr sz="1200">
              <a:solidFill>
                <a:schemeClr val="dk1"/>
              </a:solidFill>
            </a:endParaRPr>
          </a:p>
          <a:p>
            <a:pPr indent="-304800" lvl="0" marL="457200" rtl="0" algn="l">
              <a:spcBef>
                <a:spcPts val="0"/>
              </a:spcBef>
              <a:spcAft>
                <a:spcPts val="0"/>
              </a:spcAft>
              <a:buClr>
                <a:schemeClr val="dk1"/>
              </a:buClr>
              <a:buSzPts val="1200"/>
              <a:buAutoNum type="arabicPeriod"/>
            </a:pPr>
            <a:r>
              <a:rPr b="1" lang="en" sz="1200">
                <a:solidFill>
                  <a:schemeClr val="dk1"/>
                </a:solidFill>
              </a:rPr>
              <a:t>MaxPooling2D:</a:t>
            </a:r>
            <a:r>
              <a:rPr lang="en" sz="1200">
                <a:solidFill>
                  <a:schemeClr val="dk1"/>
                </a:solidFill>
              </a:rPr>
              <a:t> Performs spatial data reduction, retaining vital information.</a:t>
            </a:r>
            <a:endParaRPr sz="1200">
              <a:solidFill>
                <a:schemeClr val="dk1"/>
              </a:solidFill>
            </a:endParaRPr>
          </a:p>
          <a:p>
            <a:pPr indent="-304800" lvl="0" marL="457200" rtl="0" algn="l">
              <a:spcBef>
                <a:spcPts val="0"/>
              </a:spcBef>
              <a:spcAft>
                <a:spcPts val="0"/>
              </a:spcAft>
              <a:buClr>
                <a:schemeClr val="dk1"/>
              </a:buClr>
              <a:buSzPts val="1200"/>
              <a:buAutoNum type="arabicPeriod"/>
            </a:pPr>
            <a:r>
              <a:rPr b="1" lang="en" sz="1200">
                <a:solidFill>
                  <a:schemeClr val="dk1"/>
                </a:solidFill>
              </a:rPr>
              <a:t>Dropout:</a:t>
            </a:r>
            <a:r>
              <a:rPr lang="en" sz="1200">
                <a:solidFill>
                  <a:schemeClr val="dk1"/>
                </a:solidFill>
              </a:rPr>
              <a:t> Implements regularization to prevent overfitting.</a:t>
            </a:r>
            <a:endParaRPr sz="1200">
              <a:solidFill>
                <a:schemeClr val="dk1"/>
              </a:solidFill>
            </a:endParaRPr>
          </a:p>
          <a:p>
            <a:pPr indent="-304800" lvl="0" marL="457200" rtl="0" algn="l">
              <a:spcBef>
                <a:spcPts val="0"/>
              </a:spcBef>
              <a:spcAft>
                <a:spcPts val="0"/>
              </a:spcAft>
              <a:buClr>
                <a:schemeClr val="dk1"/>
              </a:buClr>
              <a:buSzPts val="1200"/>
              <a:buAutoNum type="arabicPeriod"/>
            </a:pPr>
            <a:r>
              <a:rPr b="1" lang="en" sz="1200">
                <a:solidFill>
                  <a:schemeClr val="dk1"/>
                </a:solidFill>
              </a:rPr>
              <a:t>Flatten:</a:t>
            </a:r>
            <a:r>
              <a:rPr lang="en" sz="1200">
                <a:solidFill>
                  <a:schemeClr val="dk1"/>
                </a:solidFill>
              </a:rPr>
              <a:t> Converts data into 1D array for fully connected layers.</a:t>
            </a:r>
            <a:endParaRPr sz="1200">
              <a:solidFill>
                <a:schemeClr val="dk1"/>
              </a:solidFill>
            </a:endParaRPr>
          </a:p>
          <a:p>
            <a:pPr indent="-304800" lvl="0" marL="457200" rtl="0" algn="l">
              <a:spcBef>
                <a:spcPts val="0"/>
              </a:spcBef>
              <a:spcAft>
                <a:spcPts val="0"/>
              </a:spcAft>
              <a:buClr>
                <a:schemeClr val="dk1"/>
              </a:buClr>
              <a:buSzPts val="1200"/>
              <a:buAutoNum type="arabicPeriod"/>
            </a:pPr>
            <a:r>
              <a:rPr b="1" lang="en" sz="1200">
                <a:solidFill>
                  <a:schemeClr val="dk1"/>
                </a:solidFill>
              </a:rPr>
              <a:t>Dense:</a:t>
            </a:r>
            <a:r>
              <a:rPr lang="en" sz="1200">
                <a:solidFill>
                  <a:schemeClr val="dk1"/>
                </a:solidFill>
              </a:rPr>
              <a:t> Fully connected layers with ReLU activation.</a:t>
            </a:r>
            <a:endParaRPr sz="1200">
              <a:solidFill>
                <a:schemeClr val="dk1"/>
              </a:solidFill>
            </a:endParaRPr>
          </a:p>
          <a:p>
            <a:pPr indent="-304800" lvl="0" marL="457200" rtl="0" algn="l">
              <a:spcBef>
                <a:spcPts val="0"/>
              </a:spcBef>
              <a:spcAft>
                <a:spcPts val="0"/>
              </a:spcAft>
              <a:buClr>
                <a:schemeClr val="dk1"/>
              </a:buClr>
              <a:buSzPts val="1200"/>
              <a:buAutoNum type="arabicPeriod"/>
            </a:pPr>
            <a:r>
              <a:rPr b="1" lang="en" sz="1200">
                <a:solidFill>
                  <a:schemeClr val="dk1"/>
                </a:solidFill>
              </a:rPr>
              <a:t>Output Layer:</a:t>
            </a:r>
            <a:r>
              <a:rPr lang="en" sz="1200">
                <a:solidFill>
                  <a:schemeClr val="dk1"/>
                </a:solidFill>
              </a:rPr>
              <a:t> Dense layer with 21 units representing output classes.</a:t>
            </a:r>
            <a:endParaRPr sz="1200">
              <a:solidFill>
                <a:schemeClr val="dk1"/>
              </a:solidFill>
            </a:endParaRPr>
          </a:p>
          <a:p>
            <a:pPr indent="0" lvl="0" marL="0" rtl="0" algn="l">
              <a:spcBef>
                <a:spcPts val="1200"/>
              </a:spcBef>
              <a:spcAft>
                <a:spcPts val="1200"/>
              </a:spcAft>
              <a:buNone/>
            </a:pPr>
            <a:r>
              <a:t/>
            </a:r>
            <a:endParaRPr sz="1200"/>
          </a:p>
        </p:txBody>
      </p:sp>
      <p:pic>
        <p:nvPicPr>
          <p:cNvPr id="113" name="Google Shape;113;p21"/>
          <p:cNvPicPr preferRelativeResize="0"/>
          <p:nvPr/>
        </p:nvPicPr>
        <p:blipFill>
          <a:blip r:embed="rId3">
            <a:alphaModFix/>
          </a:blip>
          <a:stretch>
            <a:fillRect/>
          </a:stretch>
        </p:blipFill>
        <p:spPr>
          <a:xfrm>
            <a:off x="5275375" y="1320025"/>
            <a:ext cx="3716226" cy="2982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