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4"/>
  </p:sldMasterIdLst>
  <p:notesMasterIdLst>
    <p:notesMasterId r:id="rId19"/>
  </p:notesMasterIdLst>
  <p:sldIdLst>
    <p:sldId id="299" r:id="rId5"/>
    <p:sldId id="280" r:id="rId6"/>
    <p:sldId id="297" r:id="rId7"/>
    <p:sldId id="284" r:id="rId8"/>
    <p:sldId id="294" r:id="rId9"/>
    <p:sldId id="295" r:id="rId10"/>
    <p:sldId id="303" r:id="rId11"/>
    <p:sldId id="304" r:id="rId12"/>
    <p:sldId id="301" r:id="rId13"/>
    <p:sldId id="305" r:id="rId14"/>
    <p:sldId id="302" r:id="rId15"/>
    <p:sldId id="296" r:id="rId16"/>
    <p:sldId id="298" r:id="rId17"/>
    <p:sldId id="300"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E8A"/>
    <a:srgbClr val="FDFBF6"/>
    <a:srgbClr val="202C8F"/>
    <a:srgbClr val="AAC4E9"/>
    <a:srgbClr val="F5CDCE"/>
    <a:srgbClr val="DF8C8C"/>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9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D6EE87-EBD5-4F12-A48A-63ACA297AC8F}" type="datetimeFigureOut">
              <a:rPr lang="en-US" smtClean="0"/>
              <a:t>3/5/2024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t>‹#›</a:t>
            </a:fld>
            <a:endParaRPr lang="en-US" dirty="0"/>
          </a:p>
        </p:txBody>
      </p:sp>
      <p:sp>
        <p:nvSpPr>
          <p:cNvPr id="8" name="Freeform: Shape 7">
            <a:extLst>
              <a:ext uri="{FF2B5EF4-FFF2-40B4-BE49-F238E27FC236}">
                <a16:creationId xmlns:a16="http://schemas.microsoft.com/office/drawing/2014/main" id="{5038D1BD-D542-8753-1431-7270A00B1B7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EADAE067-9E68-B1BA-9152-E405FE59EDD3}"/>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9402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881788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298CD5-6C1E-4009-B41F-6DF62E31D3BE}" type="datetimeFigureOut">
              <a:rPr lang="en-US" smtClean="0"/>
              <a:pPr/>
              <a:t>3/5/2024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9722519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298CD5-6C1E-4009-B41F-6DF62E31D3BE}" type="datetimeFigureOut">
              <a:rPr lang="en-US" smtClean="0"/>
              <a:pPr/>
              <a:t>3/5/2024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30470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298CD5-6C1E-4009-B41F-6DF62E31D3BE}" type="datetimeFigureOut">
              <a:rPr lang="en-US" smtClean="0"/>
              <a:pPr/>
              <a:t>3/5/2024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541060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3/5/2024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36003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3/5/2024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5472262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3/5/2024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3881291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A4AFB99-0EAB-4182-AFF8-E214C82A68F6}" type="datetimeFigureOut">
              <a:rPr lang="en-US" smtClean="0"/>
              <a:t>3/5/2024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5317403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2115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3/5/2024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263816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61015F-7CC6-4D0A-9D87-873EA4C304CC}" type="datetimeFigureOut">
              <a:rPr lang="en-US" smtClean="0"/>
              <a:t>3/5/2024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3E443894-0836-178F-3E80-CC9C14FA9405}"/>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DCBAB67B-608E-3406-34AD-D6AAFDDEF3E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F88BC891-5A7B-5555-77A1-B9BAA817114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288FA2E-EA4E-F661-663E-FE15FFAEC5E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C621630F-3517-C74D-DC7B-53A522E5A59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EC60460D-B29C-1369-A6AD-A0C379170E5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00546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8352609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368500AA-F163-62A8-BC2A-B2F37D03B85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25CC3EE9-13AC-DC43-00F6-814A3DEA609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4F002FFC-CD08-FD18-AD5A-6B840D6B2D6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17493C12-BFAC-284D-A0AD-C4D7EB47F18A}"/>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4832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3/5/2024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7FA86D9D-4182-8FCC-2AEA-8EC0D50B06B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BB88F366-708F-EC5A-DED2-ED7FB92F6C5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5041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3/5/2024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2FD7835-24E6-529A-EE00-7F61279E6967}"/>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AB22B794-A52A-B0F6-E5B2-8BF9D4FBB2B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8932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A3F77797-8B88-6346-4DE0-2C4553A00CC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2749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E5C71133-A9BC-77CE-3F77-F53FB9E46A5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4640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3/5/2024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07930565"/>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664" r:id="rId19"/>
    <p:sldLayoutId id="2147483655" r:id="rId20"/>
    <p:sldLayoutId id="2147483654" r:id="rId21"/>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D1D6-A750-8A40-E19E-83DBDF6BE334}"/>
              </a:ext>
            </a:extLst>
          </p:cNvPr>
          <p:cNvSpPr>
            <a:spLocks noGrp="1"/>
          </p:cNvSpPr>
          <p:nvPr>
            <p:ph type="title"/>
          </p:nvPr>
        </p:nvSpPr>
        <p:spPr>
          <a:xfrm>
            <a:off x="484460" y="544577"/>
            <a:ext cx="10799406" cy="1595859"/>
          </a:xfrm>
        </p:spPr>
        <p:txBody>
          <a:bodyPr/>
          <a:lstStyle/>
          <a:p>
            <a:r>
              <a:rPr lang="en-IN" dirty="0"/>
              <a:t>Face detection attendance system</a:t>
            </a:r>
          </a:p>
        </p:txBody>
      </p:sp>
      <p:sp>
        <p:nvSpPr>
          <p:cNvPr id="22" name="Content Placeholder 21">
            <a:extLst>
              <a:ext uri="{FF2B5EF4-FFF2-40B4-BE49-F238E27FC236}">
                <a16:creationId xmlns:a16="http://schemas.microsoft.com/office/drawing/2014/main" id="{B0121A89-6DC6-A45A-9EE3-C97B1C5CB7FC}"/>
              </a:ext>
            </a:extLst>
          </p:cNvPr>
          <p:cNvSpPr>
            <a:spLocks noGrp="1"/>
          </p:cNvSpPr>
          <p:nvPr>
            <p:ph idx="1"/>
          </p:nvPr>
        </p:nvSpPr>
        <p:spPr>
          <a:xfrm>
            <a:off x="1024126" y="2204275"/>
            <a:ext cx="9720073" cy="4023360"/>
          </a:xfrm>
        </p:spPr>
        <p:txBody>
          <a:bodyPr>
            <a:normAutofit lnSpcReduction="10000"/>
          </a:bodyPr>
          <a:lstStyle/>
          <a:p>
            <a:pPr marL="0" indent="0">
              <a:buNone/>
            </a:pPr>
            <a:r>
              <a:rPr lang="en-IN" dirty="0"/>
              <a:t>By</a:t>
            </a:r>
          </a:p>
          <a:p>
            <a:pPr marL="0" indent="0">
              <a:buNone/>
            </a:pPr>
            <a:r>
              <a:rPr lang="en-IN" sz="1400" dirty="0"/>
              <a:t>B.NAGA BHUSHAN 	245521748005</a:t>
            </a:r>
          </a:p>
          <a:p>
            <a:pPr marL="0" indent="0">
              <a:buNone/>
            </a:pPr>
            <a:r>
              <a:rPr lang="en-IN" sz="1400" dirty="0"/>
              <a:t>B.SURYA RUSHI 	245521748007</a:t>
            </a:r>
          </a:p>
          <a:p>
            <a:pPr marL="0" indent="0">
              <a:buNone/>
            </a:pPr>
            <a:r>
              <a:rPr lang="en-IN" sz="1400" dirty="0"/>
              <a:t>P.MAHESH 	245521748048 </a:t>
            </a:r>
          </a:p>
          <a:p>
            <a:pPr marL="0" indent="0">
              <a:buNone/>
            </a:pPr>
            <a:endParaRPr lang="en-IN" sz="1400" dirty="0"/>
          </a:p>
          <a:p>
            <a:pPr marL="0" indent="0">
              <a:buNone/>
            </a:pPr>
            <a:r>
              <a:rPr lang="en-IN" sz="1800" dirty="0"/>
              <a:t>TEAM-2</a:t>
            </a:r>
          </a:p>
          <a:p>
            <a:pPr marL="0" indent="0">
              <a:buNone/>
            </a:pPr>
            <a:endParaRPr lang="en-IN" sz="1800" dirty="0"/>
          </a:p>
          <a:p>
            <a:pPr marL="0" indent="0">
              <a:buNone/>
            </a:pPr>
            <a:r>
              <a:rPr lang="en-IN" sz="1800" dirty="0"/>
              <a:t>GUIDE:</a:t>
            </a:r>
          </a:p>
          <a:p>
            <a:pPr marL="0" indent="0">
              <a:buNone/>
            </a:pPr>
            <a:r>
              <a:rPr lang="en-IN" sz="1800" dirty="0"/>
              <a:t>MRS.K</a:t>
            </a:r>
            <a:r>
              <a:rPr lang="en-IN" sz="1800"/>
              <a:t>.HARINI</a:t>
            </a:r>
            <a:endParaRPr lang="en-IN" sz="1800" dirty="0"/>
          </a:p>
          <a:p>
            <a:pPr marL="0" indent="0">
              <a:buNone/>
            </a:pPr>
            <a:endParaRPr lang="en-IN" sz="1400" dirty="0"/>
          </a:p>
          <a:p>
            <a:pPr marL="0" indent="0">
              <a:buNone/>
            </a:pPr>
            <a:r>
              <a:rPr lang="en-IN" sz="1800" dirty="0"/>
              <a:t>DEPT:</a:t>
            </a:r>
          </a:p>
          <a:p>
            <a:pPr marL="0" indent="0">
              <a:buNone/>
            </a:pPr>
            <a:r>
              <a:rPr lang="en-IN" sz="1400" dirty="0"/>
              <a:t>CSE[AI&amp;ML]</a:t>
            </a:r>
          </a:p>
          <a:p>
            <a:pPr marL="0" indent="0">
              <a:buNone/>
            </a:pPr>
            <a:endParaRPr lang="en-IN" sz="1400" dirty="0"/>
          </a:p>
          <a:p>
            <a:pPr marL="0" indent="0">
              <a:buNone/>
            </a:pPr>
            <a:endParaRPr lang="en-IN" sz="1400" dirty="0"/>
          </a:p>
        </p:txBody>
      </p:sp>
      <p:sp>
        <p:nvSpPr>
          <p:cNvPr id="4" name="Footer Placeholder 3">
            <a:extLst>
              <a:ext uri="{FF2B5EF4-FFF2-40B4-BE49-F238E27FC236}">
                <a16:creationId xmlns:a16="http://schemas.microsoft.com/office/drawing/2014/main" id="{87CD1634-CF5F-2926-BC8B-B37C98408E06}"/>
              </a:ext>
            </a:extLst>
          </p:cNvPr>
          <p:cNvSpPr>
            <a:spLocks noGrp="1"/>
          </p:cNvSpPr>
          <p:nvPr>
            <p:ph type="ftr" sz="quarter" idx="11"/>
          </p:nvPr>
        </p:nvSpPr>
        <p:spPr>
          <a:xfrm>
            <a:off x="667140" y="6288141"/>
            <a:ext cx="7772400" cy="365125"/>
          </a:xfrm>
        </p:spPr>
        <p:txBody>
          <a:bodyPr/>
          <a:lstStyle/>
          <a:p>
            <a:r>
              <a:rPr lang="en-US" dirty="0"/>
              <a:t>FACE DETECTION ATTENDANCE SYSTEM</a:t>
            </a:r>
          </a:p>
        </p:txBody>
      </p:sp>
      <p:sp>
        <p:nvSpPr>
          <p:cNvPr id="5" name="Slide Number Placeholder 4">
            <a:extLst>
              <a:ext uri="{FF2B5EF4-FFF2-40B4-BE49-F238E27FC236}">
                <a16:creationId xmlns:a16="http://schemas.microsoft.com/office/drawing/2014/main" id="{2950ED52-4437-8900-573F-2C663C9DD70C}"/>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427794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0043-E233-E3F7-1F91-658EB7677A93}"/>
              </a:ext>
            </a:extLst>
          </p:cNvPr>
          <p:cNvSpPr>
            <a:spLocks noGrp="1"/>
          </p:cNvSpPr>
          <p:nvPr>
            <p:ph type="title"/>
          </p:nvPr>
        </p:nvSpPr>
        <p:spPr>
          <a:xfrm>
            <a:off x="2345094" y="-82952"/>
            <a:ext cx="8610600" cy="1293028"/>
          </a:xfrm>
        </p:spPr>
        <p:txBody>
          <a:bodyPr/>
          <a:lstStyle/>
          <a:p>
            <a:r>
              <a:rPr lang="en-IN" dirty="0"/>
              <a:t>Test cases</a:t>
            </a:r>
          </a:p>
        </p:txBody>
      </p:sp>
      <p:graphicFrame>
        <p:nvGraphicFramePr>
          <p:cNvPr id="6" name="Content Placeholder 5">
            <a:extLst>
              <a:ext uri="{FF2B5EF4-FFF2-40B4-BE49-F238E27FC236}">
                <a16:creationId xmlns:a16="http://schemas.microsoft.com/office/drawing/2014/main" id="{74DBB9A9-38C1-06C5-415A-EEAD6EF9C863}"/>
              </a:ext>
            </a:extLst>
          </p:cNvPr>
          <p:cNvGraphicFramePr>
            <a:graphicFrameLocks noGrp="1"/>
          </p:cNvGraphicFramePr>
          <p:nvPr>
            <p:ph sz="half" idx="1"/>
            <p:extLst>
              <p:ext uri="{D42A27DB-BD31-4B8C-83A1-F6EECF244321}">
                <p14:modId xmlns:p14="http://schemas.microsoft.com/office/powerpoint/2010/main" val="3252247925"/>
              </p:ext>
            </p:extLst>
          </p:nvPr>
        </p:nvGraphicFramePr>
        <p:xfrm>
          <a:off x="685800" y="1421757"/>
          <a:ext cx="10680696" cy="4849107"/>
        </p:xfrm>
        <a:graphic>
          <a:graphicData uri="http://schemas.openxmlformats.org/drawingml/2006/table">
            <a:tbl>
              <a:tblPr firstRow="1" bandRow="1">
                <a:tableStyleId>{073A0DAA-6AF3-43AB-8588-CEC1D06C72B9}</a:tableStyleId>
              </a:tblPr>
              <a:tblGrid>
                <a:gridCol w="1017166">
                  <a:extLst>
                    <a:ext uri="{9D8B030D-6E8A-4147-A177-3AD203B41FA5}">
                      <a16:colId xmlns:a16="http://schemas.microsoft.com/office/drawing/2014/main" val="856679556"/>
                    </a:ext>
                  </a:extLst>
                </a:gridCol>
                <a:gridCol w="2006082">
                  <a:extLst>
                    <a:ext uri="{9D8B030D-6E8A-4147-A177-3AD203B41FA5}">
                      <a16:colId xmlns:a16="http://schemas.microsoft.com/office/drawing/2014/main" val="1458858953"/>
                    </a:ext>
                  </a:extLst>
                </a:gridCol>
                <a:gridCol w="1632857">
                  <a:extLst>
                    <a:ext uri="{9D8B030D-6E8A-4147-A177-3AD203B41FA5}">
                      <a16:colId xmlns:a16="http://schemas.microsoft.com/office/drawing/2014/main" val="2003669651"/>
                    </a:ext>
                  </a:extLst>
                </a:gridCol>
                <a:gridCol w="2211355">
                  <a:extLst>
                    <a:ext uri="{9D8B030D-6E8A-4147-A177-3AD203B41FA5}">
                      <a16:colId xmlns:a16="http://schemas.microsoft.com/office/drawing/2014/main" val="1264292927"/>
                    </a:ext>
                  </a:extLst>
                </a:gridCol>
                <a:gridCol w="2033120">
                  <a:extLst>
                    <a:ext uri="{9D8B030D-6E8A-4147-A177-3AD203B41FA5}">
                      <a16:colId xmlns:a16="http://schemas.microsoft.com/office/drawing/2014/main" val="1782918201"/>
                    </a:ext>
                  </a:extLst>
                </a:gridCol>
                <a:gridCol w="1780116">
                  <a:extLst>
                    <a:ext uri="{9D8B030D-6E8A-4147-A177-3AD203B41FA5}">
                      <a16:colId xmlns:a16="http://schemas.microsoft.com/office/drawing/2014/main" val="4127871464"/>
                    </a:ext>
                  </a:extLst>
                </a:gridCol>
              </a:tblGrid>
              <a:tr h="684174">
                <a:tc>
                  <a:txBody>
                    <a:bodyPr/>
                    <a:lstStyle/>
                    <a:p>
                      <a:r>
                        <a:rPr lang="en-IN" dirty="0"/>
                        <a:t>Sl.NO</a:t>
                      </a:r>
                    </a:p>
                  </a:txBody>
                  <a:tcPr/>
                </a:tc>
                <a:tc>
                  <a:txBody>
                    <a:bodyPr/>
                    <a:lstStyle/>
                    <a:p>
                      <a:r>
                        <a:rPr lang="en-IN" dirty="0"/>
                        <a:t>Action</a:t>
                      </a:r>
                    </a:p>
                  </a:txBody>
                  <a:tcPr/>
                </a:tc>
                <a:tc>
                  <a:txBody>
                    <a:bodyPr/>
                    <a:lstStyle/>
                    <a:p>
                      <a:r>
                        <a:rPr lang="en-IN" dirty="0"/>
                        <a:t>Inputs</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 Result</a:t>
                      </a:r>
                    </a:p>
                  </a:txBody>
                  <a:tcPr/>
                </a:tc>
                <a:extLst>
                  <a:ext uri="{0D108BD9-81ED-4DB2-BD59-A6C34878D82A}">
                    <a16:rowId xmlns:a16="http://schemas.microsoft.com/office/drawing/2014/main" val="3566168972"/>
                  </a:ext>
                </a:extLst>
              </a:tr>
              <a:tr h="955388">
                <a:tc>
                  <a:txBody>
                    <a:bodyPr/>
                    <a:lstStyle/>
                    <a:p>
                      <a:r>
                        <a:rPr lang="en-IN" sz="1600" dirty="0">
                          <a:latin typeface="Dubai Light" panose="020B0303030403030204" pitchFamily="34" charset="-78"/>
                          <a:cs typeface="Dubai Light" panose="020B0303030403030204" pitchFamily="34" charset="-78"/>
                        </a:rPr>
                        <a:t>1.</a:t>
                      </a:r>
                    </a:p>
                  </a:txBody>
                  <a:tcPr/>
                </a:tc>
                <a:tc>
                  <a:txBody>
                    <a:bodyPr/>
                    <a:lstStyle/>
                    <a:p>
                      <a:r>
                        <a:rPr lang="en-IN" sz="1600" dirty="0">
                          <a:latin typeface="Dubai Light" panose="020B0303030403030204" pitchFamily="34" charset="-78"/>
                          <a:cs typeface="Dubai Light" panose="020B0303030403030204" pitchFamily="34" charset="-78"/>
                        </a:rPr>
                        <a:t>Capture Images</a:t>
                      </a:r>
                    </a:p>
                    <a:p>
                      <a:endParaRPr lang="en-IN" sz="1600" dirty="0">
                        <a:latin typeface="Dubai Light" panose="020B0303030403030204" pitchFamily="34" charset="-78"/>
                        <a:cs typeface="Dubai Light" panose="020B0303030403030204" pitchFamily="34" charset="-78"/>
                      </a:endParaRPr>
                    </a:p>
                  </a:txBody>
                  <a:tcPr/>
                </a:tc>
                <a:tc>
                  <a:txBody>
                    <a:bodyPr/>
                    <a:lstStyle/>
                    <a:p>
                      <a:r>
                        <a:rPr lang="en-IN" sz="1600" dirty="0">
                          <a:latin typeface="Dubai Light" panose="020B0303030403030204" pitchFamily="34" charset="-78"/>
                          <a:cs typeface="Dubai Light" panose="020B0303030403030204" pitchFamily="34" charset="-78"/>
                        </a:rPr>
                        <a:t>A Person’s</a:t>
                      </a:r>
                    </a:p>
                    <a:p>
                      <a:r>
                        <a:rPr lang="en-IN" sz="1600" dirty="0">
                          <a:latin typeface="Dubai Light" panose="020B0303030403030204" pitchFamily="34" charset="-78"/>
                          <a:cs typeface="Dubai Light" panose="020B0303030403030204" pitchFamily="34" charset="-78"/>
                        </a:rPr>
                        <a:t>Face</a:t>
                      </a:r>
                    </a:p>
                  </a:txBody>
                  <a:tcPr/>
                </a:tc>
                <a:tc>
                  <a:txBody>
                    <a:bodyPr/>
                    <a:lstStyle/>
                    <a:p>
                      <a:r>
                        <a:rPr lang="en-US" sz="1600" dirty="0">
                          <a:latin typeface="Dubai Light" panose="020B0303030403030204" pitchFamily="34" charset="-78"/>
                          <a:cs typeface="Dubai Light" panose="020B0303030403030204" pitchFamily="34" charset="-78"/>
                        </a:rPr>
                        <a:t>Images are Captured and Stored </a:t>
                      </a:r>
                      <a:endParaRPr lang="en-IN" sz="1600" dirty="0">
                        <a:latin typeface="Dubai Light" panose="020B0303030403030204" pitchFamily="34" charset="-78"/>
                        <a:cs typeface="Dubai Light" panose="020B0303030403030204" pitchFamily="34" charset="-78"/>
                      </a:endParaRPr>
                    </a:p>
                  </a:txBody>
                  <a:tcPr/>
                </a:tc>
                <a:tc>
                  <a:txBody>
                    <a:bodyPr/>
                    <a:lstStyle/>
                    <a:p>
                      <a:r>
                        <a:rPr lang="en-IN" sz="1600" dirty="0">
                          <a:latin typeface="Dubai Light" panose="020B0303030403030204" pitchFamily="34" charset="-78"/>
                          <a:cs typeface="Dubai Light" panose="020B0303030403030204" pitchFamily="34" charset="-78"/>
                        </a:rPr>
                        <a:t>Images are captured and  stored</a:t>
                      </a:r>
                    </a:p>
                  </a:txBody>
                  <a:tcPr/>
                </a:tc>
                <a:tc>
                  <a:txBody>
                    <a:bodyPr/>
                    <a:lstStyle/>
                    <a:p>
                      <a:r>
                        <a:rPr lang="en-IN" sz="1600" dirty="0">
                          <a:latin typeface="Dubai Light" panose="020B0303030403030204" pitchFamily="34" charset="-78"/>
                          <a:cs typeface="Dubai Light" panose="020B0303030403030204" pitchFamily="34" charset="-78"/>
                        </a:rPr>
                        <a:t>Pass</a:t>
                      </a:r>
                    </a:p>
                    <a:p>
                      <a:endParaRPr lang="en-IN" sz="1600"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019111512"/>
                  </a:ext>
                </a:extLst>
              </a:tr>
              <a:tr h="684174">
                <a:tc>
                  <a:txBody>
                    <a:bodyPr/>
                    <a:lstStyle/>
                    <a:p>
                      <a:r>
                        <a:rPr lang="en-IN" sz="1600" dirty="0">
                          <a:latin typeface="Dubai Light" panose="020B0303030403030204" pitchFamily="34" charset="-78"/>
                          <a:cs typeface="Dubai Light" panose="020B0303030403030204" pitchFamily="34" charset="-78"/>
                        </a:rPr>
                        <a:t>2.</a:t>
                      </a:r>
                    </a:p>
                  </a:txBody>
                  <a:tcPr/>
                </a:tc>
                <a:tc>
                  <a:txBody>
                    <a:bodyPr/>
                    <a:lstStyle/>
                    <a:p>
                      <a:r>
                        <a:rPr lang="en-IN" sz="1600" dirty="0">
                          <a:latin typeface="Dubai Light" panose="020B0303030403030204" pitchFamily="34" charset="-78"/>
                          <a:cs typeface="Dubai Light" panose="020B0303030403030204" pitchFamily="34" charset="-78"/>
                        </a:rPr>
                        <a:t>Train the Dataset</a:t>
                      </a:r>
                    </a:p>
                  </a:txBody>
                  <a:tcPr/>
                </a:tc>
                <a:tc>
                  <a:txBody>
                    <a:bodyPr/>
                    <a:lstStyle/>
                    <a:p>
                      <a:r>
                        <a:rPr lang="en-IN" sz="1600" dirty="0">
                          <a:latin typeface="Dubai Light" panose="020B0303030403030204" pitchFamily="34" charset="-78"/>
                          <a:cs typeface="Dubai Light" panose="020B0303030403030204" pitchFamily="34" charset="-78"/>
                        </a:rPr>
                        <a:t>Stored images of a face</a:t>
                      </a:r>
                    </a:p>
                  </a:txBody>
                  <a:tcPr/>
                </a:tc>
                <a:tc>
                  <a:txBody>
                    <a:bodyPr/>
                    <a:lstStyle/>
                    <a:p>
                      <a:r>
                        <a:rPr lang="en-IN" sz="1600" dirty="0">
                          <a:latin typeface="Dubai Light" panose="020B0303030403030204" pitchFamily="34" charset="-78"/>
                          <a:cs typeface="Dubai Light" panose="020B0303030403030204" pitchFamily="34" charset="-78"/>
                        </a:rPr>
                        <a:t>Create Histograms and store values</a:t>
                      </a:r>
                    </a:p>
                  </a:txBody>
                  <a:tcPr/>
                </a:tc>
                <a:tc>
                  <a:txBody>
                    <a:bodyPr/>
                    <a:lstStyle/>
                    <a:p>
                      <a:r>
                        <a:rPr lang="en-IN" sz="1600" dirty="0">
                          <a:latin typeface="Dubai Light" panose="020B0303030403030204" pitchFamily="34" charset="-78"/>
                          <a:cs typeface="Dubai Light" panose="020B0303030403030204" pitchFamily="34" charset="-78"/>
                        </a:rPr>
                        <a:t>Histograms are created and values are stored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Dubai Light" panose="020B0303030403030204" pitchFamily="34" charset="-78"/>
                          <a:cs typeface="Dubai Light" panose="020B0303030403030204" pitchFamily="34" charset="-78"/>
                        </a:rPr>
                        <a:t>Pass</a:t>
                      </a:r>
                    </a:p>
                    <a:p>
                      <a:endParaRPr lang="en-IN" sz="1600"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3639876634"/>
                  </a:ext>
                </a:extLst>
              </a:tr>
              <a:tr h="684174">
                <a:tc>
                  <a:txBody>
                    <a:bodyPr/>
                    <a:lstStyle/>
                    <a:p>
                      <a:r>
                        <a:rPr lang="en-IN" sz="1600" dirty="0">
                          <a:latin typeface="Dubai Light" panose="020B0303030403030204" pitchFamily="34" charset="-78"/>
                          <a:cs typeface="Dubai Light" panose="020B0303030403030204" pitchFamily="34" charset="-78"/>
                        </a:rPr>
                        <a:t>3.</a:t>
                      </a:r>
                    </a:p>
                  </a:txBody>
                  <a:tcPr/>
                </a:tc>
                <a:tc>
                  <a:txBody>
                    <a:bodyPr/>
                    <a:lstStyle/>
                    <a:p>
                      <a:r>
                        <a:rPr lang="en-IN" sz="1600" dirty="0">
                          <a:latin typeface="Dubai Light" panose="020B0303030403030204" pitchFamily="34" charset="-78"/>
                          <a:cs typeface="Dubai Light" panose="020B0303030403030204" pitchFamily="34" charset="-78"/>
                        </a:rPr>
                        <a:t>Face Recognition</a:t>
                      </a:r>
                    </a:p>
                  </a:txBody>
                  <a:tcPr/>
                </a:tc>
                <a:tc>
                  <a:txBody>
                    <a:bodyPr/>
                    <a:lstStyle/>
                    <a:p>
                      <a:r>
                        <a:rPr lang="en-IN" sz="1600" dirty="0">
                          <a:latin typeface="Dubai Light" panose="020B0303030403030204" pitchFamily="34" charset="-78"/>
                          <a:cs typeface="Dubai Light" panose="020B0303030403030204" pitchFamily="34" charset="-78"/>
                        </a:rPr>
                        <a:t>A live stream of a person’s face</a:t>
                      </a:r>
                    </a:p>
                  </a:txBody>
                  <a:tcPr/>
                </a:tc>
                <a:tc>
                  <a:txBody>
                    <a:bodyPr/>
                    <a:lstStyle/>
                    <a:p>
                      <a:r>
                        <a:rPr lang="en-IN" sz="1600" dirty="0">
                          <a:latin typeface="Dubai Light" panose="020B0303030403030204" pitchFamily="34" charset="-78"/>
                          <a:cs typeface="Dubai Light" panose="020B0303030403030204" pitchFamily="34" charset="-78"/>
                        </a:rPr>
                        <a:t>Name of detected person is displayed on the screen</a:t>
                      </a:r>
                    </a:p>
                  </a:txBody>
                  <a:tcPr/>
                </a:tc>
                <a:tc>
                  <a:txBody>
                    <a:bodyPr/>
                    <a:lstStyle/>
                    <a:p>
                      <a:r>
                        <a:rPr lang="en-IN" sz="1600" dirty="0">
                          <a:latin typeface="Dubai Light" panose="020B0303030403030204" pitchFamily="34" charset="-78"/>
                          <a:cs typeface="Dubai Light" panose="020B0303030403030204" pitchFamily="34" charset="-78"/>
                        </a:rPr>
                        <a:t>Name of detected person is displayed on the screen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Dubai Light" panose="020B0303030403030204" pitchFamily="34" charset="-78"/>
                          <a:cs typeface="Dubai Light" panose="020B0303030403030204" pitchFamily="34" charset="-78"/>
                        </a:rPr>
                        <a:t>Pass</a:t>
                      </a:r>
                    </a:p>
                    <a:p>
                      <a:endParaRPr lang="en-IN" sz="1600"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2858921423"/>
                  </a:ext>
                </a:extLst>
              </a:tr>
              <a:tr h="879451">
                <a:tc>
                  <a:txBody>
                    <a:bodyPr/>
                    <a:lstStyle/>
                    <a:p>
                      <a:r>
                        <a:rPr lang="en-IN" sz="1600" dirty="0">
                          <a:latin typeface="Dubai Light" panose="020B0303030403030204" pitchFamily="34" charset="-78"/>
                          <a:cs typeface="Dubai Light" panose="020B0303030403030204" pitchFamily="34" charset="-78"/>
                        </a:rPr>
                        <a:t>4.</a:t>
                      </a:r>
                    </a:p>
                  </a:txBody>
                  <a:tcPr/>
                </a:tc>
                <a:tc>
                  <a:txBody>
                    <a:bodyPr/>
                    <a:lstStyle/>
                    <a:p>
                      <a:r>
                        <a:rPr lang="en-IN" sz="1600" dirty="0">
                          <a:latin typeface="Dubai Light" panose="020B0303030403030204" pitchFamily="34" charset="-78"/>
                          <a:cs typeface="Dubai Light" panose="020B0303030403030204" pitchFamily="34" charset="-78"/>
                        </a:rPr>
                        <a:t>Update attendance for multiple people</a:t>
                      </a:r>
                    </a:p>
                    <a:p>
                      <a:r>
                        <a:rPr lang="en-IN" sz="1600" dirty="0">
                          <a:latin typeface="Dubai Light" panose="020B0303030403030204" pitchFamily="34" charset="-78"/>
                          <a:cs typeface="Dubai Light" panose="020B0303030403030204" pitchFamily="34" charset="-78"/>
                        </a:rPr>
                        <a:t>at once</a:t>
                      </a:r>
                    </a:p>
                  </a:txBody>
                  <a:tcPr/>
                </a:tc>
                <a:tc>
                  <a:txBody>
                    <a:bodyPr/>
                    <a:lstStyle/>
                    <a:p>
                      <a:r>
                        <a:rPr lang="en-IN" sz="1600" dirty="0">
                          <a:latin typeface="Dubai Light" panose="020B0303030403030204" pitchFamily="34" charset="-78"/>
                          <a:cs typeface="Dubai Light" panose="020B0303030403030204" pitchFamily="34" charset="-78"/>
                        </a:rPr>
                        <a:t>Multiple faces from a live video stream</a:t>
                      </a:r>
                    </a:p>
                  </a:txBody>
                  <a:tcPr/>
                </a:tc>
                <a:tc>
                  <a:txBody>
                    <a:bodyPr/>
                    <a:lstStyle/>
                    <a:p>
                      <a:r>
                        <a:rPr lang="en-IN" sz="1600" dirty="0">
                          <a:latin typeface="Dubai Light" panose="020B0303030403030204" pitchFamily="34" charset="-78"/>
                          <a:cs typeface="Dubai Light" panose="020B0303030403030204" pitchFamily="34" charset="-78"/>
                        </a:rPr>
                        <a:t>Update the Attendance for all faces detected</a:t>
                      </a:r>
                    </a:p>
                  </a:txBody>
                  <a:tcPr/>
                </a:tc>
                <a:tc>
                  <a:txBody>
                    <a:bodyPr/>
                    <a:lstStyle/>
                    <a:p>
                      <a:r>
                        <a:rPr lang="en-IN" sz="1600" dirty="0">
                          <a:latin typeface="Dubai Light" panose="020B0303030403030204" pitchFamily="34" charset="-78"/>
                          <a:cs typeface="Dubai Light" panose="020B0303030403030204" pitchFamily="34" charset="-78"/>
                        </a:rPr>
                        <a:t>Attendance is updates only for a single face</a:t>
                      </a:r>
                    </a:p>
                  </a:txBody>
                  <a:tcPr/>
                </a:tc>
                <a:tc>
                  <a:txBody>
                    <a:bodyPr/>
                    <a:lstStyle/>
                    <a:p>
                      <a:r>
                        <a:rPr lang="en-IN" sz="1600" dirty="0">
                          <a:latin typeface="Dubai Light" panose="020B0303030403030204" pitchFamily="34" charset="-78"/>
                          <a:cs typeface="Dubai Light" panose="020B0303030403030204" pitchFamily="34" charset="-78"/>
                        </a:rPr>
                        <a:t>Fail</a:t>
                      </a:r>
                    </a:p>
                  </a:txBody>
                  <a:tcPr/>
                </a:tc>
                <a:extLst>
                  <a:ext uri="{0D108BD9-81ED-4DB2-BD59-A6C34878D82A}">
                    <a16:rowId xmlns:a16="http://schemas.microsoft.com/office/drawing/2014/main" val="2769113899"/>
                  </a:ext>
                </a:extLst>
              </a:tr>
              <a:tr h="684174">
                <a:tc>
                  <a:txBody>
                    <a:bodyPr/>
                    <a:lstStyle/>
                    <a:p>
                      <a:r>
                        <a:rPr lang="en-IN" sz="1600" dirty="0">
                          <a:latin typeface="Dubai Light" panose="020B0303030403030204" pitchFamily="34" charset="-78"/>
                          <a:cs typeface="Dubai Light" panose="020B0303030403030204" pitchFamily="34" charset="-78"/>
                        </a:rPr>
                        <a:t>5.</a:t>
                      </a:r>
                    </a:p>
                  </a:txBody>
                  <a:tcPr/>
                </a:tc>
                <a:tc>
                  <a:txBody>
                    <a:bodyPr/>
                    <a:lstStyle/>
                    <a:p>
                      <a:r>
                        <a:rPr lang="en-IN" sz="1600" dirty="0">
                          <a:latin typeface="Dubai Light" panose="020B0303030403030204" pitchFamily="34" charset="-78"/>
                          <a:cs typeface="Dubai Light" panose="020B0303030403030204" pitchFamily="34" charset="-78"/>
                        </a:rPr>
                        <a:t>Detect more than 5 faces</a:t>
                      </a:r>
                    </a:p>
                  </a:txBody>
                  <a:tcPr/>
                </a:tc>
                <a:tc>
                  <a:txBody>
                    <a:bodyPr/>
                    <a:lstStyle/>
                    <a:p>
                      <a:r>
                        <a:rPr lang="en-IN" sz="1600" dirty="0">
                          <a:latin typeface="Dubai Light" panose="020B0303030403030204" pitchFamily="34" charset="-78"/>
                          <a:cs typeface="Dubai Light" panose="020B0303030403030204" pitchFamily="34" charset="-78"/>
                        </a:rPr>
                        <a:t>5 people facing the camera</a:t>
                      </a:r>
                    </a:p>
                  </a:txBody>
                  <a:tcPr/>
                </a:tc>
                <a:tc>
                  <a:txBody>
                    <a:bodyPr/>
                    <a:lstStyle/>
                    <a:p>
                      <a:r>
                        <a:rPr lang="en-IN" sz="1600" dirty="0">
                          <a:latin typeface="Dubai Light" panose="020B0303030403030204" pitchFamily="34" charset="-78"/>
                          <a:cs typeface="Dubai Light" panose="020B0303030403030204" pitchFamily="34" charset="-78"/>
                        </a:rPr>
                        <a:t>Detect all 5 faces facing the camera</a:t>
                      </a:r>
                    </a:p>
                  </a:txBody>
                  <a:tcPr/>
                </a:tc>
                <a:tc>
                  <a:txBody>
                    <a:bodyPr/>
                    <a:lstStyle/>
                    <a:p>
                      <a:r>
                        <a:rPr lang="en-IN" sz="1600" dirty="0">
                          <a:latin typeface="Dubai Light" panose="020B0303030403030204" pitchFamily="34" charset="-78"/>
                          <a:cs typeface="Dubai Light" panose="020B0303030403030204" pitchFamily="34" charset="-78"/>
                        </a:rPr>
                        <a:t>Only 3 faces are detected at a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Dubai Light" panose="020B0303030403030204" pitchFamily="34" charset="-78"/>
                          <a:cs typeface="Dubai Light" panose="020B0303030403030204" pitchFamily="34" charset="-78"/>
                        </a:rPr>
                        <a:t>Fail</a:t>
                      </a:r>
                    </a:p>
                    <a:p>
                      <a:endParaRPr lang="en-IN" sz="1600" dirty="0">
                        <a:latin typeface="Dubai Light" panose="020B0303030403030204" pitchFamily="34" charset="-78"/>
                        <a:cs typeface="Dubai Light" panose="020B0303030403030204" pitchFamily="34" charset="-78"/>
                      </a:endParaRPr>
                    </a:p>
                  </a:txBody>
                  <a:tcPr/>
                </a:tc>
                <a:extLst>
                  <a:ext uri="{0D108BD9-81ED-4DB2-BD59-A6C34878D82A}">
                    <a16:rowId xmlns:a16="http://schemas.microsoft.com/office/drawing/2014/main" val="3529495292"/>
                  </a:ext>
                </a:extLst>
              </a:tr>
            </a:tbl>
          </a:graphicData>
        </a:graphic>
      </p:graphicFrame>
      <p:sp>
        <p:nvSpPr>
          <p:cNvPr id="4" name="Footer Placeholder 3">
            <a:extLst>
              <a:ext uri="{FF2B5EF4-FFF2-40B4-BE49-F238E27FC236}">
                <a16:creationId xmlns:a16="http://schemas.microsoft.com/office/drawing/2014/main" id="{D8FB087A-60BA-1084-D36D-CD393E9C9653}"/>
              </a:ext>
            </a:extLst>
          </p:cNvPr>
          <p:cNvSpPr>
            <a:spLocks noGrp="1"/>
          </p:cNvSpPr>
          <p:nvPr>
            <p:ph type="ftr" sz="quarter" idx="11"/>
          </p:nvPr>
        </p:nvSpPr>
        <p:spPr/>
        <p:txBody>
          <a:bodyPr/>
          <a:lstStyle/>
          <a:p>
            <a:r>
              <a:rPr lang="en-US" dirty="0" err="1"/>
              <a:t>Presentati</a:t>
            </a:r>
            <a:endParaRPr lang="en-US" dirty="0"/>
          </a:p>
        </p:txBody>
      </p:sp>
      <p:sp>
        <p:nvSpPr>
          <p:cNvPr id="5" name="Slide Number Placeholder 4">
            <a:extLst>
              <a:ext uri="{FF2B5EF4-FFF2-40B4-BE49-F238E27FC236}">
                <a16:creationId xmlns:a16="http://schemas.microsoft.com/office/drawing/2014/main" id="{7D7D1271-74B9-A9E7-D4ED-A09363894CCF}"/>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71911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8374-06BF-F94E-87EE-321AD8C6759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CF71BB0-F195-2A4A-315E-E569F5FF76CE}"/>
              </a:ext>
            </a:extLst>
          </p:cNvPr>
          <p:cNvSpPr>
            <a:spLocks noGrp="1"/>
          </p:cNvSpPr>
          <p:nvPr>
            <p:ph sz="half" idx="1"/>
          </p:nvPr>
        </p:nvSpPr>
        <p:spPr/>
        <p:txBody>
          <a:bodyPr/>
          <a:lstStyle/>
          <a:p>
            <a:r>
              <a:rPr lang="en-IN" sz="1800" dirty="0">
                <a:effectLst/>
                <a:latin typeface="Dubai Light" panose="020B0303030403030204" pitchFamily="34" charset="-78"/>
                <a:ea typeface="Calibri" panose="020F0502020204030204" pitchFamily="34" charset="0"/>
                <a:cs typeface="Dubai Light" panose="020B0303030403030204" pitchFamily="34" charset="-78"/>
              </a:rPr>
              <a:t>The aim of implementing this system in place is to save time and money by reducing manpower. This method demonstrates a deeper understanding of the algorithm and a rigorous approach to accurately recognising users. The end result shows the system's ability to deal with improvements in face posing and projecting, as well as changes in room. According to facial recognition through machine learning, face detection addresses the problem of change in environment when the original image is transformed into a HOG representation that captures the key features of the image independent of image brightness</a:t>
            </a:r>
          </a:p>
          <a:p>
            <a:r>
              <a:rPr lang="en-IN" dirty="0">
                <a:latin typeface="Dubai Light" panose="020B0303030403030204" pitchFamily="34" charset="-78"/>
                <a:ea typeface="Calibri" panose="020F0502020204030204" pitchFamily="34" charset="0"/>
                <a:cs typeface="Dubai Light" panose="020B0303030403030204" pitchFamily="34" charset="-78"/>
              </a:rPr>
              <a:t>The accuracy is 92%.</a:t>
            </a:r>
            <a:endParaRPr lang="en-IN" dirty="0">
              <a:latin typeface="Dubai Light" panose="020B0303030403030204" pitchFamily="34" charset="-78"/>
              <a:cs typeface="Dubai Light" panose="020B0303030403030204" pitchFamily="34" charset="-78"/>
            </a:endParaRPr>
          </a:p>
        </p:txBody>
      </p:sp>
      <p:sp>
        <p:nvSpPr>
          <p:cNvPr id="4" name="Footer Placeholder 3">
            <a:extLst>
              <a:ext uri="{FF2B5EF4-FFF2-40B4-BE49-F238E27FC236}">
                <a16:creationId xmlns:a16="http://schemas.microsoft.com/office/drawing/2014/main" id="{25DFF9E3-61CD-8D1B-8F6D-79FBA422CAF2}"/>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468EBD3A-AF03-885F-9B0C-6D8C46632E3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656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BDD2-C282-16B7-2ECA-6E10784024F0}"/>
              </a:ext>
            </a:extLst>
          </p:cNvPr>
          <p:cNvSpPr>
            <a:spLocks noGrp="1"/>
          </p:cNvSpPr>
          <p:nvPr>
            <p:ph type="title"/>
          </p:nvPr>
        </p:nvSpPr>
        <p:spPr>
          <a:xfrm>
            <a:off x="959005" y="589583"/>
            <a:ext cx="9720072" cy="1499616"/>
          </a:xfrm>
        </p:spPr>
        <p:txBody>
          <a:bodyPr/>
          <a:lstStyle/>
          <a:p>
            <a:r>
              <a:rPr lang="en-IN" dirty="0"/>
              <a:t>future scope</a:t>
            </a:r>
          </a:p>
        </p:txBody>
      </p:sp>
      <p:sp>
        <p:nvSpPr>
          <p:cNvPr id="3" name="Content Placeholder 2">
            <a:extLst>
              <a:ext uri="{FF2B5EF4-FFF2-40B4-BE49-F238E27FC236}">
                <a16:creationId xmlns:a16="http://schemas.microsoft.com/office/drawing/2014/main" id="{2C2583BE-7AE0-6B01-4901-5E83ECF54CE8}"/>
              </a:ext>
            </a:extLst>
          </p:cNvPr>
          <p:cNvSpPr>
            <a:spLocks noGrp="1"/>
          </p:cNvSpPr>
          <p:nvPr>
            <p:ph sz="half" idx="1"/>
          </p:nvPr>
        </p:nvSpPr>
        <p:spPr>
          <a:xfrm>
            <a:off x="830424" y="1968219"/>
            <a:ext cx="10680192" cy="2834640"/>
          </a:xfrm>
        </p:spPr>
        <p:txBody>
          <a:bodyPr/>
          <a:lstStyle/>
          <a:p>
            <a:r>
              <a:rPr lang="en-US" dirty="0">
                <a:latin typeface="Dubai Light" panose="020B0303030403030204" pitchFamily="34" charset="-78"/>
                <a:cs typeface="Dubai Light" panose="020B0303030403030204" pitchFamily="34" charset="-78"/>
              </a:rPr>
              <a:t>The future scope of face detection attendance system using machine learning is vast and exciting! </a:t>
            </a:r>
          </a:p>
          <a:p>
            <a:r>
              <a:rPr lang="en-IN" b="1" dirty="0">
                <a:latin typeface="Dubai Light" panose="020B0303030403030204" pitchFamily="34" charset="-78"/>
                <a:cs typeface="Dubai Light" panose="020B0303030403030204" pitchFamily="34" charset="-78"/>
              </a:rPr>
              <a:t>Enhanced Accuracy and Robustness:</a:t>
            </a:r>
          </a:p>
          <a:p>
            <a:pPr lvl="1">
              <a:buFont typeface="Wingdings" panose="05000000000000000000" pitchFamily="2" charset="2"/>
              <a:buChar char="Ø"/>
            </a:pPr>
            <a:r>
              <a:rPr lang="en-IN" b="1" dirty="0">
                <a:latin typeface="Dubai Light" panose="020B0303030403030204" pitchFamily="34" charset="-78"/>
                <a:cs typeface="Dubai Light" panose="020B0303030403030204" pitchFamily="34" charset="-78"/>
              </a:rPr>
              <a:t> </a:t>
            </a:r>
            <a:r>
              <a:rPr lang="en-US" dirty="0">
                <a:latin typeface="Dubai Light" panose="020B0303030403030204" pitchFamily="34" charset="-78"/>
                <a:cs typeface="Dubai Light" panose="020B0303030403030204" pitchFamily="34" charset="-78"/>
              </a:rPr>
              <a:t>Continuously improve the accuracy of both face detection and recognition models .</a:t>
            </a:r>
          </a:p>
          <a:p>
            <a:pPr lvl="1">
              <a:buFont typeface="Wingdings" panose="05000000000000000000" pitchFamily="2" charset="2"/>
              <a:buChar char="Ø"/>
            </a:pPr>
            <a:r>
              <a:rPr lang="en-US" dirty="0">
                <a:latin typeface="Dubai Light" panose="020B0303030403030204" pitchFamily="34" charset="-78"/>
                <a:cs typeface="Dubai Light" panose="020B0303030403030204" pitchFamily="34" charset="-78"/>
              </a:rPr>
              <a:t>Enhance the system's robustness to handle a wider range of lighting conditions, poses, occlusions, and facial expressions.</a:t>
            </a:r>
          </a:p>
          <a:p>
            <a:pPr lvl="1">
              <a:buFont typeface="Wingdings" panose="05000000000000000000" pitchFamily="2" charset="2"/>
              <a:buChar char="Ø"/>
            </a:pPr>
            <a:r>
              <a:rPr lang="en-IN" sz="1800" u="none" strike="noStrike" kern="100" dirty="0">
                <a:effectLst/>
                <a:uFill>
                  <a:solidFill>
                    <a:srgbClr val="000000"/>
                  </a:solidFill>
                </a:uFill>
                <a:latin typeface="Dubai Light" panose="020B0303030403030204" pitchFamily="34" charset="-78"/>
                <a:ea typeface="Times New Roman" panose="02020603050405020304" pitchFamily="18" charset="0"/>
                <a:cs typeface="Dubai Light" panose="020B0303030403030204" pitchFamily="34" charset="-78"/>
              </a:rPr>
              <a:t>Additionally, the device can be used during elections to identify voters by recognizing their faces. </a:t>
            </a:r>
            <a:endParaRPr lang="en-IN" dirty="0">
              <a:latin typeface="Dubai Light" panose="020B0303030403030204" pitchFamily="34" charset="-78"/>
              <a:cs typeface="Dubai Light" panose="020B0303030403030204" pitchFamily="34" charset="-78"/>
            </a:endParaRPr>
          </a:p>
          <a:p>
            <a:r>
              <a:rPr lang="en-IN" b="0" dirty="0">
                <a:effectLst/>
              </a:rPr>
              <a:t>Advanced Features and Functionalities:</a:t>
            </a:r>
          </a:p>
          <a:p>
            <a:pPr lvl="1">
              <a:buFont typeface="Wingdings" panose="05000000000000000000" pitchFamily="2" charset="2"/>
              <a:buChar char="Ø"/>
            </a:pPr>
            <a:r>
              <a:rPr lang="en-US" b="0" dirty="0">
                <a:effectLst/>
                <a:latin typeface="Dubai Light" panose="020B0303030403030204" pitchFamily="34" charset="-78"/>
                <a:cs typeface="Dubai Light" panose="020B0303030403030204" pitchFamily="34" charset="-78"/>
              </a:rPr>
              <a:t>Implement liveness detection to prevent spoofing attempts using photos or videos.</a:t>
            </a:r>
          </a:p>
          <a:p>
            <a:pPr lvl="1">
              <a:buFont typeface="Wingdings" panose="05000000000000000000" pitchFamily="2" charset="2"/>
              <a:buChar char="Ø"/>
            </a:pPr>
            <a:r>
              <a:rPr lang="en-US" b="0" dirty="0">
                <a:effectLst/>
                <a:latin typeface="Dubai Light" panose="020B0303030403030204" pitchFamily="34" charset="-78"/>
                <a:cs typeface="Dubai Light" panose="020B0303030403030204" pitchFamily="34" charset="-78"/>
              </a:rPr>
              <a:t>Develop mobile applications for convenient system access and attendance self-service.</a:t>
            </a:r>
            <a:endParaRPr lang="en-IN" b="0" dirty="0">
              <a:effectLst/>
              <a:latin typeface="Dubai Light" panose="020B0303030403030204" pitchFamily="34" charset="-78"/>
              <a:cs typeface="Dubai Light" panose="020B0303030403030204" pitchFamily="34" charset="-78"/>
            </a:endParaRPr>
          </a:p>
          <a:p>
            <a:r>
              <a:rPr lang="en-IN" b="0" dirty="0">
                <a:effectLst/>
              </a:rPr>
              <a:t>Privacy and Security:</a:t>
            </a:r>
          </a:p>
          <a:p>
            <a:pPr lvl="1">
              <a:buFont typeface="Wingdings" panose="05000000000000000000" pitchFamily="2" charset="2"/>
              <a:buChar char="Ø"/>
            </a:pPr>
            <a:r>
              <a:rPr lang="en-US" b="0" dirty="0">
                <a:effectLst/>
                <a:latin typeface="Dubai Light" panose="020B0303030403030204" pitchFamily="34" charset="-78"/>
                <a:cs typeface="Dubai Light" panose="020B0303030403030204" pitchFamily="34" charset="-78"/>
              </a:rPr>
              <a:t>Implement robust data anonymization and encryption techniques to protect user privacy.</a:t>
            </a:r>
          </a:p>
          <a:p>
            <a:pPr lvl="1">
              <a:buFont typeface="Wingdings" panose="05000000000000000000" pitchFamily="2" charset="2"/>
              <a:buChar char="Ø"/>
            </a:pPr>
            <a:r>
              <a:rPr lang="en-US" b="0" dirty="0">
                <a:effectLst/>
                <a:latin typeface="Dubai Light" panose="020B0303030403030204" pitchFamily="34" charset="-78"/>
                <a:cs typeface="Dubai Light" panose="020B0303030403030204" pitchFamily="34" charset="-78"/>
              </a:rPr>
              <a:t>Adhere to relevant data privacy regulations and ethical guidelines.</a:t>
            </a:r>
            <a:br>
              <a:rPr lang="en-IN" dirty="0">
                <a:effectLst/>
              </a:rPr>
            </a:br>
            <a:endParaRPr lang="en-IN" dirty="0">
              <a:effectLst/>
            </a:endParaRPr>
          </a:p>
          <a:p>
            <a:pPr marL="0" indent="0">
              <a:buNone/>
            </a:pPr>
            <a:br>
              <a:rPr lang="en-IN" dirty="0">
                <a:effectLst/>
              </a:rPr>
            </a:br>
            <a:endParaRPr lang="en-IN" dirty="0">
              <a:effectLst/>
            </a:endParaRPr>
          </a:p>
          <a:p>
            <a:br>
              <a:rPr lang="en-IN" dirty="0">
                <a:effectLst/>
              </a:rPr>
            </a:br>
            <a:endParaRPr lang="en-IN" b="1" dirty="0">
              <a:latin typeface="Dubai Light" panose="020B0303030403030204" pitchFamily="34" charset="-78"/>
              <a:cs typeface="Dubai Light" panose="020B0303030403030204" pitchFamily="34" charset="-78"/>
            </a:endParaRPr>
          </a:p>
        </p:txBody>
      </p:sp>
      <p:sp>
        <p:nvSpPr>
          <p:cNvPr id="4" name="Footer Placeholder 3">
            <a:extLst>
              <a:ext uri="{FF2B5EF4-FFF2-40B4-BE49-F238E27FC236}">
                <a16:creationId xmlns:a16="http://schemas.microsoft.com/office/drawing/2014/main" id="{A2429BD3-D89D-1C50-0D67-D455BC9B685F}"/>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3D6A8AE1-3FEC-A08F-7871-F5F98E599F92}"/>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99467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4CE2-E2BC-6F14-BD40-65BE502F453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4588D15A-A10A-FC49-933F-323A369EA661}"/>
              </a:ext>
            </a:extLst>
          </p:cNvPr>
          <p:cNvSpPr>
            <a:spLocks noGrp="1"/>
          </p:cNvSpPr>
          <p:nvPr>
            <p:ph sz="half" idx="1"/>
          </p:nvPr>
        </p:nvSpPr>
        <p:spPr>
          <a:xfrm>
            <a:off x="755904" y="2237667"/>
            <a:ext cx="10680192" cy="2834640"/>
          </a:xfrm>
        </p:spPr>
        <p:txBody>
          <a:bodyPr/>
          <a:lstStyle/>
          <a:p>
            <a:pPr algn="just"/>
            <a:r>
              <a:rPr lang="en-IN" sz="1800" u="none" strike="noStrike" kern="100" dirty="0">
                <a:effectLst/>
                <a:uFill>
                  <a:solidFill>
                    <a:srgbClr val="000000"/>
                  </a:solidFill>
                </a:uFill>
                <a:latin typeface="Dubai Light" panose="020B0303030403030204" pitchFamily="34" charset="-78"/>
                <a:ea typeface="Calibri" panose="020F0502020204030204" pitchFamily="34" charset="0"/>
                <a:cs typeface="Dubai Light" panose="020B0303030403030204" pitchFamily="34" charset="-78"/>
              </a:rPr>
              <a:t>Hajar Filali Jamal Riffi Adnane Mohamed Mahraz Hamid Tairi, Multiple face detection based on machine learning, 978-1-5386-43969/18/$31.00 c 2018 IEEE</a:t>
            </a:r>
            <a:endParaRPr lang="en-IN" kern="100" dirty="0">
              <a:uFill>
                <a:solidFill>
                  <a:srgbClr val="000000"/>
                </a:solidFill>
              </a:uFill>
              <a:latin typeface="Dubai Light" panose="020B0303030403030204" pitchFamily="34" charset="-78"/>
              <a:ea typeface="Calibri" panose="020F0502020204030204" pitchFamily="34" charset="0"/>
              <a:cs typeface="Dubai Light" panose="020B0303030403030204" pitchFamily="34" charset="-78"/>
            </a:endParaRPr>
          </a:p>
          <a:p>
            <a:pPr marL="0" indent="0" algn="just">
              <a:buNone/>
            </a:pPr>
            <a:r>
              <a:rPr lang="en-IN" sz="1800" u="none" strike="noStrike" kern="100" dirty="0">
                <a:effectLst/>
                <a:uFill>
                  <a:solidFill>
                    <a:srgbClr val="000000"/>
                  </a:solidFill>
                </a:uFill>
                <a:latin typeface="Dubai Light" panose="020B0303030403030204" pitchFamily="34" charset="-78"/>
                <a:ea typeface="Calibri" panose="020F0502020204030204" pitchFamily="34" charset="0"/>
                <a:cs typeface="Dubai Light" panose="020B0303030403030204" pitchFamily="34" charset="-78"/>
              </a:rPr>
              <a:t> (https://ieeexplore.ieee.org/abstract/document/8354058).  </a:t>
            </a:r>
            <a:endParaRPr lang="en-IN" sz="1800" dirty="0">
              <a:latin typeface="Dubai Light" panose="020B0303030403030204" pitchFamily="34" charset="-78"/>
              <a:cs typeface="Dubai Light" panose="020B0303030403030204" pitchFamily="34" charset="-78"/>
            </a:endParaRPr>
          </a:p>
          <a:p>
            <a:pPr algn="just"/>
            <a:r>
              <a:rPr lang="en-IN" sz="1800" dirty="0">
                <a:effectLst/>
                <a:latin typeface="Dubai Light" panose="020B0303030403030204" pitchFamily="34" charset="-78"/>
                <a:ea typeface="Calibri" panose="020F0502020204030204" pitchFamily="34" charset="0"/>
                <a:cs typeface="Dubai Light" panose="020B0303030403030204" pitchFamily="34" charset="-78"/>
              </a:rPr>
              <a:t>Shubhobrata Bhattacharya, Gowtham Sandeep Nainala, Prosenjit Das and Aurobinda Routray, Smart Attendance Monitoring System (SAMS): A Face Recognition based Attendance System for Classroom Environment, 2018 IEEE 18th International Conference on Advanced Learning Technologies, 2161- 377X/18/$31.00 ©2018 IEEE DOI 10.1109/ICALT.2018.00090</a:t>
            </a:r>
            <a:r>
              <a:rPr lang="en-IN" sz="1800" dirty="0">
                <a:latin typeface="Dubai Light" panose="020B0303030403030204" pitchFamily="34" charset="-78"/>
                <a:cs typeface="Dubai Light" panose="020B0303030403030204" pitchFamily="34" charset="-78"/>
              </a:rPr>
              <a:t>.</a:t>
            </a:r>
          </a:p>
          <a:p>
            <a:pPr algn="just"/>
            <a:r>
              <a:rPr lang="en-IN" sz="1800" u="none" strike="noStrike" kern="100" dirty="0">
                <a:effectLst/>
                <a:uFill>
                  <a:solidFill>
                    <a:srgbClr val="000000"/>
                  </a:solidFill>
                </a:uFill>
                <a:latin typeface="Dubai Light" panose="020B0303030403030204" pitchFamily="34" charset="-78"/>
                <a:ea typeface="Calibri" panose="020F0502020204030204" pitchFamily="34" charset="0"/>
                <a:cs typeface="Dubai Light" panose="020B0303030403030204" pitchFamily="34" charset="-78"/>
              </a:rPr>
              <a:t>E.Varadharajan, R.Dharani, S.Jeevitha, B.Kavinmathi, S.Hemalatha,Automatic attendance management system using Gender Classification, IEEE International Conference on Computer, Communication, and Signal Processing (ICCCSP-2017), 978-1-5090-3716-2/17/$31.00 ©2017 IEEE. </a:t>
            </a:r>
          </a:p>
          <a:p>
            <a:pPr algn="just"/>
            <a:endParaRPr lang="en-IN" sz="1800" dirty="0">
              <a:latin typeface="Dubai Light" panose="020B0303030403030204" pitchFamily="34" charset="-78"/>
              <a:cs typeface="Dubai Light" panose="020B0303030403030204" pitchFamily="34" charset="-78"/>
            </a:endParaRPr>
          </a:p>
          <a:p>
            <a:endParaRPr lang="en-IN" dirty="0"/>
          </a:p>
        </p:txBody>
      </p:sp>
      <p:sp>
        <p:nvSpPr>
          <p:cNvPr id="4" name="Footer Placeholder 3">
            <a:extLst>
              <a:ext uri="{FF2B5EF4-FFF2-40B4-BE49-F238E27FC236}">
                <a16:creationId xmlns:a16="http://schemas.microsoft.com/office/drawing/2014/main" id="{A6465524-B11C-1475-63D9-2AE663283AFB}"/>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D973EFC1-A6A2-591F-AF56-8E45D4A9DF9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86863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CAE4-DAED-A545-A476-71126609AE83}"/>
              </a:ext>
            </a:extLst>
          </p:cNvPr>
          <p:cNvSpPr>
            <a:spLocks noGrp="1"/>
          </p:cNvSpPr>
          <p:nvPr>
            <p:ph type="title"/>
          </p:nvPr>
        </p:nvSpPr>
        <p:spPr/>
        <p:txBody>
          <a:bodyPr/>
          <a:lstStyle/>
          <a:p>
            <a:r>
              <a:rPr lang="en-IN" dirty="0"/>
              <a:t>Thanks note</a:t>
            </a:r>
          </a:p>
        </p:txBody>
      </p:sp>
      <p:sp>
        <p:nvSpPr>
          <p:cNvPr id="3" name="Content Placeholder 2">
            <a:extLst>
              <a:ext uri="{FF2B5EF4-FFF2-40B4-BE49-F238E27FC236}">
                <a16:creationId xmlns:a16="http://schemas.microsoft.com/office/drawing/2014/main" id="{254EA1E5-5439-2EE3-486C-626E56B5FDBD}"/>
              </a:ext>
            </a:extLst>
          </p:cNvPr>
          <p:cNvSpPr>
            <a:spLocks noGrp="1"/>
          </p:cNvSpPr>
          <p:nvPr>
            <p:ph sz="half" idx="1"/>
          </p:nvPr>
        </p:nvSpPr>
        <p:spPr>
          <a:xfrm>
            <a:off x="755904" y="3114745"/>
            <a:ext cx="10680192" cy="2834640"/>
          </a:xfrm>
        </p:spPr>
        <p:txBody>
          <a:bodyPr/>
          <a:lstStyle/>
          <a:p>
            <a:r>
              <a:rPr lang="en-US" b="0" i="0" dirty="0">
                <a:solidFill>
                  <a:srgbClr val="D1D5DB"/>
                </a:solidFill>
                <a:effectLst/>
                <a:latin typeface="Dubai Light" panose="020B0303030403030204" pitchFamily="34" charset="-78"/>
                <a:cs typeface="Dubai Light" panose="020B0303030403030204" pitchFamily="34" charset="-78"/>
              </a:rPr>
              <a:t>We extend our sincere gratitude to our esteemed Project Coordinators and Reviewers for their invaluable contributions to the Face Detection Attendance System. Your guidance and meticulous reviews have played a pivotal role in shaping this project with excellence. We truly appreciate your commitment to ensuring its success. Thank you for your unwavering support and expertise.</a:t>
            </a:r>
            <a:endParaRPr lang="en-IN" dirty="0">
              <a:latin typeface="Dubai Light" panose="020B0303030403030204" pitchFamily="34" charset="-78"/>
              <a:cs typeface="Dubai Light" panose="020B0303030403030204" pitchFamily="34" charset="-78"/>
            </a:endParaRPr>
          </a:p>
        </p:txBody>
      </p:sp>
      <p:sp>
        <p:nvSpPr>
          <p:cNvPr id="4" name="Footer Placeholder 3">
            <a:extLst>
              <a:ext uri="{FF2B5EF4-FFF2-40B4-BE49-F238E27FC236}">
                <a16:creationId xmlns:a16="http://schemas.microsoft.com/office/drawing/2014/main" id="{9FE4422F-A94A-828D-3346-0C514931A233}"/>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E562EA75-291C-3241-8102-C43C9EAB3C8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46949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effectLst/>
                <a:latin typeface="Dubai Light" panose="020B0303030403030204" pitchFamily="34" charset="-78"/>
                <a:cs typeface="Dubai Light" panose="020B0303030403030204" pitchFamily="34" charset="-78"/>
              </a:rPr>
              <a:t>This project proposes to develop a face detection attendance system using machine learning. The system will automatically mark attendance for students by recognizing their faces. This will save time and effort compared to manual attendance marking, and it will also be more accurate.</a:t>
            </a:r>
            <a:endParaRPr lang="en-US" dirty="0">
              <a:latin typeface="Dubai Light" panose="020B0303030403030204" pitchFamily="34" charset="-78"/>
              <a:cs typeface="Dubai Light" panose="020B0303030403030204" pitchFamily="34" charset="-78"/>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FACE DETECTION ATTENDANCE SYSTEM</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1853-D04C-768C-75FC-40519F97CF6A}"/>
              </a:ext>
            </a:extLst>
          </p:cNvPr>
          <p:cNvSpPr>
            <a:spLocks noGrp="1"/>
          </p:cNvSpPr>
          <p:nvPr>
            <p:ph type="title"/>
          </p:nvPr>
        </p:nvSpPr>
        <p:spPr>
          <a:xfrm>
            <a:off x="2755392" y="487709"/>
            <a:ext cx="8610600" cy="1293028"/>
          </a:xfrm>
        </p:spPr>
        <p:txBody>
          <a:bodyPr/>
          <a:lstStyle/>
          <a:p>
            <a:r>
              <a:rPr lang="en-IN" dirty="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9F4838E0-8C21-C1DD-19B7-F80A1223C057}"/>
              </a:ext>
            </a:extLst>
          </p:cNvPr>
          <p:cNvSpPr>
            <a:spLocks noGrp="1"/>
          </p:cNvSpPr>
          <p:nvPr>
            <p:ph sz="half" idx="1"/>
          </p:nvPr>
        </p:nvSpPr>
        <p:spPr>
          <a:xfrm>
            <a:off x="685800" y="1780737"/>
            <a:ext cx="10680192" cy="4436650"/>
          </a:xfrm>
        </p:spPr>
        <p:txBody>
          <a:bodyPr/>
          <a:lstStyle/>
          <a:p>
            <a:pPr marR="262255" indent="-6350" algn="just">
              <a:lnSpc>
                <a:spcPct val="103000"/>
              </a:lnSpc>
              <a:spcAft>
                <a:spcPts val="15"/>
              </a:spcAft>
            </a:pPr>
            <a:r>
              <a:rPr lang="en-IN" sz="1800" kern="100" dirty="0">
                <a:effectLst/>
                <a:latin typeface="Dubai Light" panose="020B0303030403030204" pitchFamily="34" charset="-78"/>
                <a:ea typeface="Times New Roman" panose="02020603050405020304" pitchFamily="18" charset="0"/>
                <a:cs typeface="Dubai Light" panose="020B0303030403030204" pitchFamily="34" charset="-78"/>
              </a:rPr>
              <a:t>E.Varadharaja and colleagues all  suggested a face recognition-based method for automatic attendance. There are four components to the device. The first is Background Subtraction, in which the background of the image is removed. The image is subtracted, leaving only the face in the image. Face detection and cropping is the second component. Only the faces are cropped and stored in the images. The third step involves using the Eigenvalue method to recognise images. Eigen vectors are determined using formulae in this system, and images are recognised. Between the stored and testing images, the Euclidean distance is determined. After that, attendance is registered. Face recognition is difficult with this approach, which requires only simple hardware installation. The eigen vector form used in this paper has a 60-70 percent accuracy. As a result, the suggested system will detect faces using Haar features rather than the eigen vector, which yields better results than the eigen vector solution. </a:t>
            </a:r>
            <a:endParaRPr lang="en-IN" sz="1800" kern="100" dirty="0">
              <a:effectLst/>
              <a:latin typeface="Dubai Light" panose="020B0303030403030204" pitchFamily="34" charset="-78"/>
              <a:ea typeface="Calibri" panose="020F0502020204030204" pitchFamily="34" charset="0"/>
              <a:cs typeface="Dubai Light" panose="020B0303030403030204" pitchFamily="34" charset="-78"/>
            </a:endParaRPr>
          </a:p>
          <a:p>
            <a:pPr>
              <a:lnSpc>
                <a:spcPct val="107000"/>
              </a:lnSpc>
              <a:spcAft>
                <a:spcPts val="800"/>
              </a:spcAft>
            </a:pPr>
            <a:r>
              <a:rPr lang="en-IN" sz="1800" kern="100" dirty="0">
                <a:effectLst/>
                <a:latin typeface="Dubai Light" panose="020B0303030403030204" pitchFamily="34" charset="-78"/>
                <a:ea typeface="Times New Roman" panose="02020603050405020304" pitchFamily="18" charset="0"/>
                <a:cs typeface="Dubai Light" panose="020B0303030403030204" pitchFamily="34" charset="-78"/>
              </a:rPr>
              <a:t> </a:t>
            </a:r>
            <a:r>
              <a:rPr lang="en-IN" sz="1800" dirty="0">
                <a:effectLst/>
                <a:latin typeface="Dubai Light" panose="020B0303030403030204" pitchFamily="34" charset="-78"/>
                <a:ea typeface="Times New Roman" panose="02020603050405020304" pitchFamily="18" charset="0"/>
                <a:cs typeface="Dubai Light" panose="020B0303030403030204" pitchFamily="34" charset="-78"/>
              </a:rPr>
              <a:t>Shireesha Chintalapati, M.V. Raghunadh, and </a:t>
            </a:r>
            <a:r>
              <a:rPr lang="en-IN" sz="1800">
                <a:effectLst/>
                <a:latin typeface="Dubai Light" panose="020B0303030403030204" pitchFamily="34" charset="-78"/>
                <a:ea typeface="Times New Roman" panose="02020603050405020304" pitchFamily="18" charset="0"/>
                <a:cs typeface="Dubai Light" panose="020B0303030403030204" pitchFamily="34" charset="-78"/>
              </a:rPr>
              <a:t>colleagues  </a:t>
            </a:r>
            <a:r>
              <a:rPr lang="en-IN" sz="1800" dirty="0">
                <a:effectLst/>
                <a:latin typeface="Dubai Light" panose="020B0303030403030204" pitchFamily="34" charset="-78"/>
                <a:ea typeface="Times New Roman" panose="02020603050405020304" pitchFamily="18" charset="0"/>
                <a:cs typeface="Dubai Light" panose="020B0303030403030204" pitchFamily="34" charset="-78"/>
              </a:rPr>
              <a:t>identified the various strategies for implementing a face recognition-based attendance monitoring system. There are two sections of the process. The first is the face detection method, and the second is the face recognition method. The Haar-features,</a:t>
            </a:r>
            <a:r>
              <a:rPr lang="en-IN" sz="1800" dirty="0">
                <a:effectLst/>
                <a:latin typeface="Dubai Light" panose="020B0303030403030204" pitchFamily="34" charset="-78"/>
                <a:ea typeface="Calibri" panose="020F0502020204030204" pitchFamily="34" charset="0"/>
                <a:cs typeface="Dubai Light" panose="020B0303030403030204" pitchFamily="34" charset="-78"/>
              </a:rPr>
              <a:t> integral graphic, </a:t>
            </a:r>
            <a:r>
              <a:rPr lang="en-IN" sz="1800" dirty="0" err="1">
                <a:effectLst/>
                <a:latin typeface="Dubai Light" panose="020B0303030403030204" pitchFamily="34" charset="-78"/>
                <a:ea typeface="Calibri" panose="020F0502020204030204" pitchFamily="34" charset="0"/>
                <a:cs typeface="Dubai Light" panose="020B0303030403030204" pitchFamily="34" charset="-78"/>
              </a:rPr>
              <a:t>Adaboost</a:t>
            </a:r>
            <a:r>
              <a:rPr lang="en-IN" sz="1800" dirty="0">
                <a:effectLst/>
                <a:latin typeface="Dubai Light" panose="020B0303030403030204" pitchFamily="34" charset="-78"/>
                <a:ea typeface="Calibri" panose="020F0502020204030204" pitchFamily="34" charset="0"/>
                <a:cs typeface="Dubai Light" panose="020B0303030403030204" pitchFamily="34" charset="-78"/>
              </a:rPr>
              <a:t> algorithm, and cascade function are the four key components of the Viola-Jones face detection algorithm, can be used to detect faces</a:t>
            </a:r>
            <a:endParaRPr lang="en-IN" sz="1800" kern="100" dirty="0">
              <a:effectLst/>
              <a:latin typeface="Dubai Light" panose="020B0303030403030204" pitchFamily="34" charset="-78"/>
              <a:ea typeface="Calibri" panose="020F0502020204030204" pitchFamily="34" charset="0"/>
              <a:cs typeface="Dubai Light" panose="020B0303030403030204" pitchFamily="34" charset="-78"/>
            </a:endParaRPr>
          </a:p>
          <a:p>
            <a:pPr algn="l"/>
            <a:endParaRPr lang="en-US" sz="1600" dirty="0">
              <a:latin typeface="Dubai Light" panose="020B0303030403030204" pitchFamily="34" charset="-78"/>
              <a:cs typeface="Dubai Light" panose="020B0303030403030204" pitchFamily="34" charset="-78"/>
            </a:endParaRPr>
          </a:p>
          <a:p>
            <a:endParaRPr lang="en-IN" dirty="0">
              <a:latin typeface="Dubai Light" panose="020B0303030403030204" pitchFamily="34" charset="-78"/>
              <a:cs typeface="Dubai Light" panose="020B0303030403030204" pitchFamily="34" charset="-78"/>
            </a:endParaRPr>
          </a:p>
        </p:txBody>
      </p:sp>
      <p:sp>
        <p:nvSpPr>
          <p:cNvPr id="4" name="Footer Placeholder 3">
            <a:extLst>
              <a:ext uri="{FF2B5EF4-FFF2-40B4-BE49-F238E27FC236}">
                <a16:creationId xmlns:a16="http://schemas.microsoft.com/office/drawing/2014/main" id="{A571EC13-E2C8-CF6F-EEF1-4D9E6D6449FF}"/>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CAA0068E-6B19-1100-67EF-A5674C9C586A}"/>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88880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solidFill>
                  <a:schemeClr val="tx1"/>
                </a:solidFill>
                <a:cs typeface="Arial Black" panose="020B0604020202020204" pitchFamily="34" charset="0"/>
              </a:rPr>
              <a:t>Problem</a:t>
            </a:r>
            <a:r>
              <a:rPr lang="en-US" dirty="0">
                <a:solidFill>
                  <a:schemeClr val="tx1"/>
                </a:solidFill>
                <a:latin typeface="Arial Black" panose="020B0604020202020204" pitchFamily="34" charset="0"/>
                <a:cs typeface="Arial Black" panose="020B0604020202020204" pitchFamily="34" charset="0"/>
              </a:rPr>
              <a:t> </a:t>
            </a:r>
            <a:r>
              <a:rPr lang="en-US" dirty="0">
                <a:solidFill>
                  <a:schemeClr val="tx1"/>
                </a:solidFill>
                <a:cs typeface="Arial Black" panose="020B0604020202020204" pitchFamily="34" charset="0"/>
              </a:rPr>
              <a:t>statement</a:t>
            </a:r>
          </a:p>
        </p:txBody>
      </p:sp>
      <p:sp>
        <p:nvSpPr>
          <p:cNvPr id="4" name="Content Placeholder 3">
            <a:extLst>
              <a:ext uri="{FF2B5EF4-FFF2-40B4-BE49-F238E27FC236}">
                <a16:creationId xmlns:a16="http://schemas.microsoft.com/office/drawing/2014/main" id="{D59086F1-A462-BC61-0DE3-1974DDCF5D77}"/>
              </a:ext>
            </a:extLst>
          </p:cNvPr>
          <p:cNvSpPr>
            <a:spLocks noGrp="1"/>
          </p:cNvSpPr>
          <p:nvPr>
            <p:ph sz="half" idx="1"/>
          </p:nvPr>
        </p:nvSpPr>
        <p:spPr/>
        <p:txBody>
          <a:bodyPr/>
          <a:lstStyle/>
          <a:p>
            <a:r>
              <a:rPr lang="en-US" b="0" i="0" dirty="0">
                <a:effectLst/>
                <a:latin typeface="Dubai Light" panose="020B0303030403030204" pitchFamily="34" charset="-78"/>
                <a:cs typeface="Dubai Light" panose="020B0303030403030204" pitchFamily="34" charset="-78"/>
              </a:rPr>
              <a:t>Manual attendance marking is a time-consuming and error-prone process. Teachers or employees have to call out names and mark them off on a list, which can be tedious and inaccurate. Proxy attendance is also a common problem, where students or employees have someone else mark their attendance for them. </a:t>
            </a:r>
            <a:endParaRPr lang="en-IN" dirty="0">
              <a:latin typeface="Dubai Light" panose="020B0303030403030204" pitchFamily="34" charset="-78"/>
              <a:cs typeface="Dubai Light" panose="020B0303030403030204" pitchFamily="34" charset="-78"/>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FACE DETECTION ATTENDANCE SYSTEM</a:t>
            </a:r>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D8F2-4D35-DEA5-9FA7-238FD04B0A4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90F1C43-E5DD-5C3E-9667-29D46912D468}"/>
              </a:ext>
            </a:extLst>
          </p:cNvPr>
          <p:cNvSpPr>
            <a:spLocks noGrp="1"/>
          </p:cNvSpPr>
          <p:nvPr>
            <p:ph sz="half" idx="1"/>
          </p:nvPr>
        </p:nvSpPr>
        <p:spPr>
          <a:xfrm>
            <a:off x="755904" y="1711048"/>
            <a:ext cx="10680192" cy="5156283"/>
          </a:xfrm>
        </p:spPr>
        <p:txBody>
          <a:bodyPr/>
          <a:lstStyle/>
          <a:p>
            <a:pPr marL="0" indent="0" algn="l">
              <a:buNone/>
            </a:pPr>
            <a:endParaRPr lang="en-US" b="0" i="0" dirty="0">
              <a:effectLst/>
              <a:latin typeface="Google Sans"/>
            </a:endParaRPr>
          </a:p>
          <a:p>
            <a:pPr algn="l">
              <a:buFont typeface="Arial" panose="020B0604020202020204" pitchFamily="34" charset="0"/>
              <a:buChar char="•"/>
            </a:pPr>
            <a:r>
              <a:rPr lang="en-US" b="1" i="0" dirty="0">
                <a:effectLst/>
                <a:latin typeface="Google Sans"/>
              </a:rPr>
              <a:t>Automate attendance marking</a:t>
            </a:r>
            <a:r>
              <a:rPr lang="en-US" b="0" i="0" dirty="0">
                <a:effectLst/>
                <a:latin typeface="Google Sans"/>
              </a:rPr>
              <a:t>: Develop a system that automatically marks attendance for individuals based on their facial recognition, eliminating the need for manual processes.</a:t>
            </a:r>
          </a:p>
          <a:p>
            <a:pPr algn="l">
              <a:buFont typeface="Arial" panose="020B0604020202020204" pitchFamily="34" charset="0"/>
              <a:buChar char="•"/>
            </a:pPr>
            <a:r>
              <a:rPr lang="en-US" b="1" i="0" dirty="0">
                <a:effectLst/>
                <a:latin typeface="Google Sans"/>
              </a:rPr>
              <a:t>Improve accuracy and reduce errors</a:t>
            </a:r>
            <a:r>
              <a:rPr lang="en-US" b="0" i="0" dirty="0">
                <a:effectLst/>
                <a:latin typeface="Google Sans"/>
              </a:rPr>
              <a:t>: Achieve a high level of accuracy in face detection and recognition to minimize instances of missed or mistaken attendance.</a:t>
            </a:r>
          </a:p>
          <a:p>
            <a:pPr algn="l">
              <a:buFont typeface="Arial" panose="020B0604020202020204" pitchFamily="34" charset="0"/>
              <a:buChar char="•"/>
            </a:pPr>
            <a:r>
              <a:rPr lang="en-US" b="1" i="0" dirty="0">
                <a:effectLst/>
                <a:latin typeface="Google Sans"/>
              </a:rPr>
              <a:t>Enhance efficiency and speed</a:t>
            </a:r>
            <a:r>
              <a:rPr lang="en-US" b="0" i="0" dirty="0">
                <a:effectLst/>
                <a:latin typeface="Google Sans"/>
              </a:rPr>
              <a:t>: Ensure the system functions quickly and efficiently, marking attendance promptly without significant delays.</a:t>
            </a:r>
          </a:p>
          <a:p>
            <a:pPr algn="l">
              <a:buFont typeface="Arial" panose="020B0604020202020204" pitchFamily="34" charset="0"/>
              <a:buChar char="•"/>
            </a:pPr>
            <a:r>
              <a:rPr lang="en-US" b="1" i="0" dirty="0">
                <a:effectLst/>
                <a:latin typeface="Google Sans"/>
              </a:rPr>
              <a:t>Increase user convenience</a:t>
            </a:r>
            <a:r>
              <a:rPr lang="en-US" b="0" i="0" dirty="0">
                <a:effectLst/>
                <a:latin typeface="Google Sans"/>
              </a:rPr>
              <a:t>: Design a user-friendly system that requires minimal interaction from individuals, improving ease of use.</a:t>
            </a:r>
          </a:p>
          <a:p>
            <a:pPr algn="l">
              <a:buFont typeface="Arial" panose="020B0604020202020204" pitchFamily="34" charset="0"/>
              <a:buChar char="•"/>
            </a:pPr>
            <a:r>
              <a:rPr lang="en-US" b="1" i="0" dirty="0">
                <a:effectLst/>
                <a:latin typeface="Google Sans"/>
              </a:rPr>
              <a:t>Scalability and adaptability</a:t>
            </a:r>
            <a:r>
              <a:rPr lang="en-US" b="0" i="0" dirty="0">
                <a:effectLst/>
                <a:latin typeface="Google Sans"/>
              </a:rPr>
              <a:t>: Develop a system that can be easily adapted to different environments and accommodate changes in user base.</a:t>
            </a:r>
          </a:p>
          <a:p>
            <a:pPr algn="l">
              <a:buFont typeface="Arial" panose="020B0604020202020204" pitchFamily="34" charset="0"/>
              <a:buChar char="•"/>
            </a:pPr>
            <a:r>
              <a:rPr lang="en-US" b="1" i="0" dirty="0">
                <a:effectLst/>
                <a:latin typeface="Google Sans"/>
              </a:rPr>
              <a:t>Real-time performance</a:t>
            </a:r>
            <a:r>
              <a:rPr lang="en-US" b="0" i="0" dirty="0">
                <a:effectLst/>
                <a:latin typeface="Google Sans"/>
              </a:rPr>
              <a:t>: Strive for real-time processing of images and attendance marking, minimizing latency.</a:t>
            </a:r>
          </a:p>
          <a:p>
            <a:endParaRPr lang="en-IN" dirty="0"/>
          </a:p>
        </p:txBody>
      </p:sp>
      <p:sp>
        <p:nvSpPr>
          <p:cNvPr id="4" name="Footer Placeholder 3">
            <a:extLst>
              <a:ext uri="{FF2B5EF4-FFF2-40B4-BE49-F238E27FC236}">
                <a16:creationId xmlns:a16="http://schemas.microsoft.com/office/drawing/2014/main" id="{6416B5C3-0CDC-4051-2432-41D5C8D10892}"/>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203323F4-DB6C-C67C-BE7F-FC0F5BDFC071}"/>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33001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DCC2-1AB5-E652-033D-BE9C36809346}"/>
              </a:ext>
            </a:extLst>
          </p:cNvPr>
          <p:cNvSpPr>
            <a:spLocks noGrp="1"/>
          </p:cNvSpPr>
          <p:nvPr>
            <p:ph type="title"/>
          </p:nvPr>
        </p:nvSpPr>
        <p:spPr/>
        <p:txBody>
          <a:bodyPr/>
          <a:lstStyle/>
          <a:p>
            <a:r>
              <a:rPr lang="en-IN" b="0" i="0" dirty="0">
                <a:solidFill>
                  <a:schemeClr val="tx1"/>
                </a:solidFill>
                <a:effectLst/>
              </a:rPr>
              <a:t>Proposed Methodology</a:t>
            </a:r>
            <a:endParaRPr lang="en-IN" dirty="0"/>
          </a:p>
        </p:txBody>
      </p:sp>
      <p:sp>
        <p:nvSpPr>
          <p:cNvPr id="3" name="Content Placeholder 2">
            <a:extLst>
              <a:ext uri="{FF2B5EF4-FFF2-40B4-BE49-F238E27FC236}">
                <a16:creationId xmlns:a16="http://schemas.microsoft.com/office/drawing/2014/main" id="{0ED336E5-72A8-6B07-0D06-D968B1E7794B}"/>
              </a:ext>
            </a:extLst>
          </p:cNvPr>
          <p:cNvSpPr>
            <a:spLocks noGrp="1"/>
          </p:cNvSpPr>
          <p:nvPr>
            <p:ph sz="half" idx="1"/>
          </p:nvPr>
        </p:nvSpPr>
        <p:spPr/>
        <p:txBody>
          <a:bodyPr/>
          <a:lstStyle/>
          <a:p>
            <a:r>
              <a:rPr lang="en-IN" dirty="0">
                <a:latin typeface="Dubai Light" panose="020B0303030403030204" pitchFamily="34" charset="-78"/>
                <a:cs typeface="Dubai Light" panose="020B0303030403030204" pitchFamily="34" charset="-78"/>
              </a:rPr>
              <a:t>It </a:t>
            </a:r>
            <a:r>
              <a:rPr lang="en-US" b="0" i="0" dirty="0">
                <a:effectLst/>
                <a:latin typeface="Dubai Light" panose="020B0303030403030204" pitchFamily="34" charset="-78"/>
                <a:cs typeface="Dubai Light" panose="020B0303030403030204" pitchFamily="34" charset="-78"/>
              </a:rPr>
              <a:t>is a data-driven, multi-step approach that focuses on building and integrating separate models for face detection and recognition. It emphasizes continuous improvement through monitoring, error analysis, and model retraining.</a:t>
            </a:r>
          </a:p>
          <a:p>
            <a:r>
              <a:rPr lang="en-US" b="1" dirty="0">
                <a:latin typeface="Google Sans"/>
              </a:rPr>
              <a:t>K</a:t>
            </a:r>
            <a:r>
              <a:rPr lang="en-US" sz="1600" b="1" dirty="0">
                <a:latin typeface="Google Sans"/>
              </a:rPr>
              <a:t>EY</a:t>
            </a:r>
            <a:r>
              <a:rPr lang="en-US" b="1" i="0" dirty="0">
                <a:effectLst/>
                <a:latin typeface="Google Sans"/>
              </a:rPr>
              <a:t> </a:t>
            </a:r>
            <a:r>
              <a:rPr lang="en-US" b="1" dirty="0">
                <a:latin typeface="Google Sans"/>
              </a:rPr>
              <a:t>A</a:t>
            </a:r>
            <a:r>
              <a:rPr lang="en-US" sz="1600" b="1" i="0" dirty="0">
                <a:effectLst/>
                <a:latin typeface="Google Sans"/>
              </a:rPr>
              <a:t>SPECTS</a:t>
            </a:r>
            <a:r>
              <a:rPr lang="en-US" b="1" i="0" dirty="0">
                <a:effectLst/>
                <a:latin typeface="Google Sans"/>
              </a:rPr>
              <a:t>:</a:t>
            </a:r>
          </a:p>
          <a:p>
            <a:r>
              <a:rPr lang="en-US" b="0" i="0" dirty="0">
                <a:effectLst/>
                <a:latin typeface="Google Sans"/>
              </a:rPr>
              <a:t>1. </a:t>
            </a:r>
            <a:r>
              <a:rPr lang="en-IN" sz="1800" b="1" dirty="0">
                <a:effectLst/>
                <a:latin typeface="Times New Roman" panose="02020603050405020304" pitchFamily="18" charset="0"/>
                <a:ea typeface="Times New Roman" panose="02020603050405020304" pitchFamily="18" charset="0"/>
              </a:rPr>
              <a:t>.Face detection using Haar-cascade Classifier</a:t>
            </a:r>
            <a:endParaRPr lang="en-US" b="0" i="0" dirty="0">
              <a:effectLst/>
              <a:latin typeface="Google Sans"/>
            </a:endParaRPr>
          </a:p>
          <a:p>
            <a:r>
              <a:rPr lang="en-IN" b="0" i="0" dirty="0">
                <a:effectLst/>
                <a:latin typeface="Google Sans"/>
              </a:rPr>
              <a:t>2. </a:t>
            </a:r>
            <a:r>
              <a:rPr lang="en-IN" sz="1800" b="1" dirty="0">
                <a:effectLst/>
                <a:latin typeface="Times New Roman" panose="02020603050405020304" pitchFamily="18" charset="0"/>
                <a:ea typeface="Times New Roman" panose="02020603050405020304" pitchFamily="18" charset="0"/>
              </a:rPr>
              <a:t>Training the Algorithm</a:t>
            </a:r>
            <a:endParaRPr lang="en-IN" b="0" i="0" dirty="0">
              <a:effectLst/>
              <a:latin typeface="Google Sans"/>
            </a:endParaRPr>
          </a:p>
          <a:p>
            <a:r>
              <a:rPr lang="en-US" b="0" i="0" dirty="0">
                <a:effectLst/>
                <a:latin typeface="Google Sans"/>
              </a:rPr>
              <a:t>3.</a:t>
            </a:r>
            <a:r>
              <a:rPr lang="en-IN" sz="1800" b="1" dirty="0">
                <a:effectLst/>
                <a:latin typeface="Times New Roman" panose="02020603050405020304" pitchFamily="18" charset="0"/>
                <a:ea typeface="Times New Roman" panose="02020603050405020304" pitchFamily="18" charset="0"/>
              </a:rPr>
              <a:t> Face Recognition using Local Binary Pattern Histogram (LBPH</a:t>
            </a:r>
            <a:endParaRPr lang="en-US" b="0" i="0" dirty="0">
              <a:effectLst/>
              <a:latin typeface="Google Sans"/>
            </a:endParaRPr>
          </a:p>
          <a:p>
            <a:r>
              <a:rPr lang="en-US" b="0" i="0" dirty="0">
                <a:effectLst/>
                <a:latin typeface="Google Sans"/>
              </a:rPr>
              <a:t>4. </a:t>
            </a:r>
            <a:r>
              <a:rPr lang="en-IN" sz="1800" b="1" dirty="0">
                <a:effectLst/>
                <a:latin typeface="Calibri" panose="020F0502020204030204" pitchFamily="34" charset="0"/>
                <a:ea typeface="Calibri" panose="020F0502020204030204" pitchFamily="34" charset="0"/>
              </a:rPr>
              <a:t>Extracting the Histograms</a:t>
            </a:r>
            <a:endParaRPr lang="en-US" b="0" i="0" dirty="0">
              <a:effectLst/>
              <a:latin typeface="Google Sans"/>
            </a:endParaRPr>
          </a:p>
          <a:p>
            <a:endParaRPr lang="en-IN" b="1" dirty="0">
              <a:latin typeface="Dubai Light" panose="020B0303030403030204" pitchFamily="34" charset="-78"/>
              <a:cs typeface="Dubai Light" panose="020B0303030403030204" pitchFamily="34" charset="-78"/>
            </a:endParaRPr>
          </a:p>
        </p:txBody>
      </p:sp>
      <p:sp>
        <p:nvSpPr>
          <p:cNvPr id="4" name="Footer Placeholder 3">
            <a:extLst>
              <a:ext uri="{FF2B5EF4-FFF2-40B4-BE49-F238E27FC236}">
                <a16:creationId xmlns:a16="http://schemas.microsoft.com/office/drawing/2014/main" id="{EFEF7B53-DC44-E0CF-5C3C-C90B01950293}"/>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F0F17872-3535-51E0-C983-852FB17E2BC5}"/>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26850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9F8A6-6EDB-8930-3E61-3A8349ADA907}"/>
              </a:ext>
            </a:extLst>
          </p:cNvPr>
          <p:cNvSpPr>
            <a:spLocks noGrp="1"/>
          </p:cNvSpPr>
          <p:nvPr>
            <p:ph sz="half" idx="1"/>
          </p:nvPr>
        </p:nvSpPr>
        <p:spPr>
          <a:xfrm>
            <a:off x="579783" y="1434018"/>
            <a:ext cx="10680192" cy="4198156"/>
          </a:xfrm>
        </p:spPr>
        <p:txBody>
          <a:bodyPr/>
          <a:lstStyle/>
          <a:p>
            <a:r>
              <a:rPr lang="en-IN" sz="1800" b="1" dirty="0">
                <a:effectLst/>
                <a:latin typeface="Times New Roman" panose="02020603050405020304" pitchFamily="18" charset="0"/>
                <a:ea typeface="Times New Roman" panose="02020603050405020304" pitchFamily="18" charset="0"/>
              </a:rPr>
              <a:t>Face detection using Haar-cascade Classifier: </a:t>
            </a:r>
            <a:r>
              <a:rPr lang="en-IN" sz="1800" dirty="0">
                <a:effectLst/>
                <a:latin typeface="Calibri" panose="020F0502020204030204" pitchFamily="34" charset="0"/>
                <a:ea typeface="Calibri" panose="020F0502020204030204" pitchFamily="34" charset="0"/>
              </a:rPr>
              <a:t>Viola and Jones  invented the Haar- cascade system, which trains machine learning to detect objects in an image. It can be used to detect faces in this context. The fundamental idea behind the Haar-based face detector is that the region with the eyes should be darker than the forehead and checks when looking at most frontal images, and the region with the mouth should be darker than the cheeks, and so on. It normally goes through about 20 levels of measurements like this to decide whether or not it's a face, so it has to do so in every possible place in the picture and with every possible size of the face, resulting in thousands of checks per image</a:t>
            </a:r>
          </a:p>
          <a:p>
            <a:endParaRPr lang="en-IN" dirty="0">
              <a:latin typeface="Calibri" panose="020F0502020204030204" pitchFamily="34" charset="0"/>
              <a:ea typeface="Calibri" panose="020F0502020204030204" pitchFamily="34" charset="0"/>
            </a:endParaRPr>
          </a:p>
          <a:p>
            <a:endParaRPr lang="en-IN" dirty="0">
              <a:latin typeface="Calibri" panose="020F0502020204030204" pitchFamily="34" charset="0"/>
              <a:ea typeface="Calibri" panose="020F0502020204030204" pitchFamily="34" charset="0"/>
            </a:endParaRPr>
          </a:p>
          <a:p>
            <a:endParaRPr lang="en-IN" dirty="0">
              <a:latin typeface="Calibri" panose="020F0502020204030204" pitchFamily="34" charset="0"/>
              <a:ea typeface="Calibri" panose="020F0502020204030204" pitchFamily="34" charset="0"/>
            </a:endParaRPr>
          </a:p>
          <a:p>
            <a:endParaRPr lang="en-IN" dirty="0">
              <a:latin typeface="Calibri" panose="020F0502020204030204" pitchFamily="34" charset="0"/>
              <a:ea typeface="Calibri" panose="020F0502020204030204" pitchFamily="34" charset="0"/>
            </a:endParaRPr>
          </a:p>
          <a:p>
            <a:endParaRPr lang="en-IN" dirty="0">
              <a:latin typeface="Calibri" panose="020F0502020204030204" pitchFamily="34" charset="0"/>
              <a:ea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rPr>
              <a:t>         TYPES OF HAAR FEATURES 			HAAR FEATUTES APPLIED ON AN IMAGE	</a:t>
            </a:r>
            <a:endParaRPr lang="en-IN" dirty="0"/>
          </a:p>
        </p:txBody>
      </p:sp>
      <p:sp>
        <p:nvSpPr>
          <p:cNvPr id="4" name="Footer Placeholder 3">
            <a:extLst>
              <a:ext uri="{FF2B5EF4-FFF2-40B4-BE49-F238E27FC236}">
                <a16:creationId xmlns:a16="http://schemas.microsoft.com/office/drawing/2014/main" id="{82F40368-0BC0-6810-91A7-F3A3C8AD246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B59AF20-4F61-B8E5-3EB3-A8792EA38064}"/>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AB35FDAB-EB11-CE12-ECB8-148EF7E0C153}"/>
              </a:ext>
            </a:extLst>
          </p:cNvPr>
          <p:cNvPicPr>
            <a:picLocks noChangeAspect="1"/>
          </p:cNvPicPr>
          <p:nvPr/>
        </p:nvPicPr>
        <p:blipFill>
          <a:blip r:embed="rId2"/>
          <a:stretch>
            <a:fillRect/>
          </a:stretch>
        </p:blipFill>
        <p:spPr>
          <a:xfrm>
            <a:off x="1123122" y="3450120"/>
            <a:ext cx="2686878" cy="1302256"/>
          </a:xfrm>
          <a:prstGeom prst="rect">
            <a:avLst/>
          </a:prstGeom>
        </p:spPr>
      </p:pic>
      <p:pic>
        <p:nvPicPr>
          <p:cNvPr id="9" name="Picture 8">
            <a:extLst>
              <a:ext uri="{FF2B5EF4-FFF2-40B4-BE49-F238E27FC236}">
                <a16:creationId xmlns:a16="http://schemas.microsoft.com/office/drawing/2014/main" id="{D7C4BD43-FD4D-3C5E-970D-A09435EEBC89}"/>
              </a:ext>
            </a:extLst>
          </p:cNvPr>
          <p:cNvPicPr>
            <a:picLocks noChangeAspect="1"/>
          </p:cNvPicPr>
          <p:nvPr/>
        </p:nvPicPr>
        <p:blipFill>
          <a:blip r:embed="rId3"/>
          <a:stretch>
            <a:fillRect/>
          </a:stretch>
        </p:blipFill>
        <p:spPr>
          <a:xfrm>
            <a:off x="6387549" y="3654137"/>
            <a:ext cx="2947054" cy="1302256"/>
          </a:xfrm>
          <a:prstGeom prst="rect">
            <a:avLst/>
          </a:prstGeom>
        </p:spPr>
      </p:pic>
    </p:spTree>
    <p:extLst>
      <p:ext uri="{BB962C8B-B14F-4D97-AF65-F5344CB8AC3E}">
        <p14:creationId xmlns:p14="http://schemas.microsoft.com/office/powerpoint/2010/main" val="16251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A56E4-DE24-F21E-7BA3-74ED6D3DE38F}"/>
              </a:ext>
            </a:extLst>
          </p:cNvPr>
          <p:cNvSpPr>
            <a:spLocks noGrp="1"/>
          </p:cNvSpPr>
          <p:nvPr>
            <p:ph sz="half" idx="1"/>
          </p:nvPr>
        </p:nvSpPr>
        <p:spPr>
          <a:xfrm>
            <a:off x="1242391" y="849517"/>
            <a:ext cx="10680192" cy="2834640"/>
          </a:xfrm>
        </p:spPr>
        <p:txBody>
          <a:bodyPr/>
          <a:lstStyle/>
          <a:p>
            <a:r>
              <a:rPr lang="en-IN" sz="18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Training the Algorithm: </a:t>
            </a:r>
            <a:r>
              <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 are training the Algorithm with the help of facial images of the students. we also need an unique identification number for each image which helps in recognition. All the images of the student  should have a unique identification number. </a:t>
            </a:r>
            <a:endParaRPr lang="en-IN" kern="100" dirty="0">
              <a:latin typeface="Times New Roman" panose="02020603050405020304" pitchFamily="18" charset="0"/>
              <a:ea typeface="Times New Roman" panose="02020603050405020304" pitchFamily="18" charset="0"/>
              <a:cs typeface="Times New Roman" panose="02020603050405020304" pitchFamily="18" charset="0"/>
            </a:endParaRPr>
          </a:p>
          <a:p>
            <a:pPr marR="26670" indent="-6350" algn="just">
              <a:lnSpc>
                <a:spcPct val="103000"/>
              </a:lnSpc>
              <a:spcAft>
                <a:spcPts val="15"/>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Face Recognition using Local Binary Pattern Histogram (LBPH):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LBPH's first procedural step is to create an intermediate image that highlights the facial features of the original image and best reflects it. The algorithm accomplishes this by using the idea of a sliding window, which is dependent on the parameters radius and neighbours.  This technique is depicted in the diagram below: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pPr marL="0" indent="0">
              <a:buNone/>
            </a:pPr>
            <a:endParaRPr lang="en-IN" dirty="0"/>
          </a:p>
          <a:p>
            <a:r>
              <a:rPr lang="en-IN" sz="1800" b="1" kern="100" dirty="0">
                <a:effectLst/>
                <a:latin typeface="Calibri" panose="020F0502020204030204" pitchFamily="34" charset="0"/>
                <a:ea typeface="Calibri" panose="020F0502020204030204" pitchFamily="34" charset="0"/>
                <a:cs typeface="Calibri" panose="020F0502020204030204" pitchFamily="34" charset="0"/>
              </a:rPr>
              <a:t>Extracting the Histograms</a:t>
            </a:r>
            <a:r>
              <a:rPr lang="en-IN" sz="1800" kern="100" dirty="0">
                <a:effectLst/>
                <a:latin typeface="Calibri" panose="020F0502020204030204" pitchFamily="34" charset="0"/>
                <a:ea typeface="Calibri" panose="020F0502020204030204" pitchFamily="34" charset="0"/>
                <a:cs typeface="Calibri" panose="020F0502020204030204" pitchFamily="34" charset="0"/>
              </a:rPr>
              <a:t>: Using the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Grid X </a:t>
            </a:r>
            <a:r>
              <a:rPr lang="en-IN" sz="1800" kern="100" dirty="0">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Grid Y</a:t>
            </a:r>
            <a:r>
              <a:rPr lang="en-IN" sz="1800" kern="100" dirty="0">
                <a:effectLst/>
                <a:latin typeface="Calibri" panose="020F0502020204030204" pitchFamily="34" charset="0"/>
                <a:ea typeface="Calibri" panose="020F0502020204030204" pitchFamily="34" charset="0"/>
                <a:cs typeface="Calibri" panose="020F0502020204030204" pitchFamily="34" charset="0"/>
              </a:rPr>
              <a:t> parameters, we can now divide the map into multiple grids using the diagram generated in the previous step, as seen in the following image: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CA398E2-E716-A26E-0CA1-B4B57449CE64}"/>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4A29C83-2936-C0A3-FE92-59BA2E7439F0}"/>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74195E46-528F-9598-2986-E7D1C4407A90}"/>
              </a:ext>
            </a:extLst>
          </p:cNvPr>
          <p:cNvPicPr>
            <a:picLocks noChangeAspect="1"/>
          </p:cNvPicPr>
          <p:nvPr/>
        </p:nvPicPr>
        <p:blipFill>
          <a:blip r:embed="rId2"/>
          <a:stretch>
            <a:fillRect/>
          </a:stretch>
        </p:blipFill>
        <p:spPr>
          <a:xfrm>
            <a:off x="4381499" y="3153188"/>
            <a:ext cx="3429001" cy="849797"/>
          </a:xfrm>
          <a:prstGeom prst="rect">
            <a:avLst/>
          </a:prstGeom>
        </p:spPr>
      </p:pic>
      <p:pic>
        <p:nvPicPr>
          <p:cNvPr id="9" name="Picture 8">
            <a:extLst>
              <a:ext uri="{FF2B5EF4-FFF2-40B4-BE49-F238E27FC236}">
                <a16:creationId xmlns:a16="http://schemas.microsoft.com/office/drawing/2014/main" id="{E5A35EFD-B3A5-BC85-BBC1-9D40673225BF}"/>
              </a:ext>
            </a:extLst>
          </p:cNvPr>
          <p:cNvPicPr>
            <a:picLocks noChangeAspect="1"/>
          </p:cNvPicPr>
          <p:nvPr/>
        </p:nvPicPr>
        <p:blipFill>
          <a:blip r:embed="rId3"/>
          <a:stretch>
            <a:fillRect/>
          </a:stretch>
        </p:blipFill>
        <p:spPr>
          <a:xfrm>
            <a:off x="4479234" y="5143777"/>
            <a:ext cx="3429001" cy="949850"/>
          </a:xfrm>
          <a:prstGeom prst="rect">
            <a:avLst/>
          </a:prstGeom>
        </p:spPr>
      </p:pic>
    </p:spTree>
    <p:extLst>
      <p:ext uri="{BB962C8B-B14F-4D97-AF65-F5344CB8AC3E}">
        <p14:creationId xmlns:p14="http://schemas.microsoft.com/office/powerpoint/2010/main" val="28925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1559-7155-A73A-2EA2-6D20D4A5522C}"/>
              </a:ext>
            </a:extLst>
          </p:cNvPr>
          <p:cNvSpPr>
            <a:spLocks noGrp="1"/>
          </p:cNvSpPr>
          <p:nvPr>
            <p:ph type="title"/>
          </p:nvPr>
        </p:nvSpPr>
        <p:spPr>
          <a:xfrm>
            <a:off x="1239079" y="-126031"/>
            <a:ext cx="8610600" cy="1293028"/>
          </a:xfrm>
        </p:spPr>
        <p:txBody>
          <a:bodyPr/>
          <a:lstStyle/>
          <a:p>
            <a:r>
              <a:rPr lang="en-IN" dirty="0"/>
              <a:t>Result   </a:t>
            </a:r>
          </a:p>
        </p:txBody>
      </p:sp>
      <p:pic>
        <p:nvPicPr>
          <p:cNvPr id="7" name="Content Placeholder 6">
            <a:extLst>
              <a:ext uri="{FF2B5EF4-FFF2-40B4-BE49-F238E27FC236}">
                <a16:creationId xmlns:a16="http://schemas.microsoft.com/office/drawing/2014/main" id="{E909B401-EC2F-C3D0-3E26-469AF1F01D66}"/>
              </a:ext>
            </a:extLst>
          </p:cNvPr>
          <p:cNvPicPr>
            <a:picLocks noGrp="1" noChangeAspect="1"/>
          </p:cNvPicPr>
          <p:nvPr>
            <p:ph sz="half" idx="1"/>
          </p:nvPr>
        </p:nvPicPr>
        <p:blipFill>
          <a:blip r:embed="rId2"/>
          <a:stretch>
            <a:fillRect/>
          </a:stretch>
        </p:blipFill>
        <p:spPr>
          <a:xfrm>
            <a:off x="1948069" y="1598314"/>
            <a:ext cx="9077740" cy="4757531"/>
          </a:xfrm>
        </p:spPr>
      </p:pic>
      <p:sp>
        <p:nvSpPr>
          <p:cNvPr id="4" name="Footer Placeholder 3">
            <a:extLst>
              <a:ext uri="{FF2B5EF4-FFF2-40B4-BE49-F238E27FC236}">
                <a16:creationId xmlns:a16="http://schemas.microsoft.com/office/drawing/2014/main" id="{998AEBFF-8CA4-3C8C-CC4C-150BE8D45F80}"/>
              </a:ext>
            </a:extLst>
          </p:cNvPr>
          <p:cNvSpPr>
            <a:spLocks noGrp="1"/>
          </p:cNvSpPr>
          <p:nvPr>
            <p:ph type="ftr" sz="quarter" idx="11"/>
          </p:nvPr>
        </p:nvSpPr>
        <p:spPr/>
        <p:txBody>
          <a:bodyPr/>
          <a:lstStyle/>
          <a:p>
            <a:r>
              <a:rPr lang="en-US" dirty="0"/>
              <a:t>FACE DETECTION ATTENDANCE SYSTEM</a:t>
            </a:r>
          </a:p>
          <a:p>
            <a:endParaRPr lang="en-US" dirty="0"/>
          </a:p>
        </p:txBody>
      </p:sp>
      <p:sp>
        <p:nvSpPr>
          <p:cNvPr id="5" name="Slide Number Placeholder 4">
            <a:extLst>
              <a:ext uri="{FF2B5EF4-FFF2-40B4-BE49-F238E27FC236}">
                <a16:creationId xmlns:a16="http://schemas.microsoft.com/office/drawing/2014/main" id="{C1DD6FB5-DE3D-EEDB-498B-57594C323588}"/>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2194924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TM04033937[[fn=Vapor Trail]]</Template>
  <TotalTime>242</TotalTime>
  <Words>1553</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Century Gothic</vt:lpstr>
      <vt:lpstr>Dubai Light</vt:lpstr>
      <vt:lpstr>Google Sans</vt:lpstr>
      <vt:lpstr>Times New Roman</vt:lpstr>
      <vt:lpstr>Wingdings</vt:lpstr>
      <vt:lpstr>Vapor Trail</vt:lpstr>
      <vt:lpstr>Face detection attendance system</vt:lpstr>
      <vt:lpstr>Introduction</vt:lpstr>
      <vt:lpstr>LITERATURE  SURVEY</vt:lpstr>
      <vt:lpstr>Problem statement</vt:lpstr>
      <vt:lpstr>Objectives</vt:lpstr>
      <vt:lpstr>Proposed Methodology</vt:lpstr>
      <vt:lpstr>PowerPoint Presentation</vt:lpstr>
      <vt:lpstr>PowerPoint Presentation</vt:lpstr>
      <vt:lpstr>Result   </vt:lpstr>
      <vt:lpstr>Test cases</vt:lpstr>
      <vt:lpstr>conclusion</vt:lpstr>
      <vt:lpstr>future scope</vt:lpstr>
      <vt:lpstr>reference</vt:lpstr>
      <vt:lpstr>Thanks 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nagabhushan baduka</dc:creator>
  <cp:lastModifiedBy>nagabhushan baduka</cp:lastModifiedBy>
  <cp:revision>13</cp:revision>
  <dcterms:created xsi:type="dcterms:W3CDTF">2024-02-01T14:33:34Z</dcterms:created>
  <dcterms:modified xsi:type="dcterms:W3CDTF">2024-03-05T15:49:15Z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