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5"/>
  </p:notesMasterIdLst>
  <p:sldIdLst>
    <p:sldId id="268" r:id="rId2"/>
    <p:sldId id="257" r:id="rId3"/>
    <p:sldId id="258" r:id="rId4"/>
    <p:sldId id="259" r:id="rId5"/>
    <p:sldId id="270" r:id="rId6"/>
    <p:sldId id="281" r:id="rId7"/>
    <p:sldId id="282" r:id="rId8"/>
    <p:sldId id="283" r:id="rId9"/>
    <p:sldId id="269" r:id="rId10"/>
    <p:sldId id="307" r:id="rId11"/>
    <p:sldId id="308" r:id="rId12"/>
    <p:sldId id="309" r:id="rId13"/>
    <p:sldId id="310" r:id="rId14"/>
    <p:sldId id="311" r:id="rId15"/>
    <p:sldId id="263" r:id="rId16"/>
    <p:sldId id="271" r:id="rId17"/>
    <p:sldId id="272" r:id="rId18"/>
    <p:sldId id="273" r:id="rId19"/>
    <p:sldId id="274" r:id="rId20"/>
    <p:sldId id="312" r:id="rId21"/>
    <p:sldId id="313" r:id="rId22"/>
    <p:sldId id="317" r:id="rId23"/>
    <p:sldId id="314" r:id="rId24"/>
    <p:sldId id="315" r:id="rId25"/>
    <p:sldId id="316" r:id="rId26"/>
    <p:sldId id="335" r:id="rId27"/>
    <p:sldId id="341" r:id="rId28"/>
    <p:sldId id="302" r:id="rId29"/>
    <p:sldId id="322" r:id="rId30"/>
    <p:sldId id="328" r:id="rId31"/>
    <p:sldId id="329" r:id="rId32"/>
    <p:sldId id="330" r:id="rId33"/>
    <p:sldId id="331" r:id="rId34"/>
    <p:sldId id="333" r:id="rId35"/>
    <p:sldId id="334" r:id="rId36"/>
    <p:sldId id="336" r:id="rId37"/>
    <p:sldId id="338" r:id="rId38"/>
    <p:sldId id="339" r:id="rId39"/>
    <p:sldId id="340" r:id="rId40"/>
    <p:sldId id="327" r:id="rId41"/>
    <p:sldId id="297" r:id="rId42"/>
    <p:sldId id="286" r:id="rId43"/>
    <p:sldId id="296" r:id="rId44"/>
  </p:sldIdLst>
  <p:sldSz cx="9144000" cy="5143500" type="screen16x9"/>
  <p:notesSz cx="6858000" cy="9144000"/>
  <p:embeddedFontLst>
    <p:embeddedFont>
      <p:font typeface="Raleway" charset="0"/>
      <p:regular r:id="rId46"/>
      <p:bold r:id="rId47"/>
      <p:italic r:id="rId48"/>
      <p:boldItalic r:id="rId49"/>
    </p:embeddedFont>
    <p:embeddedFont>
      <p:font typeface="Lato" charset="0"/>
      <p:regular r:id="rId50"/>
      <p:bold r:id="rId51"/>
      <p:italic r:id="rId52"/>
      <p:boldItalic r:id="rId53"/>
    </p:embeddedFont>
    <p:embeddedFont>
      <p:font typeface="Calibri"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97081-C0BE-4B3B-9068-60C19677D615}" v="545" dt="2020-10-06T01:54:35.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3" autoAdjust="0"/>
    <p:restoredTop sz="87781" autoAdjust="0"/>
  </p:normalViewPr>
  <p:slideViewPr>
    <p:cSldViewPr snapToGrid="0">
      <p:cViewPr varScale="1">
        <p:scale>
          <a:sx n="103" d="100"/>
          <a:sy n="103" d="100"/>
        </p:scale>
        <p:origin x="-850" y="-67"/>
      </p:cViewPr>
      <p:guideLst>
        <p:guide orient="horz" pos="1620"/>
        <p:guide pos="2880"/>
      </p:guideLst>
    </p:cSldViewPr>
  </p:slideViewPr>
  <p:outlineViewPr>
    <p:cViewPr>
      <p:scale>
        <a:sx n="33" d="100"/>
        <a:sy n="33" d="100"/>
      </p:scale>
      <p:origin x="53" y="291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CA65E-4B10-48D0-8395-2A0EB852C53A}"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3F1D9254-58E9-4B73-93F1-27AB8A99348C}">
      <dgm:prSet custT="1"/>
      <dgm:spPr/>
      <dgm:t>
        <a:bodyPr/>
        <a:lstStyle/>
        <a:p>
          <a:pPr rtl="0"/>
          <a:r>
            <a:rPr lang="en-US" sz="1400" b="0" i="0" dirty="0" smtClean="0"/>
            <a:t>The data sets have been extracted from the </a:t>
          </a:r>
          <a:r>
            <a:rPr lang="en-US" sz="1400" b="0" i="0" dirty="0" err="1" smtClean="0"/>
            <a:t>Git</a:t>
          </a:r>
          <a:r>
            <a:rPr lang="en-US" sz="1400" b="0" i="0" dirty="0" smtClean="0"/>
            <a:t> Hub repository </a:t>
          </a:r>
          <a:endParaRPr lang="en-US" sz="1400" dirty="0"/>
        </a:p>
      </dgm:t>
    </dgm:pt>
    <dgm:pt modelId="{EB5487F9-CB73-462D-B561-40368C90C506}" type="parTrans" cxnId="{DCE19209-BC99-40E5-953F-5884DE8A1310}">
      <dgm:prSet/>
      <dgm:spPr/>
      <dgm:t>
        <a:bodyPr/>
        <a:lstStyle/>
        <a:p>
          <a:endParaRPr lang="en-US"/>
        </a:p>
      </dgm:t>
    </dgm:pt>
    <dgm:pt modelId="{8A7975C0-B8C4-4273-A338-507A3E113A5E}" type="sibTrans" cxnId="{DCE19209-BC99-40E5-953F-5884DE8A1310}">
      <dgm:prSet/>
      <dgm:spPr/>
      <dgm:t>
        <a:bodyPr/>
        <a:lstStyle/>
        <a:p>
          <a:endParaRPr lang="en-US"/>
        </a:p>
      </dgm:t>
    </dgm:pt>
    <dgm:pt modelId="{7D3515B0-9DF6-431F-9980-6A6E86F20728}">
      <dgm:prSet custT="1"/>
      <dgm:spPr/>
      <dgm:t>
        <a:bodyPr/>
        <a:lstStyle/>
        <a:p>
          <a:pPr rtl="0"/>
          <a:r>
            <a:rPr lang="en-US" sz="1400" b="0" i="0" dirty="0" smtClean="0"/>
            <a:t>Dataset is analyzed and unnecessary data is removed  </a:t>
          </a:r>
          <a:endParaRPr lang="en-US" sz="1400" dirty="0"/>
        </a:p>
      </dgm:t>
    </dgm:pt>
    <dgm:pt modelId="{06D02BC9-A1F8-4B8F-B36A-295B10908458}" type="parTrans" cxnId="{64CF0FEC-AD8F-47B4-AC98-41EAF11CA38D}">
      <dgm:prSet/>
      <dgm:spPr/>
      <dgm:t>
        <a:bodyPr/>
        <a:lstStyle/>
        <a:p>
          <a:endParaRPr lang="en-US"/>
        </a:p>
      </dgm:t>
    </dgm:pt>
    <dgm:pt modelId="{34839B3B-5797-4F47-AD70-F8704F13B552}" type="sibTrans" cxnId="{64CF0FEC-AD8F-47B4-AC98-41EAF11CA38D}">
      <dgm:prSet/>
      <dgm:spPr/>
      <dgm:t>
        <a:bodyPr/>
        <a:lstStyle/>
        <a:p>
          <a:endParaRPr lang="en-US"/>
        </a:p>
      </dgm:t>
    </dgm:pt>
    <dgm:pt modelId="{C97A6238-5990-41AC-96D0-BB27B0ED89CE}">
      <dgm:prSet custT="1"/>
      <dgm:spPr/>
      <dgm:t>
        <a:bodyPr/>
        <a:lstStyle/>
        <a:p>
          <a:pPr rtl="0"/>
          <a:r>
            <a:rPr lang="en-US" sz="1400" b="0" i="0" dirty="0" smtClean="0"/>
            <a:t>The dataset is normalized by using rolling mean</a:t>
          </a:r>
          <a:endParaRPr lang="en-US" sz="1400" dirty="0"/>
        </a:p>
      </dgm:t>
    </dgm:pt>
    <dgm:pt modelId="{22978342-AD74-4AB8-B7A2-1D8A2FE4C63E}" type="parTrans" cxnId="{872D3809-6DAD-4F20-85CF-523ED9FDF66C}">
      <dgm:prSet/>
      <dgm:spPr/>
      <dgm:t>
        <a:bodyPr/>
        <a:lstStyle/>
        <a:p>
          <a:endParaRPr lang="en-US"/>
        </a:p>
      </dgm:t>
    </dgm:pt>
    <dgm:pt modelId="{1FDD34EE-EDC3-49EE-86A0-E410DF58D237}" type="sibTrans" cxnId="{872D3809-6DAD-4F20-85CF-523ED9FDF66C}">
      <dgm:prSet/>
      <dgm:spPr/>
      <dgm:t>
        <a:bodyPr/>
        <a:lstStyle/>
        <a:p>
          <a:endParaRPr lang="en-US"/>
        </a:p>
      </dgm:t>
    </dgm:pt>
    <dgm:pt modelId="{07E047B9-38F0-44D6-A50E-017AE691B79A}">
      <dgm:prSet/>
      <dgm:spPr/>
      <dgm:t>
        <a:bodyPr/>
        <a:lstStyle/>
        <a:p>
          <a:pPr rtl="0"/>
          <a:r>
            <a:rPr lang="en-US" b="0" i="0" dirty="0" smtClean="0"/>
            <a:t>The dataset is split into two sets namely,</a:t>
          </a:r>
          <a:br>
            <a:rPr lang="en-US" b="0" i="0" dirty="0" smtClean="0"/>
          </a:br>
          <a:r>
            <a:rPr lang="en-US" b="0" i="0" dirty="0" smtClean="0"/>
            <a:t/>
          </a:r>
          <a:br>
            <a:rPr lang="en-US" b="0" i="0" dirty="0" smtClean="0"/>
          </a:br>
          <a:r>
            <a:rPr lang="en-US" b="0" i="0" dirty="0" smtClean="0"/>
            <a:t>1. Training set- 90% of the total dataset</a:t>
          </a:r>
          <a:br>
            <a:rPr lang="en-US" b="0" i="0" dirty="0" smtClean="0"/>
          </a:br>
          <a:r>
            <a:rPr lang="en-US" b="0" i="0" dirty="0" smtClean="0"/>
            <a:t>2. Testing set- 10% of the total dataset</a:t>
          </a:r>
          <a:endParaRPr lang="en-US" dirty="0"/>
        </a:p>
      </dgm:t>
    </dgm:pt>
    <dgm:pt modelId="{A6E2CC9F-6005-4016-A1C7-CD3D0ACDAB36}" type="parTrans" cxnId="{51527EDD-E46B-4999-AFF1-E9DC23676314}">
      <dgm:prSet/>
      <dgm:spPr/>
      <dgm:t>
        <a:bodyPr/>
        <a:lstStyle/>
        <a:p>
          <a:endParaRPr lang="en-US"/>
        </a:p>
      </dgm:t>
    </dgm:pt>
    <dgm:pt modelId="{96410B79-20E7-4674-B018-381C471266C6}" type="sibTrans" cxnId="{51527EDD-E46B-4999-AFF1-E9DC23676314}">
      <dgm:prSet/>
      <dgm:spPr/>
      <dgm:t>
        <a:bodyPr/>
        <a:lstStyle/>
        <a:p>
          <a:endParaRPr lang="en-US"/>
        </a:p>
      </dgm:t>
    </dgm:pt>
    <dgm:pt modelId="{6E9213B7-6F45-46D2-A0F2-39098C5EC2FE}">
      <dgm:prSet custT="1"/>
      <dgm:spPr/>
      <dgm:t>
        <a:bodyPr/>
        <a:lstStyle/>
        <a:p>
          <a:pPr rtl="0"/>
          <a:r>
            <a:rPr lang="en-US" sz="1400" b="0" i="0" dirty="0" smtClean="0"/>
            <a:t>Number of cases, deaths and recoveries are extracted</a:t>
          </a:r>
          <a:endParaRPr lang="en-US" sz="1400" dirty="0"/>
        </a:p>
      </dgm:t>
    </dgm:pt>
    <dgm:pt modelId="{1BE8DB6D-267F-4342-9E7B-074E9371DCF2}" type="parTrans" cxnId="{CB663EE3-FEE3-4C10-B54A-786DC20F163E}">
      <dgm:prSet/>
      <dgm:spPr/>
    </dgm:pt>
    <dgm:pt modelId="{E6F8CEC0-0815-4682-959B-102BD9158870}" type="sibTrans" cxnId="{CB663EE3-FEE3-4C10-B54A-786DC20F163E}">
      <dgm:prSet/>
      <dgm:spPr/>
    </dgm:pt>
    <dgm:pt modelId="{3F534F76-15F1-4C5B-8501-A5CCD2484155}" type="pres">
      <dgm:prSet presAssocID="{AF8CA65E-4B10-48D0-8395-2A0EB852C53A}" presName="CompostProcess" presStyleCnt="0">
        <dgm:presLayoutVars>
          <dgm:dir/>
          <dgm:resizeHandles val="exact"/>
        </dgm:presLayoutVars>
      </dgm:prSet>
      <dgm:spPr/>
      <dgm:t>
        <a:bodyPr/>
        <a:lstStyle/>
        <a:p>
          <a:endParaRPr lang="en-US"/>
        </a:p>
      </dgm:t>
    </dgm:pt>
    <dgm:pt modelId="{8B92238E-8E44-49BB-97A2-0B1FE321D866}" type="pres">
      <dgm:prSet presAssocID="{AF8CA65E-4B10-48D0-8395-2A0EB852C53A}" presName="arrow" presStyleLbl="bgShp" presStyleIdx="0" presStyleCnt="1" custLinFactNeighborX="730" custLinFactNeighborY="-216"/>
      <dgm:spPr/>
      <dgm:t>
        <a:bodyPr/>
        <a:lstStyle/>
        <a:p>
          <a:endParaRPr lang="en-US"/>
        </a:p>
      </dgm:t>
    </dgm:pt>
    <dgm:pt modelId="{0C10D447-FF86-44B0-92E2-B1390B4914DD}" type="pres">
      <dgm:prSet presAssocID="{AF8CA65E-4B10-48D0-8395-2A0EB852C53A}" presName="linearProcess" presStyleCnt="0"/>
      <dgm:spPr/>
      <dgm:t>
        <a:bodyPr/>
        <a:lstStyle/>
        <a:p>
          <a:endParaRPr lang="en-US"/>
        </a:p>
      </dgm:t>
    </dgm:pt>
    <dgm:pt modelId="{89F9F710-8127-4719-9255-853B848B1E5B}" type="pres">
      <dgm:prSet presAssocID="{3F1D9254-58E9-4B73-93F1-27AB8A99348C}" presName="textNode" presStyleLbl="node1" presStyleIdx="0" presStyleCnt="5">
        <dgm:presLayoutVars>
          <dgm:bulletEnabled val="1"/>
        </dgm:presLayoutVars>
      </dgm:prSet>
      <dgm:spPr/>
      <dgm:t>
        <a:bodyPr/>
        <a:lstStyle/>
        <a:p>
          <a:endParaRPr lang="en-US"/>
        </a:p>
      </dgm:t>
    </dgm:pt>
    <dgm:pt modelId="{B23303B9-5B83-4ACE-BDB9-24B7C19F64C0}" type="pres">
      <dgm:prSet presAssocID="{8A7975C0-B8C4-4273-A338-507A3E113A5E}" presName="sibTrans" presStyleCnt="0"/>
      <dgm:spPr/>
      <dgm:t>
        <a:bodyPr/>
        <a:lstStyle/>
        <a:p>
          <a:endParaRPr lang="en-US"/>
        </a:p>
      </dgm:t>
    </dgm:pt>
    <dgm:pt modelId="{C6EE2CBF-8577-4D74-93D2-658265ADBDC4}" type="pres">
      <dgm:prSet presAssocID="{6E9213B7-6F45-46D2-A0F2-39098C5EC2FE}" presName="textNode" presStyleLbl="node1" presStyleIdx="1" presStyleCnt="5">
        <dgm:presLayoutVars>
          <dgm:bulletEnabled val="1"/>
        </dgm:presLayoutVars>
      </dgm:prSet>
      <dgm:spPr/>
      <dgm:t>
        <a:bodyPr/>
        <a:lstStyle/>
        <a:p>
          <a:endParaRPr lang="en-US"/>
        </a:p>
      </dgm:t>
    </dgm:pt>
    <dgm:pt modelId="{3AF0BDC1-16A9-4202-8CCA-CECEF1378FC0}" type="pres">
      <dgm:prSet presAssocID="{E6F8CEC0-0815-4682-959B-102BD9158870}" presName="sibTrans" presStyleCnt="0"/>
      <dgm:spPr/>
    </dgm:pt>
    <dgm:pt modelId="{C234DDD4-8802-489B-B571-CB49858B954D}" type="pres">
      <dgm:prSet presAssocID="{7D3515B0-9DF6-431F-9980-6A6E86F20728}" presName="textNode" presStyleLbl="node1" presStyleIdx="2" presStyleCnt="5">
        <dgm:presLayoutVars>
          <dgm:bulletEnabled val="1"/>
        </dgm:presLayoutVars>
      </dgm:prSet>
      <dgm:spPr/>
      <dgm:t>
        <a:bodyPr/>
        <a:lstStyle/>
        <a:p>
          <a:endParaRPr lang="en-US"/>
        </a:p>
      </dgm:t>
    </dgm:pt>
    <dgm:pt modelId="{B66987C6-46EF-4461-9ADA-506B7309AE0B}" type="pres">
      <dgm:prSet presAssocID="{34839B3B-5797-4F47-AD70-F8704F13B552}" presName="sibTrans" presStyleCnt="0"/>
      <dgm:spPr/>
      <dgm:t>
        <a:bodyPr/>
        <a:lstStyle/>
        <a:p>
          <a:endParaRPr lang="en-US"/>
        </a:p>
      </dgm:t>
    </dgm:pt>
    <dgm:pt modelId="{8F7E948F-88B4-4961-B0FA-8553BF9F9C3D}" type="pres">
      <dgm:prSet presAssocID="{C97A6238-5990-41AC-96D0-BB27B0ED89CE}" presName="textNode" presStyleLbl="node1" presStyleIdx="3" presStyleCnt="5">
        <dgm:presLayoutVars>
          <dgm:bulletEnabled val="1"/>
        </dgm:presLayoutVars>
      </dgm:prSet>
      <dgm:spPr/>
      <dgm:t>
        <a:bodyPr/>
        <a:lstStyle/>
        <a:p>
          <a:endParaRPr lang="en-US"/>
        </a:p>
      </dgm:t>
    </dgm:pt>
    <dgm:pt modelId="{E7226C95-527B-4A88-8C00-345417E69F51}" type="pres">
      <dgm:prSet presAssocID="{1FDD34EE-EDC3-49EE-86A0-E410DF58D237}" presName="sibTrans" presStyleCnt="0"/>
      <dgm:spPr/>
      <dgm:t>
        <a:bodyPr/>
        <a:lstStyle/>
        <a:p>
          <a:endParaRPr lang="en-US"/>
        </a:p>
      </dgm:t>
    </dgm:pt>
    <dgm:pt modelId="{5A066BAB-E5B8-44AA-8422-E410E7DDD494}" type="pres">
      <dgm:prSet presAssocID="{07E047B9-38F0-44D6-A50E-017AE691B79A}" presName="textNode" presStyleLbl="node1" presStyleIdx="4" presStyleCnt="5">
        <dgm:presLayoutVars>
          <dgm:bulletEnabled val="1"/>
        </dgm:presLayoutVars>
      </dgm:prSet>
      <dgm:spPr/>
      <dgm:t>
        <a:bodyPr/>
        <a:lstStyle/>
        <a:p>
          <a:endParaRPr lang="en-US"/>
        </a:p>
      </dgm:t>
    </dgm:pt>
  </dgm:ptLst>
  <dgm:cxnLst>
    <dgm:cxn modelId="{14A1DA1B-E861-4141-A5C4-5185284BDC08}" type="presOf" srcId="{3F1D9254-58E9-4B73-93F1-27AB8A99348C}" destId="{89F9F710-8127-4719-9255-853B848B1E5B}" srcOrd="0" destOrd="0" presId="urn:microsoft.com/office/officeart/2005/8/layout/hProcess9"/>
    <dgm:cxn modelId="{2A6A2638-C3B7-4070-A655-BCE32025C86C}" type="presOf" srcId="{7D3515B0-9DF6-431F-9980-6A6E86F20728}" destId="{C234DDD4-8802-489B-B571-CB49858B954D}" srcOrd="0" destOrd="0" presId="urn:microsoft.com/office/officeart/2005/8/layout/hProcess9"/>
    <dgm:cxn modelId="{CB663EE3-FEE3-4C10-B54A-786DC20F163E}" srcId="{AF8CA65E-4B10-48D0-8395-2A0EB852C53A}" destId="{6E9213B7-6F45-46D2-A0F2-39098C5EC2FE}" srcOrd="1" destOrd="0" parTransId="{1BE8DB6D-267F-4342-9E7B-074E9371DCF2}" sibTransId="{E6F8CEC0-0815-4682-959B-102BD9158870}"/>
    <dgm:cxn modelId="{51527EDD-E46B-4999-AFF1-E9DC23676314}" srcId="{AF8CA65E-4B10-48D0-8395-2A0EB852C53A}" destId="{07E047B9-38F0-44D6-A50E-017AE691B79A}" srcOrd="4" destOrd="0" parTransId="{A6E2CC9F-6005-4016-A1C7-CD3D0ACDAB36}" sibTransId="{96410B79-20E7-4674-B018-381C471266C6}"/>
    <dgm:cxn modelId="{1AFC1737-7457-41F0-A127-03B2EA229546}" type="presOf" srcId="{6E9213B7-6F45-46D2-A0F2-39098C5EC2FE}" destId="{C6EE2CBF-8577-4D74-93D2-658265ADBDC4}" srcOrd="0" destOrd="0" presId="urn:microsoft.com/office/officeart/2005/8/layout/hProcess9"/>
    <dgm:cxn modelId="{64CF0FEC-AD8F-47B4-AC98-41EAF11CA38D}" srcId="{AF8CA65E-4B10-48D0-8395-2A0EB852C53A}" destId="{7D3515B0-9DF6-431F-9980-6A6E86F20728}" srcOrd="2" destOrd="0" parTransId="{06D02BC9-A1F8-4B8F-B36A-295B10908458}" sibTransId="{34839B3B-5797-4F47-AD70-F8704F13B552}"/>
    <dgm:cxn modelId="{DCE19209-BC99-40E5-953F-5884DE8A1310}" srcId="{AF8CA65E-4B10-48D0-8395-2A0EB852C53A}" destId="{3F1D9254-58E9-4B73-93F1-27AB8A99348C}" srcOrd="0" destOrd="0" parTransId="{EB5487F9-CB73-462D-B561-40368C90C506}" sibTransId="{8A7975C0-B8C4-4273-A338-507A3E113A5E}"/>
    <dgm:cxn modelId="{872D3809-6DAD-4F20-85CF-523ED9FDF66C}" srcId="{AF8CA65E-4B10-48D0-8395-2A0EB852C53A}" destId="{C97A6238-5990-41AC-96D0-BB27B0ED89CE}" srcOrd="3" destOrd="0" parTransId="{22978342-AD74-4AB8-B7A2-1D8A2FE4C63E}" sibTransId="{1FDD34EE-EDC3-49EE-86A0-E410DF58D237}"/>
    <dgm:cxn modelId="{2D2C6D54-A118-45B1-86FB-F8747C59FA77}" type="presOf" srcId="{07E047B9-38F0-44D6-A50E-017AE691B79A}" destId="{5A066BAB-E5B8-44AA-8422-E410E7DDD494}" srcOrd="0" destOrd="0" presId="urn:microsoft.com/office/officeart/2005/8/layout/hProcess9"/>
    <dgm:cxn modelId="{A81194C9-FA98-4C44-A6EF-067E4C8471F6}" type="presOf" srcId="{AF8CA65E-4B10-48D0-8395-2A0EB852C53A}" destId="{3F534F76-15F1-4C5B-8501-A5CCD2484155}" srcOrd="0" destOrd="0" presId="urn:microsoft.com/office/officeart/2005/8/layout/hProcess9"/>
    <dgm:cxn modelId="{2A538C70-C6D5-4ACE-B878-A4375AEB0FF9}" type="presOf" srcId="{C97A6238-5990-41AC-96D0-BB27B0ED89CE}" destId="{8F7E948F-88B4-4961-B0FA-8553BF9F9C3D}" srcOrd="0" destOrd="0" presId="urn:microsoft.com/office/officeart/2005/8/layout/hProcess9"/>
    <dgm:cxn modelId="{19B9E0FC-894C-49FB-ADA8-EE34D94FE536}" type="presParOf" srcId="{3F534F76-15F1-4C5B-8501-A5CCD2484155}" destId="{8B92238E-8E44-49BB-97A2-0B1FE321D866}" srcOrd="0" destOrd="0" presId="urn:microsoft.com/office/officeart/2005/8/layout/hProcess9"/>
    <dgm:cxn modelId="{F31929E1-BC6A-47B1-88B7-B6598A734752}" type="presParOf" srcId="{3F534F76-15F1-4C5B-8501-A5CCD2484155}" destId="{0C10D447-FF86-44B0-92E2-B1390B4914DD}" srcOrd="1" destOrd="0" presId="urn:microsoft.com/office/officeart/2005/8/layout/hProcess9"/>
    <dgm:cxn modelId="{3694AF10-82B5-4625-941A-4DA155BE8F72}" type="presParOf" srcId="{0C10D447-FF86-44B0-92E2-B1390B4914DD}" destId="{89F9F710-8127-4719-9255-853B848B1E5B}" srcOrd="0" destOrd="0" presId="urn:microsoft.com/office/officeart/2005/8/layout/hProcess9"/>
    <dgm:cxn modelId="{671F46FE-5871-4579-B44C-706082F2AF4F}" type="presParOf" srcId="{0C10D447-FF86-44B0-92E2-B1390B4914DD}" destId="{B23303B9-5B83-4ACE-BDB9-24B7C19F64C0}" srcOrd="1" destOrd="0" presId="urn:microsoft.com/office/officeart/2005/8/layout/hProcess9"/>
    <dgm:cxn modelId="{7632EED2-3ED6-4161-A0EB-DDFCB91201C6}" type="presParOf" srcId="{0C10D447-FF86-44B0-92E2-B1390B4914DD}" destId="{C6EE2CBF-8577-4D74-93D2-658265ADBDC4}" srcOrd="2" destOrd="0" presId="urn:microsoft.com/office/officeart/2005/8/layout/hProcess9"/>
    <dgm:cxn modelId="{D9EC3EC9-CCE5-4325-BDB2-85380AE12AB1}" type="presParOf" srcId="{0C10D447-FF86-44B0-92E2-B1390B4914DD}" destId="{3AF0BDC1-16A9-4202-8CCA-CECEF1378FC0}" srcOrd="3" destOrd="0" presId="urn:microsoft.com/office/officeart/2005/8/layout/hProcess9"/>
    <dgm:cxn modelId="{8EE8A379-6F3D-4E0A-8D53-D7CB2B983AF0}" type="presParOf" srcId="{0C10D447-FF86-44B0-92E2-B1390B4914DD}" destId="{C234DDD4-8802-489B-B571-CB49858B954D}" srcOrd="4" destOrd="0" presId="urn:microsoft.com/office/officeart/2005/8/layout/hProcess9"/>
    <dgm:cxn modelId="{18FB512F-B7A1-472C-B528-C01313BB8BC9}" type="presParOf" srcId="{0C10D447-FF86-44B0-92E2-B1390B4914DD}" destId="{B66987C6-46EF-4461-9ADA-506B7309AE0B}" srcOrd="5" destOrd="0" presId="urn:microsoft.com/office/officeart/2005/8/layout/hProcess9"/>
    <dgm:cxn modelId="{BAFCC93A-9018-4EC9-A92A-8F94F93A8CDD}" type="presParOf" srcId="{0C10D447-FF86-44B0-92E2-B1390B4914DD}" destId="{8F7E948F-88B4-4961-B0FA-8553BF9F9C3D}" srcOrd="6" destOrd="0" presId="urn:microsoft.com/office/officeart/2005/8/layout/hProcess9"/>
    <dgm:cxn modelId="{C8DABD58-D64A-4371-98B3-53827051764A}" type="presParOf" srcId="{0C10D447-FF86-44B0-92E2-B1390B4914DD}" destId="{E7226C95-527B-4A88-8C00-345417E69F51}" srcOrd="7" destOrd="0" presId="urn:microsoft.com/office/officeart/2005/8/layout/hProcess9"/>
    <dgm:cxn modelId="{F2EE3FD0-2631-4009-A05D-71FEDB2A4A1F}" type="presParOf" srcId="{0C10D447-FF86-44B0-92E2-B1390B4914DD}" destId="{5A066BAB-E5B8-44AA-8422-E410E7DDD494}" srcOrd="8"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7D7E3C49-9781-46A6-ACD1-658FAD7B1897}" type="doc">
      <dgm:prSet loTypeId="urn:microsoft.com/office/officeart/2005/8/layout/hProcess9" loCatId="process" qsTypeId="urn:microsoft.com/office/officeart/2005/8/quickstyle/simple2" qsCatId="simple" csTypeId="urn:microsoft.com/office/officeart/2005/8/colors/accent0_3" csCatId="mainScheme" phldr="1"/>
      <dgm:spPr/>
      <dgm:t>
        <a:bodyPr/>
        <a:lstStyle/>
        <a:p>
          <a:endParaRPr lang="en-US"/>
        </a:p>
      </dgm:t>
    </dgm:pt>
    <dgm:pt modelId="{325E5E66-5ECD-4D00-857D-608EC0931BB8}">
      <dgm:prSet custT="1"/>
      <dgm:spPr/>
      <dgm:t>
        <a:bodyPr/>
        <a:lstStyle/>
        <a:p>
          <a:pPr rtl="0"/>
          <a:r>
            <a:rPr lang="en-US" sz="1400" b="0" i="0" dirty="0" smtClean="0"/>
            <a:t>The Training set has been used to train different regression models </a:t>
          </a:r>
          <a:endParaRPr lang="en-US" sz="1400" dirty="0"/>
        </a:p>
      </dgm:t>
    </dgm:pt>
    <dgm:pt modelId="{812300CA-F589-4256-B78C-ACA3E719B4DA}" type="parTrans" cxnId="{12418997-013A-4C12-AABB-636F59A6E644}">
      <dgm:prSet/>
      <dgm:spPr/>
      <dgm:t>
        <a:bodyPr/>
        <a:lstStyle/>
        <a:p>
          <a:endParaRPr lang="en-US"/>
        </a:p>
      </dgm:t>
    </dgm:pt>
    <dgm:pt modelId="{C93B6ABF-6322-4BCF-9679-BA2A9D5756D8}" type="sibTrans" cxnId="{12418997-013A-4C12-AABB-636F59A6E644}">
      <dgm:prSet/>
      <dgm:spPr/>
      <dgm:t>
        <a:bodyPr/>
        <a:lstStyle/>
        <a:p>
          <a:endParaRPr lang="en-US"/>
        </a:p>
      </dgm:t>
    </dgm:pt>
    <dgm:pt modelId="{3AAF055A-A160-407C-969C-41C8E198C5B9}">
      <dgm:prSet custT="1"/>
      <dgm:spPr/>
      <dgm:t>
        <a:bodyPr/>
        <a:lstStyle/>
        <a:p>
          <a:pPr rtl="0"/>
          <a:r>
            <a:rPr lang="en-US" sz="1400" b="0" i="0" dirty="0" smtClean="0"/>
            <a:t>The models are tested on Testing set</a:t>
          </a:r>
          <a:endParaRPr lang="en-US" sz="1400" dirty="0"/>
        </a:p>
      </dgm:t>
    </dgm:pt>
    <dgm:pt modelId="{7DC9F66F-0A3A-4340-BC1F-318C89EFB11B}" type="parTrans" cxnId="{3C32D7C7-2F7E-4C78-9AED-4F892D0E8633}">
      <dgm:prSet/>
      <dgm:spPr/>
      <dgm:t>
        <a:bodyPr/>
        <a:lstStyle/>
        <a:p>
          <a:endParaRPr lang="en-US"/>
        </a:p>
      </dgm:t>
    </dgm:pt>
    <dgm:pt modelId="{D0644C27-6C27-41FD-A5CE-7FD8CA0F94AE}" type="sibTrans" cxnId="{3C32D7C7-2F7E-4C78-9AED-4F892D0E8633}">
      <dgm:prSet/>
      <dgm:spPr/>
      <dgm:t>
        <a:bodyPr/>
        <a:lstStyle/>
        <a:p>
          <a:endParaRPr lang="en-US"/>
        </a:p>
      </dgm:t>
    </dgm:pt>
    <dgm:pt modelId="{4F499F5B-5D7E-4068-8D30-ADCDCE162578}">
      <dgm:prSet custT="1"/>
      <dgm:spPr/>
      <dgm:t>
        <a:bodyPr/>
        <a:lstStyle/>
        <a:p>
          <a:pPr rtl="0"/>
          <a:r>
            <a:rPr lang="en-US" sz="1400" b="0" i="0" dirty="0" smtClean="0"/>
            <a:t>The model's performance is evaluated using MSE and MAE</a:t>
          </a:r>
          <a:endParaRPr lang="en-US" sz="1400" dirty="0"/>
        </a:p>
      </dgm:t>
    </dgm:pt>
    <dgm:pt modelId="{42D37370-0B62-4054-AA1A-DE05CAE25F8B}" type="parTrans" cxnId="{BB13BAD1-18FD-4A60-A238-67117A5B8741}">
      <dgm:prSet/>
      <dgm:spPr/>
      <dgm:t>
        <a:bodyPr/>
        <a:lstStyle/>
        <a:p>
          <a:endParaRPr lang="en-US"/>
        </a:p>
      </dgm:t>
    </dgm:pt>
    <dgm:pt modelId="{3BF5F55A-BA0C-4F2C-A1E8-36B393ACE02D}" type="sibTrans" cxnId="{BB13BAD1-18FD-4A60-A238-67117A5B8741}">
      <dgm:prSet/>
      <dgm:spPr/>
      <dgm:t>
        <a:bodyPr/>
        <a:lstStyle/>
        <a:p>
          <a:endParaRPr lang="en-US"/>
        </a:p>
      </dgm:t>
    </dgm:pt>
    <dgm:pt modelId="{84A98340-1D66-4D98-9472-866A8388B565}">
      <dgm:prSet custT="1"/>
      <dgm:spPr/>
      <dgm:t>
        <a:bodyPr anchor="ctr"/>
        <a:lstStyle/>
        <a:p>
          <a:pPr algn="ctr" rtl="0"/>
          <a:r>
            <a:rPr lang="en-US" sz="1400" b="0" i="0" dirty="0" smtClean="0"/>
            <a:t>The outputs of all model are visualized</a:t>
          </a:r>
          <a:endParaRPr lang="en-US" sz="1400" dirty="0"/>
        </a:p>
      </dgm:t>
    </dgm:pt>
    <dgm:pt modelId="{9692CA2A-2792-4330-9BA9-8CF11808A2B1}" type="parTrans" cxnId="{601DD014-D439-42D0-97BB-BE7AE63BBA9B}">
      <dgm:prSet/>
      <dgm:spPr/>
      <dgm:t>
        <a:bodyPr/>
        <a:lstStyle/>
        <a:p>
          <a:endParaRPr lang="en-US"/>
        </a:p>
      </dgm:t>
    </dgm:pt>
    <dgm:pt modelId="{3ECA7E61-1BB9-49F0-A623-0CB3BA848089}" type="sibTrans" cxnId="{601DD014-D439-42D0-97BB-BE7AE63BBA9B}">
      <dgm:prSet/>
      <dgm:spPr/>
      <dgm:t>
        <a:bodyPr/>
        <a:lstStyle/>
        <a:p>
          <a:endParaRPr lang="en-US"/>
        </a:p>
      </dgm:t>
    </dgm:pt>
    <dgm:pt modelId="{DB654764-7DCD-4091-B14E-AD70AAC6128A}" type="pres">
      <dgm:prSet presAssocID="{7D7E3C49-9781-46A6-ACD1-658FAD7B1897}" presName="CompostProcess" presStyleCnt="0">
        <dgm:presLayoutVars>
          <dgm:dir/>
          <dgm:resizeHandles val="exact"/>
        </dgm:presLayoutVars>
      </dgm:prSet>
      <dgm:spPr/>
      <dgm:t>
        <a:bodyPr/>
        <a:lstStyle/>
        <a:p>
          <a:endParaRPr lang="en-US"/>
        </a:p>
      </dgm:t>
    </dgm:pt>
    <dgm:pt modelId="{063C98BC-8823-4AF0-AACE-9C96947279CC}" type="pres">
      <dgm:prSet presAssocID="{7D7E3C49-9781-46A6-ACD1-658FAD7B1897}" presName="arrow" presStyleLbl="bgShp" presStyleIdx="0" presStyleCnt="1" custLinFactNeighborX="8720"/>
      <dgm:spPr/>
      <dgm:t>
        <a:bodyPr/>
        <a:lstStyle/>
        <a:p>
          <a:endParaRPr lang="en-US"/>
        </a:p>
      </dgm:t>
    </dgm:pt>
    <dgm:pt modelId="{CB458791-EF70-44ED-A361-D0A8D5FE8DF0}" type="pres">
      <dgm:prSet presAssocID="{7D7E3C49-9781-46A6-ACD1-658FAD7B1897}" presName="linearProcess" presStyleCnt="0"/>
      <dgm:spPr/>
      <dgm:t>
        <a:bodyPr/>
        <a:lstStyle/>
        <a:p>
          <a:endParaRPr lang="en-US"/>
        </a:p>
      </dgm:t>
    </dgm:pt>
    <dgm:pt modelId="{2E0C7120-AA40-4F40-A9F3-0B869511105E}" type="pres">
      <dgm:prSet presAssocID="{325E5E66-5ECD-4D00-857D-608EC0931BB8}" presName="textNode" presStyleLbl="node1" presStyleIdx="0" presStyleCnt="4">
        <dgm:presLayoutVars>
          <dgm:bulletEnabled val="1"/>
        </dgm:presLayoutVars>
      </dgm:prSet>
      <dgm:spPr/>
      <dgm:t>
        <a:bodyPr/>
        <a:lstStyle/>
        <a:p>
          <a:endParaRPr lang="en-US"/>
        </a:p>
      </dgm:t>
    </dgm:pt>
    <dgm:pt modelId="{4CA574E2-C4C2-4AEF-8E79-0EAFCC17BB22}" type="pres">
      <dgm:prSet presAssocID="{C93B6ABF-6322-4BCF-9679-BA2A9D5756D8}" presName="sibTrans" presStyleCnt="0"/>
      <dgm:spPr/>
      <dgm:t>
        <a:bodyPr/>
        <a:lstStyle/>
        <a:p>
          <a:endParaRPr lang="en-US"/>
        </a:p>
      </dgm:t>
    </dgm:pt>
    <dgm:pt modelId="{900CA3FB-33DB-4BDC-9522-6219D353DA99}" type="pres">
      <dgm:prSet presAssocID="{3AAF055A-A160-407C-969C-41C8E198C5B9}" presName="textNode" presStyleLbl="node1" presStyleIdx="1" presStyleCnt="4">
        <dgm:presLayoutVars>
          <dgm:bulletEnabled val="1"/>
        </dgm:presLayoutVars>
      </dgm:prSet>
      <dgm:spPr/>
      <dgm:t>
        <a:bodyPr/>
        <a:lstStyle/>
        <a:p>
          <a:endParaRPr lang="en-US"/>
        </a:p>
      </dgm:t>
    </dgm:pt>
    <dgm:pt modelId="{277C82A0-78F5-4CAD-824D-F8DCCEB488B1}" type="pres">
      <dgm:prSet presAssocID="{D0644C27-6C27-41FD-A5CE-7FD8CA0F94AE}" presName="sibTrans" presStyleCnt="0"/>
      <dgm:spPr/>
      <dgm:t>
        <a:bodyPr/>
        <a:lstStyle/>
        <a:p>
          <a:endParaRPr lang="en-US"/>
        </a:p>
      </dgm:t>
    </dgm:pt>
    <dgm:pt modelId="{307785FB-7605-4FCB-AEF1-E24D628274D1}" type="pres">
      <dgm:prSet presAssocID="{4F499F5B-5D7E-4068-8D30-ADCDCE162578}" presName="textNode" presStyleLbl="node1" presStyleIdx="2" presStyleCnt="4">
        <dgm:presLayoutVars>
          <dgm:bulletEnabled val="1"/>
        </dgm:presLayoutVars>
      </dgm:prSet>
      <dgm:spPr/>
      <dgm:t>
        <a:bodyPr/>
        <a:lstStyle/>
        <a:p>
          <a:endParaRPr lang="en-US"/>
        </a:p>
      </dgm:t>
    </dgm:pt>
    <dgm:pt modelId="{F1FB8BC1-836E-4ED9-8B07-65047A22DE4D}" type="pres">
      <dgm:prSet presAssocID="{3BF5F55A-BA0C-4F2C-A1E8-36B393ACE02D}" presName="sibTrans" presStyleCnt="0"/>
      <dgm:spPr/>
      <dgm:t>
        <a:bodyPr/>
        <a:lstStyle/>
        <a:p>
          <a:endParaRPr lang="en-US"/>
        </a:p>
      </dgm:t>
    </dgm:pt>
    <dgm:pt modelId="{D7638D4F-E9A5-41DA-A3CF-42F294E1E95E}" type="pres">
      <dgm:prSet presAssocID="{84A98340-1D66-4D98-9472-866A8388B565}" presName="textNode" presStyleLbl="node1" presStyleIdx="3" presStyleCnt="4">
        <dgm:presLayoutVars>
          <dgm:bulletEnabled val="1"/>
        </dgm:presLayoutVars>
      </dgm:prSet>
      <dgm:spPr/>
      <dgm:t>
        <a:bodyPr/>
        <a:lstStyle/>
        <a:p>
          <a:endParaRPr lang="en-US"/>
        </a:p>
      </dgm:t>
    </dgm:pt>
  </dgm:ptLst>
  <dgm:cxnLst>
    <dgm:cxn modelId="{12418997-013A-4C12-AABB-636F59A6E644}" srcId="{7D7E3C49-9781-46A6-ACD1-658FAD7B1897}" destId="{325E5E66-5ECD-4D00-857D-608EC0931BB8}" srcOrd="0" destOrd="0" parTransId="{812300CA-F589-4256-B78C-ACA3E719B4DA}" sibTransId="{C93B6ABF-6322-4BCF-9679-BA2A9D5756D8}"/>
    <dgm:cxn modelId="{601DD014-D439-42D0-97BB-BE7AE63BBA9B}" srcId="{7D7E3C49-9781-46A6-ACD1-658FAD7B1897}" destId="{84A98340-1D66-4D98-9472-866A8388B565}" srcOrd="3" destOrd="0" parTransId="{9692CA2A-2792-4330-9BA9-8CF11808A2B1}" sibTransId="{3ECA7E61-1BB9-49F0-A623-0CB3BA848089}"/>
    <dgm:cxn modelId="{69266164-9E14-4C14-88CA-19606EE775AE}" type="presOf" srcId="{325E5E66-5ECD-4D00-857D-608EC0931BB8}" destId="{2E0C7120-AA40-4F40-A9F3-0B869511105E}" srcOrd="0" destOrd="0" presId="urn:microsoft.com/office/officeart/2005/8/layout/hProcess9"/>
    <dgm:cxn modelId="{2CD2195D-346F-4ED5-95A6-74CDE552B2CE}" type="presOf" srcId="{4F499F5B-5D7E-4068-8D30-ADCDCE162578}" destId="{307785FB-7605-4FCB-AEF1-E24D628274D1}" srcOrd="0" destOrd="0" presId="urn:microsoft.com/office/officeart/2005/8/layout/hProcess9"/>
    <dgm:cxn modelId="{E7E86786-C3AE-4639-B448-038574C565DE}" type="presOf" srcId="{84A98340-1D66-4D98-9472-866A8388B565}" destId="{D7638D4F-E9A5-41DA-A3CF-42F294E1E95E}" srcOrd="0" destOrd="0" presId="urn:microsoft.com/office/officeart/2005/8/layout/hProcess9"/>
    <dgm:cxn modelId="{BB13BAD1-18FD-4A60-A238-67117A5B8741}" srcId="{7D7E3C49-9781-46A6-ACD1-658FAD7B1897}" destId="{4F499F5B-5D7E-4068-8D30-ADCDCE162578}" srcOrd="2" destOrd="0" parTransId="{42D37370-0B62-4054-AA1A-DE05CAE25F8B}" sibTransId="{3BF5F55A-BA0C-4F2C-A1E8-36B393ACE02D}"/>
    <dgm:cxn modelId="{1FDEF8B1-3DC0-4D88-BBB1-93474228551F}" type="presOf" srcId="{7D7E3C49-9781-46A6-ACD1-658FAD7B1897}" destId="{DB654764-7DCD-4091-B14E-AD70AAC6128A}" srcOrd="0" destOrd="0" presId="urn:microsoft.com/office/officeart/2005/8/layout/hProcess9"/>
    <dgm:cxn modelId="{FC5D19E8-FE52-478B-B895-2859D0B63449}" type="presOf" srcId="{3AAF055A-A160-407C-969C-41C8E198C5B9}" destId="{900CA3FB-33DB-4BDC-9522-6219D353DA99}" srcOrd="0" destOrd="0" presId="urn:microsoft.com/office/officeart/2005/8/layout/hProcess9"/>
    <dgm:cxn modelId="{3C32D7C7-2F7E-4C78-9AED-4F892D0E8633}" srcId="{7D7E3C49-9781-46A6-ACD1-658FAD7B1897}" destId="{3AAF055A-A160-407C-969C-41C8E198C5B9}" srcOrd="1" destOrd="0" parTransId="{7DC9F66F-0A3A-4340-BC1F-318C89EFB11B}" sibTransId="{D0644C27-6C27-41FD-A5CE-7FD8CA0F94AE}"/>
    <dgm:cxn modelId="{2EA8F539-A0D9-41FA-ACBF-72FEBC229E5E}" type="presParOf" srcId="{DB654764-7DCD-4091-B14E-AD70AAC6128A}" destId="{063C98BC-8823-4AF0-AACE-9C96947279CC}" srcOrd="0" destOrd="0" presId="urn:microsoft.com/office/officeart/2005/8/layout/hProcess9"/>
    <dgm:cxn modelId="{5F0010F0-0A3F-4A07-8D47-840F05538DCA}" type="presParOf" srcId="{DB654764-7DCD-4091-B14E-AD70AAC6128A}" destId="{CB458791-EF70-44ED-A361-D0A8D5FE8DF0}" srcOrd="1" destOrd="0" presId="urn:microsoft.com/office/officeart/2005/8/layout/hProcess9"/>
    <dgm:cxn modelId="{D684820D-553D-43C9-9DFE-E9791173634A}" type="presParOf" srcId="{CB458791-EF70-44ED-A361-D0A8D5FE8DF0}" destId="{2E0C7120-AA40-4F40-A9F3-0B869511105E}" srcOrd="0" destOrd="0" presId="urn:microsoft.com/office/officeart/2005/8/layout/hProcess9"/>
    <dgm:cxn modelId="{794D819B-B311-4D88-AAB2-B17B74695D22}" type="presParOf" srcId="{CB458791-EF70-44ED-A361-D0A8D5FE8DF0}" destId="{4CA574E2-C4C2-4AEF-8E79-0EAFCC17BB22}" srcOrd="1" destOrd="0" presId="urn:microsoft.com/office/officeart/2005/8/layout/hProcess9"/>
    <dgm:cxn modelId="{B927760F-5B59-4FA0-BF02-B03ECDDAB08A}" type="presParOf" srcId="{CB458791-EF70-44ED-A361-D0A8D5FE8DF0}" destId="{900CA3FB-33DB-4BDC-9522-6219D353DA99}" srcOrd="2" destOrd="0" presId="urn:microsoft.com/office/officeart/2005/8/layout/hProcess9"/>
    <dgm:cxn modelId="{3364ED7F-E3D1-4AA3-8012-7D07A95FE12C}" type="presParOf" srcId="{CB458791-EF70-44ED-A361-D0A8D5FE8DF0}" destId="{277C82A0-78F5-4CAD-824D-F8DCCEB488B1}" srcOrd="3" destOrd="0" presId="urn:microsoft.com/office/officeart/2005/8/layout/hProcess9"/>
    <dgm:cxn modelId="{A2BC39AF-1991-4AF8-850C-030D5292D250}" type="presParOf" srcId="{CB458791-EF70-44ED-A361-D0A8D5FE8DF0}" destId="{307785FB-7605-4FCB-AEF1-E24D628274D1}" srcOrd="4" destOrd="0" presId="urn:microsoft.com/office/officeart/2005/8/layout/hProcess9"/>
    <dgm:cxn modelId="{B87E8F9C-8625-4A78-8C1C-E313DC0650F0}" type="presParOf" srcId="{CB458791-EF70-44ED-A361-D0A8D5FE8DF0}" destId="{F1FB8BC1-836E-4ED9-8B07-65047A22DE4D}" srcOrd="5" destOrd="0" presId="urn:microsoft.com/office/officeart/2005/8/layout/hProcess9"/>
    <dgm:cxn modelId="{F07D5C63-7BC5-420F-8F4E-5FB398BCCBBF}" type="presParOf" srcId="{CB458791-EF70-44ED-A361-D0A8D5FE8DF0}" destId="{D7638D4F-E9A5-41DA-A3CF-42F294E1E95E}" srcOrd="6"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E77C2175-B971-466E-B811-24A31495AAD5}"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7E54DD2B-166C-448F-9A38-1F2537789515}">
      <dgm:prSet phldrT="[Text]" custT="1"/>
      <dgm:spPr/>
      <dgm:t>
        <a:bodyPr/>
        <a:lstStyle/>
        <a:p>
          <a:r>
            <a:rPr lang="en-US" sz="1800" dirty="0" smtClean="0"/>
            <a:t>MAE</a:t>
          </a:r>
          <a:endParaRPr lang="en-US" sz="3600" dirty="0"/>
        </a:p>
      </dgm:t>
    </dgm:pt>
    <dgm:pt modelId="{211C9A1B-BBC0-4256-9CE2-206882BC9391}" type="parTrans" cxnId="{36BC6E96-0ED1-4D8D-A4F7-7B30137F667B}">
      <dgm:prSet/>
      <dgm:spPr/>
      <dgm:t>
        <a:bodyPr/>
        <a:lstStyle/>
        <a:p>
          <a:endParaRPr lang="en-US"/>
        </a:p>
      </dgm:t>
    </dgm:pt>
    <dgm:pt modelId="{E623F9D3-B4C5-4B2F-8892-2C95EE5A6C2C}" type="sibTrans" cxnId="{36BC6E96-0ED1-4D8D-A4F7-7B30137F667B}">
      <dgm:prSet/>
      <dgm:spPr/>
      <dgm:t>
        <a:bodyPr/>
        <a:lstStyle/>
        <a:p>
          <a:endParaRPr lang="en-US"/>
        </a:p>
      </dgm:t>
    </dgm:pt>
    <dgm:pt modelId="{9AAB8BB9-8AF2-43E3-A559-2618AEC8D19B}">
      <dgm:prSet phldrT="[Text]" custT="1"/>
      <dgm:spPr/>
      <dgm:t>
        <a:bodyPr/>
        <a:lstStyle/>
        <a:p>
          <a:r>
            <a:rPr lang="en" sz="900" b="1" dirty="0" smtClean="0"/>
            <a:t>LR:</a:t>
          </a:r>
        </a:p>
        <a:p>
          <a:r>
            <a:rPr lang="en-US" sz="900" b="1" dirty="0" smtClean="0"/>
            <a:t>10601</a:t>
          </a:r>
          <a:endParaRPr lang="en-US" sz="900" b="1" dirty="0"/>
        </a:p>
      </dgm:t>
    </dgm:pt>
    <dgm:pt modelId="{A9E2FBE3-CA38-46E0-8FBC-77474446B4AA}" type="parTrans" cxnId="{CC769418-CB09-47D5-B15E-9668D5463465}">
      <dgm:prSet/>
      <dgm:spPr/>
      <dgm:t>
        <a:bodyPr/>
        <a:lstStyle/>
        <a:p>
          <a:endParaRPr lang="en-US"/>
        </a:p>
      </dgm:t>
    </dgm:pt>
    <dgm:pt modelId="{B034A8A8-65EB-4F85-883F-09499ACF18C6}" type="sibTrans" cxnId="{CC769418-CB09-47D5-B15E-9668D5463465}">
      <dgm:prSet/>
      <dgm:spPr/>
      <dgm:t>
        <a:bodyPr/>
        <a:lstStyle/>
        <a:p>
          <a:endParaRPr lang="en-US"/>
        </a:p>
      </dgm:t>
    </dgm:pt>
    <dgm:pt modelId="{8D60419A-F406-4F90-ADC5-EAE2F0A9E7E2}">
      <dgm:prSet phldrT="[Text]" custT="1"/>
      <dgm:spPr/>
      <dgm:t>
        <a:bodyPr/>
        <a:lstStyle/>
        <a:p>
          <a:r>
            <a:rPr lang="en-US" sz="900" b="1" dirty="0" smtClean="0"/>
            <a:t>LASSO:</a:t>
          </a:r>
        </a:p>
        <a:p>
          <a:r>
            <a:rPr lang="en-US" sz="900" b="1" dirty="0" smtClean="0"/>
            <a:t>10601</a:t>
          </a:r>
          <a:endParaRPr lang="en-US" sz="900" b="1" dirty="0"/>
        </a:p>
      </dgm:t>
    </dgm:pt>
    <dgm:pt modelId="{2764EB6A-2DCF-49DE-AB3A-AD33B8089A31}" type="parTrans" cxnId="{DC129D0F-CC9D-4886-8574-3A39659E3F65}">
      <dgm:prSet/>
      <dgm:spPr/>
      <dgm:t>
        <a:bodyPr/>
        <a:lstStyle/>
        <a:p>
          <a:endParaRPr lang="en-US"/>
        </a:p>
      </dgm:t>
    </dgm:pt>
    <dgm:pt modelId="{D9B97D76-B8E3-4A5B-B746-87B601596D9D}" type="sibTrans" cxnId="{DC129D0F-CC9D-4886-8574-3A39659E3F65}">
      <dgm:prSet/>
      <dgm:spPr/>
      <dgm:t>
        <a:bodyPr/>
        <a:lstStyle/>
        <a:p>
          <a:endParaRPr lang="en-US"/>
        </a:p>
      </dgm:t>
    </dgm:pt>
    <dgm:pt modelId="{2266BF63-8C3A-463D-806A-F144D30E78EA}">
      <dgm:prSet phldrT="[Text]" custT="1"/>
      <dgm:spPr/>
      <dgm:t>
        <a:bodyPr/>
        <a:lstStyle/>
        <a:p>
          <a:r>
            <a:rPr lang="en" sz="900" b="1" dirty="0" smtClean="0"/>
            <a:t>ES:</a:t>
          </a:r>
        </a:p>
        <a:p>
          <a:r>
            <a:rPr lang="en-US" sz="900" b="1" dirty="0" smtClean="0"/>
            <a:t>1449.31</a:t>
          </a:r>
          <a:endParaRPr lang="en-US" sz="900" b="1" dirty="0"/>
        </a:p>
      </dgm:t>
    </dgm:pt>
    <dgm:pt modelId="{49FABAA8-516E-4CE5-99E2-85AF1DEAA47F}" type="parTrans" cxnId="{B3D4CFF1-8D45-4C18-816F-53DD4A3DF6E2}">
      <dgm:prSet/>
      <dgm:spPr/>
      <dgm:t>
        <a:bodyPr/>
        <a:lstStyle/>
        <a:p>
          <a:endParaRPr lang="en-US"/>
        </a:p>
      </dgm:t>
    </dgm:pt>
    <dgm:pt modelId="{29581468-A2FE-4DB9-97AD-FE0A24B5ED4D}" type="sibTrans" cxnId="{B3D4CFF1-8D45-4C18-816F-53DD4A3DF6E2}">
      <dgm:prSet/>
      <dgm:spPr/>
      <dgm:t>
        <a:bodyPr/>
        <a:lstStyle/>
        <a:p>
          <a:endParaRPr lang="en-US"/>
        </a:p>
      </dgm:t>
    </dgm:pt>
    <dgm:pt modelId="{48EDC808-2A5D-4768-B4F6-FACD0686F34B}">
      <dgm:prSet phldrT="[Text]" custT="1"/>
      <dgm:spPr/>
      <dgm:t>
        <a:bodyPr/>
        <a:lstStyle/>
        <a:p>
          <a:r>
            <a:rPr lang="en-US" sz="900" b="1" dirty="0" smtClean="0"/>
            <a:t>SVM:</a:t>
          </a:r>
        </a:p>
        <a:p>
          <a:r>
            <a:rPr lang="en-US" sz="900" b="1" dirty="0" smtClean="0"/>
            <a:t>10496</a:t>
          </a:r>
          <a:endParaRPr lang="en-US" sz="900" b="1" dirty="0"/>
        </a:p>
      </dgm:t>
    </dgm:pt>
    <dgm:pt modelId="{037BEEC8-BA5E-4A62-A4A2-74C802EE6FE1}" type="sibTrans" cxnId="{B8358F46-5833-4B63-928B-2ADAAC793C97}">
      <dgm:prSet/>
      <dgm:spPr/>
      <dgm:t>
        <a:bodyPr/>
        <a:lstStyle/>
        <a:p>
          <a:endParaRPr lang="en-US"/>
        </a:p>
      </dgm:t>
    </dgm:pt>
    <dgm:pt modelId="{861A37AE-91C1-4489-94AC-D58E8AA7A2FA}" type="parTrans" cxnId="{B8358F46-5833-4B63-928B-2ADAAC793C97}">
      <dgm:prSet/>
      <dgm:spPr/>
      <dgm:t>
        <a:bodyPr/>
        <a:lstStyle/>
        <a:p>
          <a:endParaRPr lang="en-US"/>
        </a:p>
      </dgm:t>
    </dgm:pt>
    <dgm:pt modelId="{846CD348-B6E1-4D47-B6AB-885F5773ABD3}" type="pres">
      <dgm:prSet presAssocID="{E77C2175-B971-466E-B811-24A31495AAD5}" presName="cycle" presStyleCnt="0">
        <dgm:presLayoutVars>
          <dgm:chMax val="1"/>
          <dgm:dir/>
          <dgm:animLvl val="ctr"/>
          <dgm:resizeHandles val="exact"/>
        </dgm:presLayoutVars>
      </dgm:prSet>
      <dgm:spPr/>
      <dgm:t>
        <a:bodyPr/>
        <a:lstStyle/>
        <a:p>
          <a:endParaRPr lang="en-US"/>
        </a:p>
      </dgm:t>
    </dgm:pt>
    <dgm:pt modelId="{78F257DB-653A-40BF-BB92-32605EA9317E}" type="pres">
      <dgm:prSet presAssocID="{7E54DD2B-166C-448F-9A38-1F2537789515}" presName="centerShape" presStyleLbl="node0" presStyleIdx="0" presStyleCnt="1"/>
      <dgm:spPr/>
      <dgm:t>
        <a:bodyPr/>
        <a:lstStyle/>
        <a:p>
          <a:endParaRPr lang="en-US"/>
        </a:p>
      </dgm:t>
    </dgm:pt>
    <dgm:pt modelId="{04E1E96D-3363-4204-81B2-6A1FD6120C35}" type="pres">
      <dgm:prSet presAssocID="{A9E2FBE3-CA38-46E0-8FBC-77474446B4AA}" presName="Name9" presStyleLbl="parChTrans1D2" presStyleIdx="0" presStyleCnt="4"/>
      <dgm:spPr/>
      <dgm:t>
        <a:bodyPr/>
        <a:lstStyle/>
        <a:p>
          <a:endParaRPr lang="en-US"/>
        </a:p>
      </dgm:t>
    </dgm:pt>
    <dgm:pt modelId="{87636D6E-4C08-4158-B04E-5D27B36753D1}" type="pres">
      <dgm:prSet presAssocID="{A9E2FBE3-CA38-46E0-8FBC-77474446B4AA}" presName="connTx" presStyleLbl="parChTrans1D2" presStyleIdx="0" presStyleCnt="4"/>
      <dgm:spPr/>
      <dgm:t>
        <a:bodyPr/>
        <a:lstStyle/>
        <a:p>
          <a:endParaRPr lang="en-US"/>
        </a:p>
      </dgm:t>
    </dgm:pt>
    <dgm:pt modelId="{F441A83D-DE20-4877-A3B5-0B48F5E61482}" type="pres">
      <dgm:prSet presAssocID="{9AAB8BB9-8AF2-43E3-A559-2618AEC8D19B}" presName="node" presStyleLbl="node1" presStyleIdx="0" presStyleCnt="4">
        <dgm:presLayoutVars>
          <dgm:bulletEnabled val="1"/>
        </dgm:presLayoutVars>
      </dgm:prSet>
      <dgm:spPr/>
      <dgm:t>
        <a:bodyPr/>
        <a:lstStyle/>
        <a:p>
          <a:endParaRPr lang="en-US"/>
        </a:p>
      </dgm:t>
    </dgm:pt>
    <dgm:pt modelId="{212469A0-FBDA-46BE-9AD3-5020BF32883C}" type="pres">
      <dgm:prSet presAssocID="{861A37AE-91C1-4489-94AC-D58E8AA7A2FA}" presName="Name9" presStyleLbl="parChTrans1D2" presStyleIdx="1" presStyleCnt="4"/>
      <dgm:spPr/>
      <dgm:t>
        <a:bodyPr/>
        <a:lstStyle/>
        <a:p>
          <a:endParaRPr lang="en-US"/>
        </a:p>
      </dgm:t>
    </dgm:pt>
    <dgm:pt modelId="{73145953-2E94-4E3C-86BE-C26420CA8A2F}" type="pres">
      <dgm:prSet presAssocID="{861A37AE-91C1-4489-94AC-D58E8AA7A2FA}" presName="connTx" presStyleLbl="parChTrans1D2" presStyleIdx="1" presStyleCnt="4"/>
      <dgm:spPr/>
      <dgm:t>
        <a:bodyPr/>
        <a:lstStyle/>
        <a:p>
          <a:endParaRPr lang="en-US"/>
        </a:p>
      </dgm:t>
    </dgm:pt>
    <dgm:pt modelId="{CC003504-B61B-4CEE-AE3B-C02C3B6566BC}" type="pres">
      <dgm:prSet presAssocID="{48EDC808-2A5D-4768-B4F6-FACD0686F34B}" presName="node" presStyleLbl="node1" presStyleIdx="1" presStyleCnt="4">
        <dgm:presLayoutVars>
          <dgm:bulletEnabled val="1"/>
        </dgm:presLayoutVars>
      </dgm:prSet>
      <dgm:spPr/>
      <dgm:t>
        <a:bodyPr/>
        <a:lstStyle/>
        <a:p>
          <a:endParaRPr lang="en-US"/>
        </a:p>
      </dgm:t>
    </dgm:pt>
    <dgm:pt modelId="{95E7EF5A-B7CD-439F-86D6-442041653FAD}" type="pres">
      <dgm:prSet presAssocID="{2764EB6A-2DCF-49DE-AB3A-AD33B8089A31}" presName="Name9" presStyleLbl="parChTrans1D2" presStyleIdx="2" presStyleCnt="4"/>
      <dgm:spPr/>
      <dgm:t>
        <a:bodyPr/>
        <a:lstStyle/>
        <a:p>
          <a:endParaRPr lang="en-US"/>
        </a:p>
      </dgm:t>
    </dgm:pt>
    <dgm:pt modelId="{51BB5D0F-EA44-4895-80ED-89233CDE9CE7}" type="pres">
      <dgm:prSet presAssocID="{2764EB6A-2DCF-49DE-AB3A-AD33B8089A31}" presName="connTx" presStyleLbl="parChTrans1D2" presStyleIdx="2" presStyleCnt="4"/>
      <dgm:spPr/>
      <dgm:t>
        <a:bodyPr/>
        <a:lstStyle/>
        <a:p>
          <a:endParaRPr lang="en-US"/>
        </a:p>
      </dgm:t>
    </dgm:pt>
    <dgm:pt modelId="{5A0EDCB6-8E5C-49E5-9D6F-0AEF5412EF1B}" type="pres">
      <dgm:prSet presAssocID="{8D60419A-F406-4F90-ADC5-EAE2F0A9E7E2}" presName="node" presStyleLbl="node1" presStyleIdx="2" presStyleCnt="4">
        <dgm:presLayoutVars>
          <dgm:bulletEnabled val="1"/>
        </dgm:presLayoutVars>
      </dgm:prSet>
      <dgm:spPr/>
      <dgm:t>
        <a:bodyPr/>
        <a:lstStyle/>
        <a:p>
          <a:endParaRPr lang="en-US"/>
        </a:p>
      </dgm:t>
    </dgm:pt>
    <dgm:pt modelId="{8FDCE7C0-4F48-4998-9FAD-D7055FAE2BFB}" type="pres">
      <dgm:prSet presAssocID="{49FABAA8-516E-4CE5-99E2-85AF1DEAA47F}" presName="Name9" presStyleLbl="parChTrans1D2" presStyleIdx="3" presStyleCnt="4"/>
      <dgm:spPr/>
      <dgm:t>
        <a:bodyPr/>
        <a:lstStyle/>
        <a:p>
          <a:endParaRPr lang="en-US"/>
        </a:p>
      </dgm:t>
    </dgm:pt>
    <dgm:pt modelId="{3AB1900E-18C6-4D5F-947C-FC238BC7DF14}" type="pres">
      <dgm:prSet presAssocID="{49FABAA8-516E-4CE5-99E2-85AF1DEAA47F}" presName="connTx" presStyleLbl="parChTrans1D2" presStyleIdx="3" presStyleCnt="4"/>
      <dgm:spPr/>
      <dgm:t>
        <a:bodyPr/>
        <a:lstStyle/>
        <a:p>
          <a:endParaRPr lang="en-US"/>
        </a:p>
      </dgm:t>
    </dgm:pt>
    <dgm:pt modelId="{84C22232-D6F0-4E8D-822A-DBCC821E1C00}" type="pres">
      <dgm:prSet presAssocID="{2266BF63-8C3A-463D-806A-F144D30E78EA}" presName="node" presStyleLbl="node1" presStyleIdx="3" presStyleCnt="4">
        <dgm:presLayoutVars>
          <dgm:bulletEnabled val="1"/>
        </dgm:presLayoutVars>
      </dgm:prSet>
      <dgm:spPr/>
      <dgm:t>
        <a:bodyPr/>
        <a:lstStyle/>
        <a:p>
          <a:endParaRPr lang="en-US"/>
        </a:p>
      </dgm:t>
    </dgm:pt>
  </dgm:ptLst>
  <dgm:cxnLst>
    <dgm:cxn modelId="{CC769418-CB09-47D5-B15E-9668D5463465}" srcId="{7E54DD2B-166C-448F-9A38-1F2537789515}" destId="{9AAB8BB9-8AF2-43E3-A559-2618AEC8D19B}" srcOrd="0" destOrd="0" parTransId="{A9E2FBE3-CA38-46E0-8FBC-77474446B4AA}" sibTransId="{B034A8A8-65EB-4F85-883F-09499ACF18C6}"/>
    <dgm:cxn modelId="{36BC6E96-0ED1-4D8D-A4F7-7B30137F667B}" srcId="{E77C2175-B971-466E-B811-24A31495AAD5}" destId="{7E54DD2B-166C-448F-9A38-1F2537789515}" srcOrd="0" destOrd="0" parTransId="{211C9A1B-BBC0-4256-9CE2-206882BC9391}" sibTransId="{E623F9D3-B4C5-4B2F-8892-2C95EE5A6C2C}"/>
    <dgm:cxn modelId="{1EEDCBA0-A5CE-4838-9F08-D28FA45AF906}" type="presOf" srcId="{9AAB8BB9-8AF2-43E3-A559-2618AEC8D19B}" destId="{F441A83D-DE20-4877-A3B5-0B48F5E61482}" srcOrd="0" destOrd="0" presId="urn:microsoft.com/office/officeart/2005/8/layout/radial1"/>
    <dgm:cxn modelId="{D755F4B8-2249-4243-AC9D-5767DB5E38BD}" type="presOf" srcId="{A9E2FBE3-CA38-46E0-8FBC-77474446B4AA}" destId="{87636D6E-4C08-4158-B04E-5D27B36753D1}" srcOrd="1" destOrd="0" presId="urn:microsoft.com/office/officeart/2005/8/layout/radial1"/>
    <dgm:cxn modelId="{B3D4CFF1-8D45-4C18-816F-53DD4A3DF6E2}" srcId="{7E54DD2B-166C-448F-9A38-1F2537789515}" destId="{2266BF63-8C3A-463D-806A-F144D30E78EA}" srcOrd="3" destOrd="0" parTransId="{49FABAA8-516E-4CE5-99E2-85AF1DEAA47F}" sibTransId="{29581468-A2FE-4DB9-97AD-FE0A24B5ED4D}"/>
    <dgm:cxn modelId="{0A818493-DFB1-4D28-AB61-465F26856EBF}" type="presOf" srcId="{8D60419A-F406-4F90-ADC5-EAE2F0A9E7E2}" destId="{5A0EDCB6-8E5C-49E5-9D6F-0AEF5412EF1B}" srcOrd="0" destOrd="0" presId="urn:microsoft.com/office/officeart/2005/8/layout/radial1"/>
    <dgm:cxn modelId="{523FC6DE-DF2C-4886-86D0-C8FAE2CE27ED}" type="presOf" srcId="{48EDC808-2A5D-4768-B4F6-FACD0686F34B}" destId="{CC003504-B61B-4CEE-AE3B-C02C3B6566BC}" srcOrd="0" destOrd="0" presId="urn:microsoft.com/office/officeart/2005/8/layout/radial1"/>
    <dgm:cxn modelId="{B83795D1-2027-44FB-9A62-6269BEFFF1A6}" type="presOf" srcId="{E77C2175-B971-466E-B811-24A31495AAD5}" destId="{846CD348-B6E1-4D47-B6AB-885F5773ABD3}" srcOrd="0" destOrd="0" presId="urn:microsoft.com/office/officeart/2005/8/layout/radial1"/>
    <dgm:cxn modelId="{DC129D0F-CC9D-4886-8574-3A39659E3F65}" srcId="{7E54DD2B-166C-448F-9A38-1F2537789515}" destId="{8D60419A-F406-4F90-ADC5-EAE2F0A9E7E2}" srcOrd="2" destOrd="0" parTransId="{2764EB6A-2DCF-49DE-AB3A-AD33B8089A31}" sibTransId="{D9B97D76-B8E3-4A5B-B746-87B601596D9D}"/>
    <dgm:cxn modelId="{E5DF2F20-FEC3-4C1D-A0B1-5FB02FD924F9}" type="presOf" srcId="{2764EB6A-2DCF-49DE-AB3A-AD33B8089A31}" destId="{51BB5D0F-EA44-4895-80ED-89233CDE9CE7}" srcOrd="1" destOrd="0" presId="urn:microsoft.com/office/officeart/2005/8/layout/radial1"/>
    <dgm:cxn modelId="{1E4C5EBA-0AD6-40C7-8FF5-CDC2863C9625}" type="presOf" srcId="{2266BF63-8C3A-463D-806A-F144D30E78EA}" destId="{84C22232-D6F0-4E8D-822A-DBCC821E1C00}" srcOrd="0" destOrd="0" presId="urn:microsoft.com/office/officeart/2005/8/layout/radial1"/>
    <dgm:cxn modelId="{CF19C35D-02BD-42AD-8384-09787687C658}" type="presOf" srcId="{A9E2FBE3-CA38-46E0-8FBC-77474446B4AA}" destId="{04E1E96D-3363-4204-81B2-6A1FD6120C35}" srcOrd="0" destOrd="0" presId="urn:microsoft.com/office/officeart/2005/8/layout/radial1"/>
    <dgm:cxn modelId="{572C9C36-8CD4-4B62-B719-C485F9A9E15B}" type="presOf" srcId="{861A37AE-91C1-4489-94AC-D58E8AA7A2FA}" destId="{212469A0-FBDA-46BE-9AD3-5020BF32883C}" srcOrd="0" destOrd="0" presId="urn:microsoft.com/office/officeart/2005/8/layout/radial1"/>
    <dgm:cxn modelId="{98BF42DC-6A68-48C0-9913-EA0295BF6F9A}" type="presOf" srcId="{49FABAA8-516E-4CE5-99E2-85AF1DEAA47F}" destId="{8FDCE7C0-4F48-4998-9FAD-D7055FAE2BFB}" srcOrd="0" destOrd="0" presId="urn:microsoft.com/office/officeart/2005/8/layout/radial1"/>
    <dgm:cxn modelId="{B8358F46-5833-4B63-928B-2ADAAC793C97}" srcId="{7E54DD2B-166C-448F-9A38-1F2537789515}" destId="{48EDC808-2A5D-4768-B4F6-FACD0686F34B}" srcOrd="1" destOrd="0" parTransId="{861A37AE-91C1-4489-94AC-D58E8AA7A2FA}" sibTransId="{037BEEC8-BA5E-4A62-A4A2-74C802EE6FE1}"/>
    <dgm:cxn modelId="{2AE44164-12CD-4ABC-BFEF-9C0ED58C9499}" type="presOf" srcId="{2764EB6A-2DCF-49DE-AB3A-AD33B8089A31}" destId="{95E7EF5A-B7CD-439F-86D6-442041653FAD}" srcOrd="0" destOrd="0" presId="urn:microsoft.com/office/officeart/2005/8/layout/radial1"/>
    <dgm:cxn modelId="{8292ACD3-DB07-493F-AEA4-BDFD6EC166AB}" type="presOf" srcId="{861A37AE-91C1-4489-94AC-D58E8AA7A2FA}" destId="{73145953-2E94-4E3C-86BE-C26420CA8A2F}" srcOrd="1" destOrd="0" presId="urn:microsoft.com/office/officeart/2005/8/layout/radial1"/>
    <dgm:cxn modelId="{6B89F133-EF9C-4330-869B-42EC5B75E927}" type="presOf" srcId="{7E54DD2B-166C-448F-9A38-1F2537789515}" destId="{78F257DB-653A-40BF-BB92-32605EA9317E}" srcOrd="0" destOrd="0" presId="urn:microsoft.com/office/officeart/2005/8/layout/radial1"/>
    <dgm:cxn modelId="{DDF81AB8-4EF9-47CC-8DAD-18759DE316B8}" type="presOf" srcId="{49FABAA8-516E-4CE5-99E2-85AF1DEAA47F}" destId="{3AB1900E-18C6-4D5F-947C-FC238BC7DF14}" srcOrd="1" destOrd="0" presId="urn:microsoft.com/office/officeart/2005/8/layout/radial1"/>
    <dgm:cxn modelId="{A9F52C3B-6E66-465C-AA2E-4BF7B183CA2D}" type="presParOf" srcId="{846CD348-B6E1-4D47-B6AB-885F5773ABD3}" destId="{78F257DB-653A-40BF-BB92-32605EA9317E}" srcOrd="0" destOrd="0" presId="urn:microsoft.com/office/officeart/2005/8/layout/radial1"/>
    <dgm:cxn modelId="{0E1F6B72-35C6-42B4-8452-2FC46112FC7C}" type="presParOf" srcId="{846CD348-B6E1-4D47-B6AB-885F5773ABD3}" destId="{04E1E96D-3363-4204-81B2-6A1FD6120C35}" srcOrd="1" destOrd="0" presId="urn:microsoft.com/office/officeart/2005/8/layout/radial1"/>
    <dgm:cxn modelId="{66A8FB11-955F-4B66-BF61-7F0FA76FFAF8}" type="presParOf" srcId="{04E1E96D-3363-4204-81B2-6A1FD6120C35}" destId="{87636D6E-4C08-4158-B04E-5D27B36753D1}" srcOrd="0" destOrd="0" presId="urn:microsoft.com/office/officeart/2005/8/layout/radial1"/>
    <dgm:cxn modelId="{971FBF98-5167-4ED9-8419-5D6A570EF722}" type="presParOf" srcId="{846CD348-B6E1-4D47-B6AB-885F5773ABD3}" destId="{F441A83D-DE20-4877-A3B5-0B48F5E61482}" srcOrd="2" destOrd="0" presId="urn:microsoft.com/office/officeart/2005/8/layout/radial1"/>
    <dgm:cxn modelId="{3771723A-9356-40A7-8156-4618E00B4EE0}" type="presParOf" srcId="{846CD348-B6E1-4D47-B6AB-885F5773ABD3}" destId="{212469A0-FBDA-46BE-9AD3-5020BF32883C}" srcOrd="3" destOrd="0" presId="urn:microsoft.com/office/officeart/2005/8/layout/radial1"/>
    <dgm:cxn modelId="{FCAADD6F-B526-4DB6-8AD9-71BB386685EA}" type="presParOf" srcId="{212469A0-FBDA-46BE-9AD3-5020BF32883C}" destId="{73145953-2E94-4E3C-86BE-C26420CA8A2F}" srcOrd="0" destOrd="0" presId="urn:microsoft.com/office/officeart/2005/8/layout/radial1"/>
    <dgm:cxn modelId="{4C2805EE-65D8-451E-BCBE-97557962B3A7}" type="presParOf" srcId="{846CD348-B6E1-4D47-B6AB-885F5773ABD3}" destId="{CC003504-B61B-4CEE-AE3B-C02C3B6566BC}" srcOrd="4" destOrd="0" presId="urn:microsoft.com/office/officeart/2005/8/layout/radial1"/>
    <dgm:cxn modelId="{7A6A06B1-2121-4148-8E1C-AB96A8188896}" type="presParOf" srcId="{846CD348-B6E1-4D47-B6AB-885F5773ABD3}" destId="{95E7EF5A-B7CD-439F-86D6-442041653FAD}" srcOrd="5" destOrd="0" presId="urn:microsoft.com/office/officeart/2005/8/layout/radial1"/>
    <dgm:cxn modelId="{B535C022-3048-49EA-8D5A-6996426FB133}" type="presParOf" srcId="{95E7EF5A-B7CD-439F-86D6-442041653FAD}" destId="{51BB5D0F-EA44-4895-80ED-89233CDE9CE7}" srcOrd="0" destOrd="0" presId="urn:microsoft.com/office/officeart/2005/8/layout/radial1"/>
    <dgm:cxn modelId="{6201EB8C-0DF0-4C49-98B0-014A2421853D}" type="presParOf" srcId="{846CD348-B6E1-4D47-B6AB-885F5773ABD3}" destId="{5A0EDCB6-8E5C-49E5-9D6F-0AEF5412EF1B}" srcOrd="6" destOrd="0" presId="urn:microsoft.com/office/officeart/2005/8/layout/radial1"/>
    <dgm:cxn modelId="{8182D00A-F655-4A06-8F9E-4603CCDF3013}" type="presParOf" srcId="{846CD348-B6E1-4D47-B6AB-885F5773ABD3}" destId="{8FDCE7C0-4F48-4998-9FAD-D7055FAE2BFB}" srcOrd="7" destOrd="0" presId="urn:microsoft.com/office/officeart/2005/8/layout/radial1"/>
    <dgm:cxn modelId="{FCA1C7F2-DA71-4C59-A451-ED98112B347D}" type="presParOf" srcId="{8FDCE7C0-4F48-4998-9FAD-D7055FAE2BFB}" destId="{3AB1900E-18C6-4D5F-947C-FC238BC7DF14}" srcOrd="0" destOrd="0" presId="urn:microsoft.com/office/officeart/2005/8/layout/radial1"/>
    <dgm:cxn modelId="{61CEA45F-0D5E-481E-A842-6084599F1082}" type="presParOf" srcId="{846CD348-B6E1-4D47-B6AB-885F5773ABD3}" destId="{84C22232-D6F0-4E8D-822A-DBCC821E1C00}" srcOrd="8" destOrd="0" presId="urn:microsoft.com/office/officeart/2005/8/layout/radial1"/>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Phi- to prevent the forecast “go wild”</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92500" lnSpcReduction="10000"/>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First, an instance of the </a:t>
            </a:r>
            <a:r>
              <a:rPr lang="en-US" dirty="0" err="1" smtClean="0"/>
              <a:t>ExponentialSmoothing</a:t>
            </a:r>
            <a:r>
              <a:rPr lang="en-US" dirty="0" smtClean="0"/>
              <a:t> class must be instantiated, specifying both the training data and some configuration for the model.</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Specifically, you must specify the following configuration parameters:</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trend: The type of trend component, as either “add” for additive or “</a:t>
            </a:r>
            <a:r>
              <a:rPr lang="en-US" dirty="0" err="1" smtClean="0"/>
              <a:t>mul</a:t>
            </a:r>
            <a:r>
              <a:rPr lang="en-US" dirty="0" smtClean="0"/>
              <a:t>” for multiplicative. Modeling the trend can be disabled by setting it to None.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damped: Whether or not the trend component should be damped, either True or False.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seasonal: The type of seasonal component, as either “add” for additive or “</a:t>
            </a:r>
            <a:r>
              <a:rPr lang="en-US" dirty="0" err="1" smtClean="0"/>
              <a:t>mul</a:t>
            </a:r>
            <a:r>
              <a:rPr lang="en-US" dirty="0" smtClean="0"/>
              <a:t>” for multiplicative. Modeling the seasonal component can be disabled by setting it to None.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seasonal_periods</a:t>
            </a:r>
            <a:r>
              <a:rPr lang="en-US" dirty="0" smtClean="0"/>
              <a:t>: The number of time steps in a seasonal period, e.g. 12 for 12 months in a yearly seasonal structure (more here).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The model can then be fit on the training data by calling the fit() function.</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This function allows you to either specify the smoothing coefficients of the exponential smoothing model or have them optimized. By default, they are optimized (e.g. optimized=True). These coefficients include: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smoothing_level</a:t>
            </a:r>
            <a:r>
              <a:rPr lang="en-US" dirty="0" smtClean="0"/>
              <a:t> (alpha): the smoothing coefficient for the level.</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smoothing_slope</a:t>
            </a:r>
            <a:r>
              <a:rPr lang="en-US" dirty="0" smtClean="0"/>
              <a:t> (beta): the smoothing coefficient for the trend.</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smoothing_seasonal</a:t>
            </a:r>
            <a:r>
              <a:rPr lang="en-US" dirty="0" smtClean="0"/>
              <a:t> (gamma): the smoothing coefficient for the seasonal component.</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damping_slope</a:t>
            </a:r>
            <a:r>
              <a:rPr lang="en-US" dirty="0" smtClean="0"/>
              <a:t> (phi): the coefficient for the damped trend.</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Additionally, the fit function can perform basic data preparation prior to modeling; specifically:</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err="1" smtClean="0"/>
              <a:t>use_boxcox</a:t>
            </a:r>
            <a:r>
              <a:rPr lang="en-US" dirty="0" smtClean="0"/>
              <a:t>: Whether or not to perform a power transform of the series (True/False) or specify the lambda for the transform.</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The fit() function will return an instance of the </a:t>
            </a:r>
            <a:r>
              <a:rPr lang="en-US" dirty="0" err="1" smtClean="0"/>
              <a:t>HoltWintersResults</a:t>
            </a:r>
            <a:r>
              <a:rPr lang="en-US" dirty="0" smtClean="0"/>
              <a:t> class that contains the learned coefficients. The forecast() or the predict() function on the result object can be called to make a forecast.</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smtClean="0"/>
              <a:t/>
            </a:r>
            <a:br>
              <a:rPr lang="en-US" dirty="0" smtClean="0"/>
            </a:br>
            <a:endParaRPr lang="en-US" dirty="0" smtClean="0"/>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5acd77f6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5acd77f6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9429294d1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9429294d1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95acd77f6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95acd77f6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5acd77f6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5acd77f6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Overestimation: </a:t>
            </a:r>
            <a:r>
              <a:rPr lang="en" sz="1000" dirty="0">
                <a:solidFill>
                  <a:srgbClr val="202020"/>
                </a:solidFill>
                <a:highlight>
                  <a:srgbClr val="FFFFFF"/>
                </a:highlight>
              </a:rPr>
              <a:t>This was the case with SARS when governments persuaded on the severity of the virus bought large numbers of vaccines that were never used as its spread stopped without the need to vaccinate people.</a:t>
            </a:r>
            <a:endParaRPr sz="1000">
              <a:solidFill>
                <a:srgbClr val="202020"/>
              </a:solidFill>
              <a:highlight>
                <a:srgbClr val="FFFFFF"/>
              </a:highlight>
            </a:endParaRPr>
          </a:p>
          <a:p>
            <a:pPr marL="0" lvl="0" indent="0" algn="l" rtl="0">
              <a:spcBef>
                <a:spcPts val="0"/>
              </a:spcBef>
              <a:spcAft>
                <a:spcPts val="0"/>
              </a:spcAft>
              <a:buNone/>
            </a:pPr>
            <a:r>
              <a:rPr lang="en" sz="1000" dirty="0">
                <a:solidFill>
                  <a:srgbClr val="202020"/>
                </a:solidFill>
                <a:highlight>
                  <a:srgbClr val="FFFFFF"/>
                </a:highlight>
              </a:rPr>
              <a:t>Underestimation: 1918 Spanish flu that killed an estimated 50 million worldwide.</a:t>
            </a:r>
            <a:endParaRPr sz="1000">
              <a:solidFill>
                <a:srgbClr val="202020"/>
              </a:solidFill>
              <a:highlight>
                <a:srgbClr val="FFFFFF"/>
              </a:highlight>
            </a:endParaRPr>
          </a:p>
          <a:p>
            <a:pPr marL="0" lvl="0" indent="0" algn="l" rtl="0">
              <a:spcBef>
                <a:spcPts val="0"/>
              </a:spcBef>
              <a:spcAft>
                <a:spcPts val="0"/>
              </a:spcAft>
              <a:buNone/>
            </a:pPr>
            <a:r>
              <a:rPr lang="en-US" sz="1000" dirty="0">
                <a:solidFill>
                  <a:srgbClr val="202020"/>
                </a:solidFill>
                <a:highlight>
                  <a:srgbClr val="FFFFFF"/>
                </a:highlight>
              </a:rPr>
              <a:t>Then</a:t>
            </a:r>
            <a:r>
              <a:rPr lang="en-US" sz="1000" baseline="0" dirty="0">
                <a:solidFill>
                  <a:srgbClr val="202020"/>
                </a:solidFill>
                <a:highlight>
                  <a:srgbClr val="FFFFFF"/>
                </a:highlight>
              </a:rPr>
              <a:t> we didn’t have the tools of course…but now we have a magic trick called ml</a:t>
            </a:r>
            <a:endParaRPr sz="1000">
              <a:solidFill>
                <a:srgbClr val="202020"/>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95acd77f61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5acd77f61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660e7c30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660e7c3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u="none" strike="noStrike" cap="none" dirty="0" err="1" smtClean="0">
                <a:solidFill>
                  <a:srgbClr val="000000"/>
                </a:solidFill>
                <a:latin typeface="Arial"/>
                <a:ea typeface="Arial"/>
                <a:cs typeface="Arial"/>
                <a:sym typeface="Arial"/>
              </a:rPr>
              <a:t>Univariate</a:t>
            </a:r>
            <a:r>
              <a:rPr lang="en-US" sz="1100" b="1" i="0" u="none" strike="noStrike" cap="none" dirty="0" smtClean="0">
                <a:solidFill>
                  <a:srgbClr val="000000"/>
                </a:solidFill>
                <a:latin typeface="Arial"/>
                <a:ea typeface="Arial"/>
                <a:cs typeface="Arial"/>
                <a:sym typeface="Arial"/>
              </a:rPr>
              <a:t> time series:</a:t>
            </a:r>
            <a:r>
              <a:rPr lang="en-US" sz="1100" b="0" i="0" u="none" strike="noStrike" cap="none" dirty="0" smtClean="0">
                <a:solidFill>
                  <a:srgbClr val="000000"/>
                </a:solidFill>
                <a:latin typeface="Arial"/>
                <a:ea typeface="Arial"/>
                <a:cs typeface="Arial"/>
                <a:sym typeface="Arial"/>
              </a:rPr>
              <a:t> Only one variable is varying over time. For example, data collected from a sensor measuring the temperature of a room every second. Therefore, each second, you will only have a one-dimensional value, which is the temperature.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9429295980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9429295980_2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SVM we try</a:t>
            </a:r>
            <a:r>
              <a:rPr lang="en-US" baseline="0" dirty="0" smtClean="0"/>
              <a:t> to find the maximum </a:t>
            </a:r>
            <a:r>
              <a:rPr lang="en-US" baseline="0" dirty="0" err="1" smtClean="0"/>
              <a:t>marign</a:t>
            </a:r>
            <a:r>
              <a:rPr lang="en-US" baseline="0" dirty="0" smtClean="0"/>
              <a:t> </a:t>
            </a:r>
            <a:r>
              <a:rPr lang="en-US" baseline="0" dirty="0" err="1" smtClean="0"/>
              <a:t>ie</a:t>
            </a:r>
            <a:r>
              <a:rPr lang="en-US" baseline="0" dirty="0" smtClean="0"/>
              <a:t> the </a:t>
            </a:r>
            <a:r>
              <a:rPr lang="en-US" baseline="0" dirty="0" err="1" smtClean="0"/>
              <a:t>deciasion</a:t>
            </a:r>
            <a:r>
              <a:rPr lang="en-US" baseline="0" dirty="0" smtClean="0"/>
              <a:t> boundary or </a:t>
            </a:r>
            <a:r>
              <a:rPr lang="en-US" baseline="0" dirty="0" err="1" smtClean="0"/>
              <a:t>hyperplane</a:t>
            </a:r>
            <a:r>
              <a:rPr lang="en-US" baseline="0" dirty="0" smtClean="0"/>
              <a:t> that can give the maximum distance between two support vectors(the closest points to the </a:t>
            </a:r>
            <a:r>
              <a:rPr lang="en-US" baseline="0" dirty="0" err="1" smtClean="0"/>
              <a:t>hyperplane</a:t>
            </a:r>
            <a:r>
              <a:rPr lang="en-US" baseline="0" dirty="0" smtClean="0"/>
              <a:t>)</a:t>
            </a:r>
            <a:endParaRPr lang="en-US" dirty="0" smtClean="0"/>
          </a:p>
          <a:p>
            <a:endParaRPr lang="en-US" dirty="0" smtClean="0"/>
          </a:p>
          <a:p>
            <a:r>
              <a:rPr lang="en-US" dirty="0" smtClean="0"/>
              <a:t>Kernels</a:t>
            </a:r>
            <a:r>
              <a:rPr lang="en-US" baseline="0" dirty="0" smtClean="0"/>
              <a:t> are used to transform </a:t>
            </a:r>
            <a:r>
              <a:rPr lang="en-US" baseline="0" dirty="0" err="1" smtClean="0"/>
              <a:t>datapoints</a:t>
            </a:r>
            <a:r>
              <a:rPr lang="en-US" baseline="0" dirty="0" smtClean="0"/>
              <a:t> from one mathematical space to another.</a:t>
            </a:r>
          </a:p>
          <a:p>
            <a:r>
              <a:rPr lang="en-US" baseline="0" dirty="0" smtClean="0"/>
              <a:t>Kernels come into play especially when converting non-linearly </a:t>
            </a:r>
            <a:r>
              <a:rPr lang="en-US" baseline="0" dirty="0" err="1" smtClean="0"/>
              <a:t>spearable</a:t>
            </a:r>
            <a:r>
              <a:rPr lang="en-US" baseline="0" dirty="0" smtClean="0"/>
              <a:t> data to linearly </a:t>
            </a:r>
            <a:r>
              <a:rPr lang="en-US" baseline="0" dirty="0" err="1" smtClean="0"/>
              <a:t>separabale</a:t>
            </a:r>
            <a:r>
              <a:rPr lang="en-US" baseline="0" dirty="0" smtClean="0"/>
              <a:t> data</a:t>
            </a:r>
          </a:p>
          <a:p>
            <a:r>
              <a:rPr lang="en-US" baseline="0" dirty="0" smtClean="0"/>
              <a:t>By using </a:t>
            </a:r>
            <a:r>
              <a:rPr lang="en-US" baseline="0" dirty="0" err="1" smtClean="0"/>
              <a:t>kernals</a:t>
            </a:r>
            <a:r>
              <a:rPr lang="en-US" baseline="0" dirty="0" smtClean="0"/>
              <a:t> we van create a linear decision </a:t>
            </a:r>
            <a:r>
              <a:rPr lang="en-US" baseline="0" dirty="0" err="1" smtClean="0"/>
              <a:t>boundarry</a:t>
            </a:r>
            <a:r>
              <a:rPr lang="en-US" baseline="0" dirty="0" smtClean="0"/>
              <a:t> even for non linear </a:t>
            </a:r>
            <a:r>
              <a:rPr lang="en-US" baseline="0" dirty="0" err="1" smtClean="0"/>
              <a:t>datapoints</a:t>
            </a:r>
            <a:r>
              <a:rPr lang="en-US" baseline="0" dirty="0" smtClean="0"/>
              <a:t> </a:t>
            </a:r>
            <a:r>
              <a:rPr lang="en-US" baseline="0" dirty="0" err="1" smtClean="0"/>
              <a:t>whichout</a:t>
            </a:r>
            <a:r>
              <a:rPr lang="en-US" baseline="0" dirty="0" smtClean="0"/>
              <a:t> </a:t>
            </a:r>
            <a:r>
              <a:rPr lang="en-US" baseline="0" dirty="0" err="1" smtClean="0"/>
              <a:t>chaging</a:t>
            </a:r>
            <a:r>
              <a:rPr lang="en-US" baseline="0" dirty="0" smtClean="0"/>
              <a:t> their </a:t>
            </a:r>
            <a:r>
              <a:rPr lang="en-US" baseline="0" dirty="0" err="1" smtClean="0"/>
              <a:t>interrelationshiop</a:t>
            </a:r>
            <a:endParaRPr lang="en-US" baseline="0" dirty="0" smtClean="0"/>
          </a:p>
          <a:p>
            <a:endParaRPr lang="en-US" dirty="0" smtClean="0"/>
          </a:p>
          <a:p>
            <a:r>
              <a:rPr lang="en-US" sz="1100" b="1" i="0" u="none" strike="noStrike" cap="none" dirty="0" smtClean="0">
                <a:solidFill>
                  <a:srgbClr val="000000"/>
                </a:solidFill>
                <a:latin typeface="Arial"/>
                <a:ea typeface="Arial"/>
                <a:cs typeface="Arial"/>
                <a:sym typeface="Arial"/>
              </a:rPr>
              <a:t>In Support Vector Regression, we are trying to fit a decision boundary that is some distance away from the </a:t>
            </a:r>
            <a:r>
              <a:rPr lang="en-US" sz="1100" b="1" i="0" u="none" strike="noStrike" cap="none" dirty="0" err="1" smtClean="0">
                <a:solidFill>
                  <a:srgbClr val="000000"/>
                </a:solidFill>
                <a:latin typeface="Arial"/>
                <a:ea typeface="Arial"/>
                <a:cs typeface="Arial"/>
                <a:sym typeface="Arial"/>
              </a:rPr>
              <a:t>hyperplane</a:t>
            </a:r>
            <a:r>
              <a:rPr lang="en-US" sz="1100" b="1" i="0" u="none" strike="noStrike" cap="none" dirty="0" smtClean="0">
                <a:solidFill>
                  <a:srgbClr val="000000"/>
                </a:solidFill>
                <a:latin typeface="Arial"/>
                <a:ea typeface="Arial"/>
                <a:cs typeface="Arial"/>
                <a:sym typeface="Arial"/>
              </a:rPr>
              <a:t> such that the data points closest to the </a:t>
            </a:r>
            <a:r>
              <a:rPr lang="en-US" sz="1100" b="1" i="0" u="none" strike="noStrike" cap="none" dirty="0" err="1" smtClean="0">
                <a:solidFill>
                  <a:srgbClr val="000000"/>
                </a:solidFill>
                <a:latin typeface="Arial"/>
                <a:ea typeface="Arial"/>
                <a:cs typeface="Arial"/>
                <a:sym typeface="Arial"/>
              </a:rPr>
              <a:t>hyperplane</a:t>
            </a:r>
            <a:r>
              <a:rPr lang="en-US" sz="1100" b="1" i="0" u="none" strike="noStrike" cap="none" dirty="0" smtClean="0">
                <a:solidFill>
                  <a:srgbClr val="000000"/>
                </a:solidFill>
                <a:latin typeface="Arial"/>
                <a:ea typeface="Arial"/>
                <a:cs typeface="Arial"/>
                <a:sym typeface="Arial"/>
              </a:rPr>
              <a:t> or support vectors are within that boundary line.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
        <p:cNvGrpSpPr/>
        <p:nvPr/>
      </p:nvGrpSpPr>
      <p:grpSpPr>
        <a:xfrm>
          <a:off x="0" y="0"/>
          <a:ext cx="0" cy="0"/>
          <a:chOff x="0" y="0"/>
          <a:chExt cx="0" cy="0"/>
        </a:xfrm>
      </p:grpSpPr>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6" name="Google Shape;66;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7" name="Google Shape;67;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68" name="Google Shape;68;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grpSp>
        <p:nvGrpSpPr>
          <p:cNvPr id="24" name="Google Shape;24;p4"/>
          <p:cNvGrpSpPr/>
          <p:nvPr/>
        </p:nvGrpSpPr>
        <p:grpSpPr>
          <a:xfrm>
            <a:off x="729442" y="887431"/>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4"/>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8" name="Google Shape;28;p4"/>
          <p:cNvSpPr txBox="1">
            <a:spLocks noGrp="1"/>
          </p:cNvSpPr>
          <p:nvPr>
            <p:ph type="body" idx="1"/>
          </p:nvPr>
        </p:nvSpPr>
        <p:spPr>
          <a:xfrm>
            <a:off x="395300" y="1690400"/>
            <a:ext cx="8497200" cy="310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sz="1800"/>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29" name="Google Shape;29;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6" name="Google Shape;36;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37" name="Google Shape;37;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38" name="Google Shape;38;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5" name="Google Shape;45;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2" name="Google Shape;52;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30200">
              <a:spcBef>
                <a:spcPts val="160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53" name="Google Shape;53;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58;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59" name="Google Shape;59;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71" name="Google Shape;71;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30200">
              <a:spcBef>
                <a:spcPts val="1600"/>
              </a:spcBef>
              <a:spcAft>
                <a:spcPts val="0"/>
              </a:spcAft>
              <a:buClr>
                <a:schemeClr val="lt1"/>
              </a:buClr>
              <a:buSzPts val="1600"/>
              <a:buChar char="○"/>
              <a:defRPr>
                <a:solidFill>
                  <a:schemeClr val="lt1"/>
                </a:solidFill>
              </a:defRPr>
            </a:lvl2pPr>
            <a:lvl3pPr marL="1371600" lvl="2" indent="-330200">
              <a:spcBef>
                <a:spcPts val="1600"/>
              </a:spcBef>
              <a:spcAft>
                <a:spcPts val="0"/>
              </a:spcAft>
              <a:buClr>
                <a:schemeClr val="lt1"/>
              </a:buClr>
              <a:buSzPts val="1600"/>
              <a:buChar char="■"/>
              <a:defRPr>
                <a:solidFill>
                  <a:schemeClr val="lt1"/>
                </a:solidFill>
              </a:defRPr>
            </a:lvl3pPr>
            <a:lvl4pPr marL="1828800" lvl="3" indent="-330200">
              <a:spcBef>
                <a:spcPts val="1600"/>
              </a:spcBef>
              <a:spcAft>
                <a:spcPts val="0"/>
              </a:spcAft>
              <a:buClr>
                <a:schemeClr val="lt1"/>
              </a:buClr>
              <a:buSzPts val="1600"/>
              <a:buChar char="●"/>
              <a:defRPr>
                <a:solidFill>
                  <a:schemeClr val="lt1"/>
                </a:solidFill>
              </a:defRPr>
            </a:lvl4pPr>
            <a:lvl5pPr marL="2286000" lvl="4" indent="-330200">
              <a:spcBef>
                <a:spcPts val="1600"/>
              </a:spcBef>
              <a:spcAft>
                <a:spcPts val="0"/>
              </a:spcAft>
              <a:buClr>
                <a:schemeClr val="lt1"/>
              </a:buClr>
              <a:buSzPts val="1600"/>
              <a:buChar char="○"/>
              <a:defRPr>
                <a:solidFill>
                  <a:schemeClr val="lt1"/>
                </a:solidFill>
              </a:defRPr>
            </a:lvl5pPr>
            <a:lvl6pPr marL="2743200" lvl="5" indent="-330200">
              <a:spcBef>
                <a:spcPts val="1600"/>
              </a:spcBef>
              <a:spcAft>
                <a:spcPts val="0"/>
              </a:spcAft>
              <a:buClr>
                <a:schemeClr val="lt1"/>
              </a:buClr>
              <a:buSzPts val="1600"/>
              <a:buChar char="■"/>
              <a:defRPr>
                <a:solidFill>
                  <a:schemeClr val="lt1"/>
                </a:solidFill>
              </a:defRPr>
            </a:lvl6pPr>
            <a:lvl7pPr marL="3200400" lvl="6" indent="-330200">
              <a:spcBef>
                <a:spcPts val="1600"/>
              </a:spcBef>
              <a:spcAft>
                <a:spcPts val="0"/>
              </a:spcAft>
              <a:buClr>
                <a:schemeClr val="lt1"/>
              </a:buClr>
              <a:buSzPts val="1600"/>
              <a:buChar char="●"/>
              <a:defRPr>
                <a:solidFill>
                  <a:schemeClr val="lt1"/>
                </a:solidFill>
              </a:defRPr>
            </a:lvl7pPr>
            <a:lvl8pPr marL="3657600" lvl="7" indent="-330200">
              <a:spcBef>
                <a:spcPts val="1600"/>
              </a:spcBef>
              <a:spcAft>
                <a:spcPts val="0"/>
              </a:spcAft>
              <a:buClr>
                <a:schemeClr val="lt1"/>
              </a:buClr>
              <a:buSzPts val="1600"/>
              <a:buChar char="○"/>
              <a:defRPr>
                <a:solidFill>
                  <a:schemeClr val="lt1"/>
                </a:solidFill>
              </a:defRPr>
            </a:lvl8pPr>
            <a:lvl9pPr marL="4114800" lvl="8" indent="-330200">
              <a:spcBef>
                <a:spcPts val="1600"/>
              </a:spcBef>
              <a:spcAft>
                <a:spcPts val="1600"/>
              </a:spcAft>
              <a:buClr>
                <a:schemeClr val="lt1"/>
              </a:buClr>
              <a:buSzPts val="1600"/>
              <a:buChar char="■"/>
              <a:defRPr>
                <a:solidFill>
                  <a:schemeClr val="lt1"/>
                </a:solidFill>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60700" y="866450"/>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538700"/>
            <a:ext cx="8520600" cy="3371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Lato"/>
              <a:buChar char="●"/>
              <a:defRPr sz="1800">
                <a:latin typeface="Lato"/>
                <a:ea typeface="Lato"/>
                <a:cs typeface="Lato"/>
                <a:sym typeface="Lato"/>
              </a:defRPr>
            </a:lvl1pPr>
            <a:lvl2pPr marL="914400" lvl="1" indent="-330200">
              <a:lnSpc>
                <a:spcPct val="115000"/>
              </a:lnSpc>
              <a:spcBef>
                <a:spcPts val="1600"/>
              </a:spcBef>
              <a:spcAft>
                <a:spcPts val="0"/>
              </a:spcAft>
              <a:buSzPts val="1600"/>
              <a:buFont typeface="Lato"/>
              <a:buChar char="○"/>
              <a:defRPr sz="1600">
                <a:latin typeface="Lato"/>
                <a:ea typeface="Lato"/>
                <a:cs typeface="Lato"/>
                <a:sym typeface="Lato"/>
              </a:defRPr>
            </a:lvl2pPr>
            <a:lvl3pPr marL="1371600" lvl="2" indent="-330200">
              <a:lnSpc>
                <a:spcPct val="115000"/>
              </a:lnSpc>
              <a:spcBef>
                <a:spcPts val="1600"/>
              </a:spcBef>
              <a:spcAft>
                <a:spcPts val="0"/>
              </a:spcAft>
              <a:buSzPts val="1600"/>
              <a:buFont typeface="Lato"/>
              <a:buChar char="■"/>
              <a:defRPr sz="1600">
                <a:latin typeface="Lato"/>
                <a:ea typeface="Lato"/>
                <a:cs typeface="Lato"/>
                <a:sym typeface="Lato"/>
              </a:defRPr>
            </a:lvl3pPr>
            <a:lvl4pPr marL="1828800" lvl="3" indent="-330200">
              <a:lnSpc>
                <a:spcPct val="115000"/>
              </a:lnSpc>
              <a:spcBef>
                <a:spcPts val="1600"/>
              </a:spcBef>
              <a:spcAft>
                <a:spcPts val="0"/>
              </a:spcAft>
              <a:buSzPts val="1600"/>
              <a:buFont typeface="Lato"/>
              <a:buChar char="●"/>
              <a:defRPr sz="1600">
                <a:latin typeface="Lato"/>
                <a:ea typeface="Lato"/>
                <a:cs typeface="Lato"/>
                <a:sym typeface="Lato"/>
              </a:defRPr>
            </a:lvl4pPr>
            <a:lvl5pPr marL="2286000" lvl="4" indent="-330200">
              <a:lnSpc>
                <a:spcPct val="115000"/>
              </a:lnSpc>
              <a:spcBef>
                <a:spcPts val="1600"/>
              </a:spcBef>
              <a:spcAft>
                <a:spcPts val="0"/>
              </a:spcAft>
              <a:buSzPts val="1600"/>
              <a:buFont typeface="Lato"/>
              <a:buChar char="○"/>
              <a:defRPr sz="1600">
                <a:latin typeface="Lato"/>
                <a:ea typeface="Lato"/>
                <a:cs typeface="Lato"/>
                <a:sym typeface="Lato"/>
              </a:defRPr>
            </a:lvl5pPr>
            <a:lvl6pPr marL="2743200" lvl="5" indent="-330200">
              <a:lnSpc>
                <a:spcPct val="115000"/>
              </a:lnSpc>
              <a:spcBef>
                <a:spcPts val="1600"/>
              </a:spcBef>
              <a:spcAft>
                <a:spcPts val="0"/>
              </a:spcAft>
              <a:buSzPts val="1600"/>
              <a:buFont typeface="Lato"/>
              <a:buChar char="■"/>
              <a:defRPr sz="1600">
                <a:latin typeface="Lato"/>
                <a:ea typeface="Lato"/>
                <a:cs typeface="Lato"/>
                <a:sym typeface="Lato"/>
              </a:defRPr>
            </a:lvl6pPr>
            <a:lvl7pPr marL="3200400" lvl="6" indent="-330200">
              <a:lnSpc>
                <a:spcPct val="115000"/>
              </a:lnSpc>
              <a:spcBef>
                <a:spcPts val="1600"/>
              </a:spcBef>
              <a:spcAft>
                <a:spcPts val="0"/>
              </a:spcAft>
              <a:buSzPts val="1600"/>
              <a:buFont typeface="Lato"/>
              <a:buChar char="●"/>
              <a:defRPr sz="1600">
                <a:latin typeface="Lato"/>
                <a:ea typeface="Lato"/>
                <a:cs typeface="Lato"/>
                <a:sym typeface="Lato"/>
              </a:defRPr>
            </a:lvl7pPr>
            <a:lvl8pPr marL="3657600" lvl="7" indent="-330200">
              <a:lnSpc>
                <a:spcPct val="115000"/>
              </a:lnSpc>
              <a:spcBef>
                <a:spcPts val="1600"/>
              </a:spcBef>
              <a:spcAft>
                <a:spcPts val="0"/>
              </a:spcAft>
              <a:buSzPts val="1600"/>
              <a:buFont typeface="Lato"/>
              <a:buChar char="○"/>
              <a:defRPr sz="1600">
                <a:latin typeface="Lato"/>
                <a:ea typeface="Lato"/>
                <a:cs typeface="Lato"/>
                <a:sym typeface="Lato"/>
              </a:defRPr>
            </a:lvl8pPr>
            <a:lvl9pPr marL="4114800" lvl="8" indent="-330200">
              <a:lnSpc>
                <a:spcPct val="115000"/>
              </a:lnSpc>
              <a:spcBef>
                <a:spcPts val="1600"/>
              </a:spcBef>
              <a:spcAft>
                <a:spcPts val="1600"/>
              </a:spcAft>
              <a:buSzPts val="1600"/>
              <a:buFont typeface="Lato"/>
              <a:buChar char="■"/>
              <a:defRPr sz="1600">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9" name="Google Shape;9;p1"/>
          <p:cNvPicPr preferRelativeResize="0"/>
          <p:nvPr/>
        </p:nvPicPr>
        <p:blipFill>
          <a:blip r:embed="rId12">
            <a:alphaModFix/>
          </a:blip>
          <a:stretch>
            <a:fillRect/>
          </a:stretch>
        </p:blipFill>
        <p:spPr>
          <a:xfrm>
            <a:off x="7007451" y="0"/>
            <a:ext cx="2136549" cy="708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6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slide" Target="slide2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SSEGISandDat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openxmlformats.org/officeDocument/2006/relationships/slide" Target="slide1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stamp/stamp.jsp?tp=&amp;arnumber=909930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COVID-19 forecasting using Machine Learning</a:t>
            </a:r>
            <a:endParaRPr/>
          </a:p>
        </p:txBody>
      </p:sp>
      <p:sp>
        <p:nvSpPr>
          <p:cNvPr id="86" name="Google Shape;86;p13"/>
          <p:cNvSpPr txBox="1">
            <a:spLocks noGrp="1"/>
          </p:cNvSpPr>
          <p:nvPr>
            <p:ph type="subTitle" idx="1"/>
          </p:nvPr>
        </p:nvSpPr>
        <p:spPr>
          <a:xfrm>
            <a:off x="303786" y="2448841"/>
            <a:ext cx="8487900" cy="4329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endParaRPr sz="1400"/>
          </a:p>
          <a:p>
            <a:pPr marL="0" lvl="0" indent="0" algn="r" rtl="0">
              <a:lnSpc>
                <a:spcPct val="115000"/>
              </a:lnSpc>
              <a:spcBef>
                <a:spcPts val="0"/>
              </a:spcBef>
              <a:spcAft>
                <a:spcPts val="0"/>
              </a:spcAft>
              <a:buNone/>
            </a:pPr>
            <a:endParaRPr sz="1400"/>
          </a:p>
          <a:p>
            <a:pPr marL="0" lvl="0" indent="0" algn="r" rtl="0">
              <a:lnSpc>
                <a:spcPct val="115000"/>
              </a:lnSpc>
              <a:spcBef>
                <a:spcPts val="0"/>
              </a:spcBef>
              <a:spcAft>
                <a:spcPts val="0"/>
              </a:spcAft>
              <a:buNone/>
            </a:pPr>
            <a:endParaRPr lang="en-US" sz="1400" dirty="0"/>
          </a:p>
          <a:p>
            <a:pPr marL="0" lvl="0" indent="0" algn="r" rtl="0">
              <a:lnSpc>
                <a:spcPct val="115000"/>
              </a:lnSpc>
              <a:spcBef>
                <a:spcPts val="0"/>
              </a:spcBef>
              <a:spcAft>
                <a:spcPts val="0"/>
              </a:spcAft>
              <a:buNone/>
            </a:pPr>
            <a:endParaRPr lang="en-US" sz="1400" dirty="0"/>
          </a:p>
          <a:p>
            <a:pPr marL="0" lvl="0" indent="0" algn="r" rtl="0">
              <a:lnSpc>
                <a:spcPct val="115000"/>
              </a:lnSpc>
              <a:spcBef>
                <a:spcPts val="0"/>
              </a:spcBef>
              <a:spcAft>
                <a:spcPts val="0"/>
              </a:spcAft>
              <a:buNone/>
            </a:pPr>
            <a:endParaRPr sz="1400"/>
          </a:p>
          <a:p>
            <a:pPr marL="0" lvl="0" indent="0" algn="r" rtl="0">
              <a:lnSpc>
                <a:spcPct val="115000"/>
              </a:lnSpc>
              <a:spcBef>
                <a:spcPts val="0"/>
              </a:spcBef>
              <a:spcAft>
                <a:spcPts val="0"/>
              </a:spcAft>
              <a:buNone/>
            </a:pPr>
            <a:r>
              <a:rPr lang="en" sz="1400" dirty="0"/>
              <a:t>Team members:</a:t>
            </a:r>
            <a:endParaRPr sz="1400"/>
          </a:p>
          <a:p>
            <a:pPr marL="0" lvl="0" indent="0" algn="r" rtl="0">
              <a:lnSpc>
                <a:spcPct val="115000"/>
              </a:lnSpc>
              <a:spcBef>
                <a:spcPts val="0"/>
              </a:spcBef>
              <a:spcAft>
                <a:spcPts val="0"/>
              </a:spcAft>
              <a:buNone/>
            </a:pPr>
            <a:r>
              <a:rPr lang="en" sz="1400" dirty="0"/>
              <a:t>Srikanth Kareedu 121014049</a:t>
            </a:r>
            <a:endParaRPr sz="1400"/>
          </a:p>
          <a:p>
            <a:pPr marL="0" lvl="0" indent="0" algn="r" rtl="0">
              <a:lnSpc>
                <a:spcPct val="115000"/>
              </a:lnSpc>
              <a:spcBef>
                <a:spcPts val="0"/>
              </a:spcBef>
              <a:spcAft>
                <a:spcPts val="0"/>
              </a:spcAft>
              <a:buNone/>
            </a:pPr>
            <a:r>
              <a:rPr lang="en" sz="1400" dirty="0"/>
              <a:t>Sai Ram Vundavalli 121014057</a:t>
            </a:r>
            <a:endParaRPr sz="1400"/>
          </a:p>
          <a:p>
            <a:pPr marL="0" lvl="0" indent="0" algn="r" rtl="0">
              <a:lnSpc>
                <a:spcPct val="115000"/>
              </a:lnSpc>
              <a:spcBef>
                <a:spcPts val="0"/>
              </a:spcBef>
              <a:spcAft>
                <a:spcPts val="0"/>
              </a:spcAft>
              <a:buNone/>
            </a:pPr>
            <a:r>
              <a:rPr lang="en" sz="1400" dirty="0"/>
              <a:t>Gollapalli Surya Sagar 121014059</a:t>
            </a:r>
            <a:endParaRPr sz="1400"/>
          </a:p>
          <a:p>
            <a:pPr marL="0" lvl="0" indent="0" algn="r" rtl="0">
              <a:lnSpc>
                <a:spcPct val="115000"/>
              </a:lnSpc>
              <a:spcBef>
                <a:spcPts val="0"/>
              </a:spcBef>
              <a:spcAft>
                <a:spcPts val="0"/>
              </a:spcAft>
              <a:buNone/>
            </a:pPr>
            <a:r>
              <a:rPr lang="en" sz="1400" dirty="0"/>
              <a:t>B.Tech 4th Year ICT</a:t>
            </a:r>
            <a:endParaRPr sz="1400"/>
          </a:p>
          <a:p>
            <a:pPr marL="0" lvl="0" indent="0" algn="l" rtl="0">
              <a:lnSpc>
                <a:spcPct val="115000"/>
              </a:lnSpc>
              <a:spcBef>
                <a:spcPts val="0"/>
              </a:spcBef>
              <a:spcAft>
                <a:spcPts val="0"/>
              </a:spcAft>
              <a:buNone/>
            </a:pPr>
            <a:endParaRPr sz="1400"/>
          </a:p>
          <a:p>
            <a:pPr marL="0" lvl="0" indent="0" algn="l" rtl="0">
              <a:lnSpc>
                <a:spcPct val="115000"/>
              </a:lnSpc>
              <a:spcBef>
                <a:spcPts val="0"/>
              </a:spcBef>
              <a:spcAft>
                <a:spcPts val="0"/>
              </a:spcAft>
              <a:buNone/>
            </a:pPr>
            <a:endParaRPr sz="1400"/>
          </a:p>
        </p:txBody>
      </p:sp>
      <p:sp>
        <p:nvSpPr>
          <p:cNvPr id="87" name="Google Shape;87;p13"/>
          <p:cNvSpPr txBox="1">
            <a:spLocks noGrp="1"/>
          </p:cNvSpPr>
          <p:nvPr>
            <p:ph type="subTitle" idx="1"/>
          </p:nvPr>
        </p:nvSpPr>
        <p:spPr>
          <a:xfrm>
            <a:off x="238125" y="4184572"/>
            <a:ext cx="4070400" cy="432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t>Project guide: </a:t>
            </a:r>
            <a:endParaRPr sz="1400"/>
          </a:p>
          <a:p>
            <a:pPr marL="0" lvl="0" indent="0" algn="l" rtl="0">
              <a:lnSpc>
                <a:spcPct val="115000"/>
              </a:lnSpc>
              <a:spcBef>
                <a:spcPts val="0"/>
              </a:spcBef>
              <a:spcAft>
                <a:spcPts val="0"/>
              </a:spcAft>
              <a:buNone/>
            </a:pPr>
            <a:r>
              <a:rPr lang="en" sz="1400" dirty="0"/>
              <a:t>PREMALADHA J, ICT</a:t>
            </a:r>
            <a:endParaRPr sz="1400"/>
          </a:p>
          <a:p>
            <a:pPr marL="0" lvl="0" indent="0" algn="l" rtl="0">
              <a:lnSpc>
                <a:spcPct val="115000"/>
              </a:lnSpc>
              <a:spcBef>
                <a:spcPts val="0"/>
              </a:spcBef>
              <a:spcAft>
                <a:spcPts val="0"/>
              </a:spcAft>
              <a:buNone/>
            </a:pPr>
            <a:r>
              <a:rPr lang="en" sz="1400" dirty="0"/>
              <a:t> SoC, SASTRA University</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8" name="Google Shape;118;p18"/>
          <p:cNvPicPr preferRelativeResize="0"/>
          <p:nvPr/>
        </p:nvPicPr>
        <p:blipFill>
          <a:blip r:embed="rId3">
            <a:alphaModFix/>
          </a:blip>
          <a:stretch>
            <a:fillRect/>
          </a:stretch>
        </p:blipFill>
        <p:spPr>
          <a:xfrm>
            <a:off x="0" y="44244"/>
            <a:ext cx="2081250" cy="689975"/>
          </a:xfrm>
          <a:prstGeom prst="rect">
            <a:avLst/>
          </a:prstGeom>
          <a:noFill/>
          <a:ln>
            <a:noFill/>
          </a:ln>
        </p:spPr>
      </p:pic>
      <p:pic>
        <p:nvPicPr>
          <p:cNvPr id="119" name="Google Shape;119;p18"/>
          <p:cNvPicPr preferRelativeResize="0"/>
          <p:nvPr/>
        </p:nvPicPr>
        <p:blipFill>
          <a:blip r:embed="rId4">
            <a:alphaModFix/>
          </a:blip>
          <a:srcRect t="5122"/>
          <a:stretch>
            <a:fillRect/>
          </a:stretch>
        </p:blipFill>
        <p:spPr>
          <a:xfrm>
            <a:off x="3657636" y="0"/>
            <a:ext cx="5486364" cy="5143500"/>
          </a:xfrm>
          <a:prstGeom prst="rect">
            <a:avLst/>
          </a:prstGeom>
          <a:noFill/>
          <a:ln>
            <a:noFill/>
          </a:ln>
        </p:spPr>
      </p:pic>
      <p:sp>
        <p:nvSpPr>
          <p:cNvPr id="117" name="Google Shape;117;p18"/>
          <p:cNvSpPr txBox="1">
            <a:spLocks noGrp="1"/>
          </p:cNvSpPr>
          <p:nvPr>
            <p:ph type="body" idx="2"/>
          </p:nvPr>
        </p:nvSpPr>
        <p:spPr>
          <a:xfrm>
            <a:off x="600502" y="1930165"/>
            <a:ext cx="2565778" cy="124976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3200" b="1" dirty="0"/>
              <a:t>Workflow Of The Forecaster</a:t>
            </a:r>
          </a:p>
        </p:txBody>
      </p:sp>
      <p:sp>
        <p:nvSpPr>
          <p:cNvPr id="6" name="Rectangle 5"/>
          <p:cNvSpPr/>
          <p:nvPr/>
        </p:nvSpPr>
        <p:spPr>
          <a:xfrm>
            <a:off x="6164830" y="818534"/>
            <a:ext cx="2772696" cy="1384995"/>
          </a:xfrm>
          <a:prstGeom prst="rect">
            <a:avLst/>
          </a:prstGeom>
          <a:ln>
            <a:solidFill>
              <a:schemeClr val="bg2"/>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342900" algn="ctr">
              <a:buSzPts val="1800"/>
            </a:pPr>
            <a:r>
              <a:rPr lang="en-US" sz="1050" b="1" dirty="0" smtClean="0">
                <a:solidFill>
                  <a:schemeClr val="bg2"/>
                </a:solidFill>
              </a:rPr>
              <a:t>Linear regression (LR)</a:t>
            </a:r>
          </a:p>
          <a:p>
            <a:pPr marL="457200" lvl="0" indent="-342900" algn="ctr">
              <a:buSzPts val="1800"/>
            </a:pPr>
            <a:endParaRPr lang="en-US" sz="1050" b="1" dirty="0" smtClean="0">
              <a:solidFill>
                <a:schemeClr val="bg2"/>
              </a:solidFill>
            </a:endParaRPr>
          </a:p>
          <a:p>
            <a:pPr marL="457200" lvl="0" indent="-342900" algn="ctr">
              <a:buSzPts val="1800"/>
            </a:pPr>
            <a:r>
              <a:rPr lang="en-US" sz="1050" b="1" dirty="0" smtClean="0">
                <a:solidFill>
                  <a:schemeClr val="bg2"/>
                </a:solidFill>
              </a:rPr>
              <a:t>Least absolute shrinkage and selection operator (LASSO)</a:t>
            </a:r>
          </a:p>
          <a:p>
            <a:pPr marL="457200" lvl="0" indent="-342900" algn="ctr">
              <a:buSzPts val="1800"/>
            </a:pPr>
            <a:endParaRPr lang="en-US" sz="1050" b="1" dirty="0" smtClean="0">
              <a:solidFill>
                <a:schemeClr val="bg2"/>
              </a:solidFill>
            </a:endParaRPr>
          </a:p>
          <a:p>
            <a:pPr marL="457200" lvl="0" indent="-342900" algn="ctr">
              <a:buSzPts val="1800"/>
            </a:pPr>
            <a:r>
              <a:rPr lang="en-US" sz="1050" b="1" dirty="0" smtClean="0">
                <a:solidFill>
                  <a:schemeClr val="bg2"/>
                </a:solidFill>
              </a:rPr>
              <a:t>Support vector machine (SVM)</a:t>
            </a:r>
          </a:p>
          <a:p>
            <a:pPr marL="457200" lvl="0" indent="-342900" algn="ctr">
              <a:buSzPts val="1800"/>
            </a:pPr>
            <a:endParaRPr lang="en-US" sz="1050" b="1" dirty="0" smtClean="0">
              <a:solidFill>
                <a:schemeClr val="bg2"/>
              </a:solidFill>
            </a:endParaRPr>
          </a:p>
          <a:p>
            <a:pPr marL="457200" lvl="0" indent="-342900" algn="ctr">
              <a:buSzPts val="1800"/>
            </a:pPr>
            <a:r>
              <a:rPr lang="en-US" sz="1050" b="1" dirty="0" smtClean="0">
                <a:solidFill>
                  <a:schemeClr val="bg2"/>
                </a:solidFill>
              </a:rPr>
              <a:t>Exponential smoothing (ES)</a:t>
            </a:r>
          </a:p>
        </p:txBody>
      </p:sp>
      <p:sp>
        <p:nvSpPr>
          <p:cNvPr id="7" name="TextBox 6"/>
          <p:cNvSpPr txBox="1"/>
          <p:nvPr/>
        </p:nvSpPr>
        <p:spPr>
          <a:xfrm>
            <a:off x="0" y="4452275"/>
            <a:ext cx="2005677" cy="307777"/>
          </a:xfrm>
          <a:prstGeom prst="rect">
            <a:avLst/>
          </a:prstGeom>
          <a:noFill/>
        </p:spPr>
        <p:txBody>
          <a:bodyPr wrap="none" rtlCol="0">
            <a:spAutoFit/>
          </a:bodyPr>
          <a:lstStyle/>
          <a:p>
            <a:r>
              <a:rPr lang="en-US" dirty="0" smtClean="0">
                <a:hlinkClick r:id="rId5" action="ppaction://hlinksldjump"/>
              </a:rPr>
              <a:t>Skip to Implementation</a:t>
            </a:r>
            <a:endParaRPr lang="en-US" dirty="0"/>
          </a:p>
        </p:txBody>
      </p:sp>
      <p:sp>
        <p:nvSpPr>
          <p:cNvPr id="8" name="Rectangle 7"/>
          <p:cNvSpPr/>
          <p:nvPr/>
        </p:nvSpPr>
        <p:spPr>
          <a:xfrm>
            <a:off x="6437671" y="3529774"/>
            <a:ext cx="2079523" cy="138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342900" algn="ctr">
              <a:buSzPts val="1800"/>
            </a:pPr>
            <a:endParaRPr lang="en-US" sz="1050" b="1" dirty="0" smtClean="0">
              <a:solidFill>
                <a:schemeClr val="bg2"/>
              </a:solidFill>
            </a:endParaRPr>
          </a:p>
          <a:p>
            <a:pPr marL="457200" lvl="0" indent="-342900" algn="ctr">
              <a:buSzPts val="1800"/>
            </a:pPr>
            <a:endParaRPr lang="en-US" sz="1050" b="1" dirty="0" smtClean="0">
              <a:solidFill>
                <a:schemeClr val="bg2"/>
              </a:solidFill>
            </a:endParaRPr>
          </a:p>
          <a:p>
            <a:pPr marL="457200" lvl="0" indent="-342900" algn="ctr">
              <a:buSzPts val="1800"/>
            </a:pPr>
            <a:endParaRPr lang="en-US" sz="1050" b="1" dirty="0" smtClean="0">
              <a:solidFill>
                <a:schemeClr val="bg2"/>
              </a:solidFill>
            </a:endParaRPr>
          </a:p>
          <a:p>
            <a:pPr marL="457200" lvl="0" indent="-342900" algn="ctr">
              <a:buSzPts val="1800"/>
            </a:pPr>
            <a:r>
              <a:rPr lang="en-US" sz="1050" b="1" dirty="0" smtClean="0">
                <a:solidFill>
                  <a:schemeClr val="bg2"/>
                </a:solidFill>
              </a:rPr>
              <a:t>MSE-Mean Square Error</a:t>
            </a:r>
          </a:p>
          <a:p>
            <a:pPr marL="457200" lvl="0" indent="-342900" algn="ctr">
              <a:buSzPts val="1800"/>
            </a:pPr>
            <a:r>
              <a:rPr lang="en-US" sz="1050" b="1" dirty="0" smtClean="0">
                <a:solidFill>
                  <a:schemeClr val="bg2"/>
                </a:solidFill>
              </a:rPr>
              <a:t>MAE-Mean Absolute Error</a:t>
            </a:r>
          </a:p>
          <a:p>
            <a:pPr marL="457200" lvl="0" indent="-342900" algn="ctr">
              <a:buSzPts val="1800"/>
            </a:pPr>
            <a:endParaRPr lang="en-US" sz="1050" b="1" dirty="0" smtClean="0">
              <a:solidFill>
                <a:schemeClr val="bg2"/>
              </a:solidFill>
            </a:endParaRPr>
          </a:p>
          <a:p>
            <a:pPr marL="457200" lvl="0" indent="-342900" algn="ctr">
              <a:buSzPts val="1800"/>
            </a:pPr>
            <a:endParaRPr lang="en-US" sz="1050" b="1" dirty="0" smtClean="0">
              <a:solidFill>
                <a:schemeClr val="bg2"/>
              </a:solidFill>
            </a:endParaRPr>
          </a:p>
          <a:p>
            <a:pPr marL="457200" lvl="0" indent="-342900" algn="ctr">
              <a:buSzPts val="1800"/>
            </a:pPr>
            <a:endParaRPr lang="en-US" sz="1050" b="1" dirty="0" smtClean="0">
              <a:solidFill>
                <a:schemeClr val="bg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a:t>
            </a:r>
            <a:endParaRPr/>
          </a:p>
        </p:txBody>
      </p:sp>
      <p:sp>
        <p:nvSpPr>
          <p:cNvPr id="145" name="Google Shape;145;p22"/>
          <p:cNvSpPr txBox="1">
            <a:spLocks noGrp="1"/>
          </p:cNvSpPr>
          <p:nvPr>
            <p:ph type="body" idx="1"/>
          </p:nvPr>
        </p:nvSpPr>
        <p:spPr>
          <a:xfrm>
            <a:off x="395300" y="1690400"/>
            <a:ext cx="8497200" cy="310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Repository for the 2019 Novel Coronavirus Visual Dashboard </a:t>
            </a:r>
            <a:endParaRPr/>
          </a:p>
          <a:p>
            <a:pPr marL="457200" lvl="0" indent="-342900" algn="l" rtl="0">
              <a:spcBef>
                <a:spcPts val="0"/>
              </a:spcBef>
              <a:spcAft>
                <a:spcPts val="0"/>
              </a:spcAft>
              <a:buSzPts val="1800"/>
              <a:buChar char="●"/>
            </a:pPr>
            <a:r>
              <a:rPr lang="en" dirty="0"/>
              <a:t>Johns Hopkins University Center for Systems Science and Engineering (JHU CSSE)</a:t>
            </a:r>
            <a:endParaRPr/>
          </a:p>
          <a:p>
            <a:r>
              <a:rPr lang="en-US" dirty="0" smtClean="0"/>
              <a:t>Consists of time-series datasets </a:t>
            </a:r>
            <a:r>
              <a:rPr lang="en-US" dirty="0" smtClean="0"/>
              <a:t>(From January </a:t>
            </a:r>
            <a:r>
              <a:rPr lang="en-US" dirty="0" smtClean="0"/>
              <a:t>22, </a:t>
            </a:r>
            <a:r>
              <a:rPr lang="en-US" dirty="0" smtClean="0"/>
              <a:t>2020)</a:t>
            </a:r>
            <a:endParaRPr smtClean="0"/>
          </a:p>
          <a:p>
            <a:pPr marL="457200" lvl="0" indent="-342900" algn="l" rtl="0">
              <a:spcBef>
                <a:spcPts val="0"/>
              </a:spcBef>
              <a:spcAft>
                <a:spcPts val="0"/>
              </a:spcAft>
              <a:buSzPts val="1800"/>
              <a:buChar char="●"/>
            </a:pPr>
            <a:r>
              <a:rPr lang="en" dirty="0" smtClean="0"/>
              <a:t>3 timeseries datasets - </a:t>
            </a:r>
            <a:r>
              <a:rPr lang="en" dirty="0"/>
              <a:t>confirmed, recovered and </a:t>
            </a:r>
            <a:r>
              <a:rPr lang="en" dirty="0" smtClean="0"/>
              <a:t>death cases recorded globally</a:t>
            </a:r>
          </a:p>
          <a:p>
            <a:pPr marL="457200" lvl="0" indent="-342900" algn="l" rtl="0">
              <a:spcBef>
                <a:spcPts val="0"/>
              </a:spcBef>
              <a:spcAft>
                <a:spcPts val="0"/>
              </a:spcAft>
              <a:buSzPts val="1800"/>
              <a:buNone/>
            </a:pPr>
            <a:endParaRPr lang="en" dirty="0" smtClean="0"/>
          </a:p>
          <a:p>
            <a:pPr marL="457200" lvl="0" indent="-342900" algn="l" rtl="0">
              <a:spcBef>
                <a:spcPts val="0"/>
              </a:spcBef>
              <a:spcAft>
                <a:spcPts val="0"/>
              </a:spcAft>
              <a:buSzPts val="1800"/>
              <a:buChar char="●"/>
            </a:pPr>
            <a:endParaRPr lang="en" dirty="0" smtClean="0"/>
          </a:p>
          <a:p>
            <a:pPr marL="457200" lvl="0" indent="-342900" algn="l" rtl="0">
              <a:spcBef>
                <a:spcPts val="0"/>
              </a:spcBef>
              <a:spcAft>
                <a:spcPts val="0"/>
              </a:spcAft>
              <a:buSzPts val="1800"/>
              <a:buNone/>
            </a:pPr>
            <a:endParaRPr/>
          </a:p>
          <a:p>
            <a:pPr marL="0" lvl="0" indent="0" algn="ctr" rtl="0">
              <a:spcBef>
                <a:spcPts val="1600"/>
              </a:spcBef>
              <a:spcAft>
                <a:spcPts val="1600"/>
              </a:spcAft>
              <a:buNone/>
            </a:pPr>
            <a:r>
              <a:rPr lang="en" u="sng" dirty="0" smtClean="0">
                <a:solidFill>
                  <a:schemeClr val="hlink"/>
                </a:solidFill>
                <a:hlinkClick r:id="rId3"/>
              </a:rPr>
              <a:t>Click </a:t>
            </a:r>
            <a:r>
              <a:rPr lang="en" u="sng" dirty="0">
                <a:solidFill>
                  <a:schemeClr val="hlink"/>
                </a:solidFill>
                <a:hlinkClick r:id="rId3"/>
              </a:rPr>
              <a:t>here for dataset</a:t>
            </a: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Dataset-Samples:  1- Confirmed Cases</a:t>
            </a:r>
            <a:endParaRPr lang="en-US" dirty="0"/>
          </a:p>
        </p:txBody>
      </p:sp>
      <p:pic>
        <p:nvPicPr>
          <p:cNvPr id="5" name="Picture 4" descr="dataset.PNG"/>
          <p:cNvPicPr>
            <a:picLocks noChangeAspect="1"/>
          </p:cNvPicPr>
          <p:nvPr/>
        </p:nvPicPr>
        <p:blipFill>
          <a:blip r:embed="rId2"/>
          <a:stretch>
            <a:fillRect/>
          </a:stretch>
        </p:blipFill>
        <p:spPr>
          <a:xfrm>
            <a:off x="0" y="1648102"/>
            <a:ext cx="9144000" cy="349539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Dataset-Samples: 2-Number of Deaths_</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6" name="Picture 5" descr="dataset2.PNG"/>
          <p:cNvPicPr>
            <a:picLocks noChangeAspect="1"/>
          </p:cNvPicPr>
          <p:nvPr/>
        </p:nvPicPr>
        <p:blipFill>
          <a:blip r:embed="rId2"/>
          <a:stretch>
            <a:fillRect/>
          </a:stretch>
        </p:blipFill>
        <p:spPr>
          <a:xfrm>
            <a:off x="0" y="1645920"/>
            <a:ext cx="9144000" cy="352117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Dataset-Samples: 3-Number of recoveries</a:t>
            </a:r>
            <a:endParaRPr lang="en-US" dirty="0"/>
          </a:p>
        </p:txBody>
      </p:sp>
      <p:sp>
        <p:nvSpPr>
          <p:cNvPr id="3" name="Text Placeholder 2"/>
          <p:cNvSpPr>
            <a:spLocks noGrp="1"/>
          </p:cNvSpPr>
          <p:nvPr>
            <p:ph type="body" idx="1"/>
          </p:nvPr>
        </p:nvSpPr>
        <p:spPr/>
        <p:txBody>
          <a:bodyPr/>
          <a:lstStyle/>
          <a:p>
            <a:endParaRPr lang="en-US" dirty="0"/>
          </a:p>
        </p:txBody>
      </p:sp>
      <p:pic>
        <p:nvPicPr>
          <p:cNvPr id="6" name="Picture 5" descr="dataset3.PNG"/>
          <p:cNvPicPr>
            <a:picLocks noChangeAspect="1"/>
          </p:cNvPicPr>
          <p:nvPr/>
        </p:nvPicPr>
        <p:blipFill>
          <a:blip r:embed="rId2"/>
          <a:stretch>
            <a:fillRect/>
          </a:stretch>
        </p:blipFill>
        <p:spPr>
          <a:xfrm>
            <a:off x="0" y="1651819"/>
            <a:ext cx="9144000" cy="34916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Methodologies</a:t>
            </a:r>
            <a:endParaRPr/>
          </a:p>
        </p:txBody>
      </p:sp>
      <p:sp>
        <p:nvSpPr>
          <p:cNvPr id="134" name="Google Shape;134;p20"/>
          <p:cNvSpPr txBox="1">
            <a:spLocks noGrp="1"/>
          </p:cNvSpPr>
          <p:nvPr>
            <p:ph type="body" idx="1"/>
          </p:nvPr>
        </p:nvSpPr>
        <p:spPr>
          <a:xfrm>
            <a:off x="395300" y="1690400"/>
            <a:ext cx="8497200" cy="310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Linear regression (LR)</a:t>
            </a:r>
            <a:endParaRPr/>
          </a:p>
          <a:p>
            <a:pPr marL="457200" lvl="0" indent="-342900" algn="l" rtl="0">
              <a:spcBef>
                <a:spcPts val="0"/>
              </a:spcBef>
              <a:spcAft>
                <a:spcPts val="0"/>
              </a:spcAft>
              <a:buSzPts val="1800"/>
              <a:buChar char="●"/>
            </a:pPr>
            <a:r>
              <a:rPr lang="en" dirty="0"/>
              <a:t>Least absolute shrinkage and selection operator (LASSO)</a:t>
            </a:r>
            <a:endParaRPr/>
          </a:p>
          <a:p>
            <a:pPr marL="457200" lvl="0" indent="-342900" algn="l" rtl="0">
              <a:spcBef>
                <a:spcPts val="0"/>
              </a:spcBef>
              <a:spcAft>
                <a:spcPts val="0"/>
              </a:spcAft>
              <a:buSzPts val="1800"/>
              <a:buChar char="●"/>
            </a:pPr>
            <a:r>
              <a:rPr lang="en" dirty="0"/>
              <a:t>Support vector </a:t>
            </a:r>
            <a:r>
              <a:rPr lang="en" dirty="0" smtClean="0"/>
              <a:t>regression(SVR)</a:t>
            </a:r>
            <a:endParaRPr/>
          </a:p>
          <a:p>
            <a:pPr marL="457200" lvl="0" indent="-342900" algn="l" rtl="0">
              <a:spcBef>
                <a:spcPts val="0"/>
              </a:spcBef>
              <a:spcAft>
                <a:spcPts val="0"/>
              </a:spcAft>
              <a:buSzPts val="1800"/>
              <a:buChar char="●"/>
            </a:pPr>
            <a:r>
              <a:rPr lang="en" dirty="0"/>
              <a:t>Exponential smoothing (ES)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99AC73-38E4-4F55-9185-F544A9BC458D}"/>
              </a:ext>
            </a:extLst>
          </p:cNvPr>
          <p:cNvSpPr>
            <a:spLocks noGrp="1"/>
          </p:cNvSpPr>
          <p:nvPr>
            <p:ph type="title"/>
          </p:nvPr>
        </p:nvSpPr>
        <p:spPr/>
        <p:txBody>
          <a:bodyPr/>
          <a:lstStyle/>
          <a:p>
            <a:r>
              <a:rPr lang="en-US" dirty="0" smtClean="0"/>
              <a:t>Algorithm-Linear </a:t>
            </a:r>
            <a:r>
              <a:rPr lang="en-US" dirty="0"/>
              <a:t>Regression</a:t>
            </a:r>
          </a:p>
        </p:txBody>
      </p:sp>
      <p:sp>
        <p:nvSpPr>
          <p:cNvPr id="3" name="Text Placeholder 2">
            <a:extLst>
              <a:ext uri="{FF2B5EF4-FFF2-40B4-BE49-F238E27FC236}">
                <a16:creationId xmlns:a16="http://schemas.microsoft.com/office/drawing/2014/main" xmlns="" id="{454D66EF-13BA-495F-909A-C2D7289A3CA5}"/>
              </a:ext>
            </a:extLst>
          </p:cNvPr>
          <p:cNvSpPr>
            <a:spLocks noGrp="1"/>
          </p:cNvSpPr>
          <p:nvPr>
            <p:ph type="body" idx="1"/>
          </p:nvPr>
        </p:nvSpPr>
        <p:spPr>
          <a:xfrm>
            <a:off x="602468" y="1976150"/>
            <a:ext cx="8290032" cy="3102000"/>
          </a:xfrm>
        </p:spPr>
        <p:txBody>
          <a:bodyPr/>
          <a:lstStyle/>
          <a:p>
            <a:pPr marL="285750" indent="-285750">
              <a:lnSpc>
                <a:spcPct val="114999"/>
              </a:lnSpc>
            </a:pPr>
            <a:r>
              <a:rPr lang="en-US" dirty="0"/>
              <a:t>In this model the machine is trained on set of input data whose output is also predefined</a:t>
            </a:r>
          </a:p>
          <a:p>
            <a:pPr marL="0" indent="0">
              <a:lnSpc>
                <a:spcPct val="114999"/>
              </a:lnSpc>
              <a:buNone/>
            </a:pPr>
            <a:endParaRPr lang="en-US" dirty="0"/>
          </a:p>
          <a:p>
            <a:pPr marL="285750" indent="-285750">
              <a:lnSpc>
                <a:spcPct val="114999"/>
              </a:lnSpc>
            </a:pPr>
            <a:r>
              <a:rPr lang="en-US" dirty="0"/>
              <a:t>The model is expected to predict the output for newly unseen data input </a:t>
            </a:r>
          </a:p>
          <a:p>
            <a:pPr marL="0" indent="0">
              <a:lnSpc>
                <a:spcPct val="114999"/>
              </a:lnSpc>
              <a:buNone/>
            </a:pPr>
            <a:endParaRPr lang="en-US" dirty="0"/>
          </a:p>
          <a:p>
            <a:pPr marL="285750" indent="-285750">
              <a:lnSpc>
                <a:spcPct val="114999"/>
              </a:lnSpc>
            </a:pPr>
            <a:r>
              <a:rPr lang="en-US" dirty="0"/>
              <a:t>Each observation in this model is dependent on two values dependent variable and an independent variable.</a:t>
            </a:r>
          </a:p>
          <a:p>
            <a:pPr marL="0" indent="0">
              <a:lnSpc>
                <a:spcPct val="114999"/>
              </a:lnSpc>
              <a:buNone/>
            </a:pPr>
            <a:endParaRPr lang="en-US" dirty="0"/>
          </a:p>
          <a:p>
            <a:pPr marL="114300" indent="0">
              <a:lnSpc>
                <a:spcPct val="114999"/>
              </a:lnSpc>
              <a:buNone/>
            </a:pPr>
            <a:r>
              <a:rPr lang="en-US" dirty="0"/>
              <a:t>                                                                                   </a:t>
            </a:r>
          </a:p>
          <a:p>
            <a:pPr marL="114300" indent="0">
              <a:lnSpc>
                <a:spcPct val="114999"/>
              </a:lnSpc>
              <a:buNone/>
            </a:pPr>
            <a:r>
              <a:rPr lang="en-US" dirty="0"/>
              <a:t>       </a:t>
            </a:r>
          </a:p>
        </p:txBody>
      </p:sp>
    </p:spTree>
    <p:extLst>
      <p:ext uri="{BB962C8B-B14F-4D97-AF65-F5344CB8AC3E}">
        <p14:creationId xmlns:p14="http://schemas.microsoft.com/office/powerpoint/2010/main" xmlns="" val="33615697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2782E-D99B-448E-9237-F689C0A05846}"/>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xmlns="" id="{071908FD-EB04-4A28-8D1C-9D6205A86D94}"/>
              </a:ext>
            </a:extLst>
          </p:cNvPr>
          <p:cNvSpPr>
            <a:spLocks noGrp="1"/>
          </p:cNvSpPr>
          <p:nvPr>
            <p:ph type="body" idx="1"/>
          </p:nvPr>
        </p:nvSpPr>
        <p:spPr>
          <a:xfrm>
            <a:off x="395300" y="1690400"/>
            <a:ext cx="8497200" cy="3380606"/>
          </a:xfrm>
        </p:spPr>
        <p:txBody>
          <a:bodyPr/>
          <a:lstStyle/>
          <a:p>
            <a:pPr marL="114300" indent="0">
              <a:lnSpc>
                <a:spcPct val="114999"/>
              </a:lnSpc>
              <a:buNone/>
            </a:pPr>
            <a:r>
              <a:rPr lang="en-US" dirty="0" smtClean="0"/>
              <a:t>Equation </a:t>
            </a:r>
            <a:r>
              <a:rPr lang="en-US" dirty="0"/>
              <a:t>                          </a:t>
            </a:r>
            <a:endParaRPr lang="en-US" dirty="0" smtClean="0"/>
          </a:p>
          <a:p>
            <a:pPr marL="114300" indent="0">
              <a:lnSpc>
                <a:spcPct val="114999"/>
              </a:lnSpc>
              <a:buNone/>
            </a:pPr>
            <a:r>
              <a:rPr lang="en-US" dirty="0" smtClean="0"/>
              <a:t>y </a:t>
            </a:r>
            <a:r>
              <a:rPr lang="en-US" dirty="0"/>
              <a:t>= β0 + β1x + ε            </a:t>
            </a:r>
          </a:p>
          <a:p>
            <a:pPr marL="114300" indent="0">
              <a:lnSpc>
                <a:spcPct val="114999"/>
              </a:lnSpc>
              <a:buNone/>
            </a:pPr>
            <a:r>
              <a:rPr lang="en-US" dirty="0" smtClean="0"/>
              <a:t>E(y</a:t>
            </a:r>
            <a:r>
              <a:rPr lang="en-US" dirty="0"/>
              <a:t>) = β0 + β1x                 </a:t>
            </a:r>
            <a:endParaRPr lang="en-US" dirty="0" smtClean="0"/>
          </a:p>
          <a:p>
            <a:pPr marL="114300" indent="0">
              <a:lnSpc>
                <a:spcPct val="114999"/>
              </a:lnSpc>
              <a:buNone/>
            </a:pPr>
            <a:r>
              <a:rPr lang="en-US" dirty="0" smtClean="0"/>
              <a:t>             </a:t>
            </a:r>
          </a:p>
          <a:p>
            <a:pPr marL="114300" indent="0">
              <a:lnSpc>
                <a:spcPct val="114999"/>
              </a:lnSpc>
              <a:buNone/>
            </a:pPr>
            <a:r>
              <a:rPr lang="en-US" dirty="0" smtClean="0"/>
              <a:t>Cost Function                  </a:t>
            </a:r>
          </a:p>
          <a:p>
            <a:pPr marL="114300" indent="0">
              <a:lnSpc>
                <a:spcPct val="114999"/>
              </a:lnSpc>
              <a:buNone/>
            </a:pPr>
            <a:endParaRPr lang="en-US" dirty="0"/>
          </a:p>
        </p:txBody>
      </p:sp>
      <p:pic>
        <p:nvPicPr>
          <p:cNvPr id="5" name="Picture 5" descr="A picture containing clock, orange&#10;&#10;Description automatically generated">
            <a:extLst>
              <a:ext uri="{FF2B5EF4-FFF2-40B4-BE49-F238E27FC236}">
                <a16:creationId xmlns:a16="http://schemas.microsoft.com/office/drawing/2014/main" xmlns="" id="{BF1E91E7-1D3B-4342-A515-0FB97B8BCC69}"/>
              </a:ext>
            </a:extLst>
          </p:cNvPr>
          <p:cNvPicPr>
            <a:picLocks noChangeAspect="1"/>
          </p:cNvPicPr>
          <p:nvPr/>
        </p:nvPicPr>
        <p:blipFill>
          <a:blip r:embed="rId3"/>
          <a:stretch>
            <a:fillRect/>
          </a:stretch>
        </p:blipFill>
        <p:spPr>
          <a:xfrm>
            <a:off x="567352" y="3435197"/>
            <a:ext cx="3643312" cy="1317955"/>
          </a:xfrm>
          <a:prstGeom prst="rect">
            <a:avLst/>
          </a:prstGeom>
        </p:spPr>
      </p:pic>
      <p:sp>
        <p:nvSpPr>
          <p:cNvPr id="6" name="Rectangle 5"/>
          <p:cNvSpPr/>
          <p:nvPr/>
        </p:nvSpPr>
        <p:spPr>
          <a:xfrm>
            <a:off x="3016045" y="2078726"/>
            <a:ext cx="5007077" cy="729430"/>
          </a:xfrm>
          <a:prstGeom prst="rect">
            <a:avLst/>
          </a:prstGeom>
        </p:spPr>
        <p:txBody>
          <a:bodyPr wrap="square">
            <a:spAutoFit/>
          </a:bodyPr>
          <a:lstStyle/>
          <a:p>
            <a:pPr marL="114300" lvl="0">
              <a:lnSpc>
                <a:spcPct val="114999"/>
              </a:lnSpc>
              <a:buSzPts val="1800"/>
            </a:pPr>
            <a:r>
              <a:rPr lang="en-US" sz="1800" dirty="0" smtClean="0">
                <a:latin typeface="Lato"/>
                <a:sym typeface="Lato"/>
              </a:rPr>
              <a:t>  Here, ε is the error term of linear regression.   </a:t>
            </a:r>
          </a:p>
          <a:p>
            <a:pPr marL="114300" lvl="0">
              <a:lnSpc>
                <a:spcPct val="114999"/>
              </a:lnSpc>
              <a:buSzPts val="1800"/>
            </a:pPr>
            <a:r>
              <a:rPr lang="en-US" sz="1800" dirty="0" smtClean="0">
                <a:latin typeface="Lato"/>
                <a:sym typeface="Lato"/>
              </a:rPr>
              <a:t>   x – input data set              Y – output/class labels</a:t>
            </a:r>
            <a:endParaRPr lang="en-US" sz="1800" dirty="0">
              <a:latin typeface="Lato"/>
              <a:sym typeface="Lato"/>
            </a:endParaRPr>
          </a:p>
        </p:txBody>
      </p:sp>
    </p:spTree>
    <p:extLst>
      <p:ext uri="{BB962C8B-B14F-4D97-AF65-F5344CB8AC3E}">
        <p14:creationId xmlns:p14="http://schemas.microsoft.com/office/powerpoint/2010/main" xmlns="" val="39167967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2F4DEC-6031-4EE1-8F5C-C6694DDC960B}"/>
              </a:ext>
            </a:extLst>
          </p:cNvPr>
          <p:cNvSpPr>
            <a:spLocks noGrp="1"/>
          </p:cNvSpPr>
          <p:nvPr>
            <p:ph type="title"/>
          </p:nvPr>
        </p:nvSpPr>
        <p:spPr/>
        <p:txBody>
          <a:bodyPr/>
          <a:lstStyle/>
          <a:p>
            <a:r>
              <a:rPr lang="en-US" dirty="0" smtClean="0"/>
              <a:t>Algorithm- SVR</a:t>
            </a:r>
            <a:endParaRPr lang="en-US" dirty="0"/>
          </a:p>
        </p:txBody>
      </p:sp>
      <p:sp>
        <p:nvSpPr>
          <p:cNvPr id="3" name="Text Placeholder 2">
            <a:extLst>
              <a:ext uri="{FF2B5EF4-FFF2-40B4-BE49-F238E27FC236}">
                <a16:creationId xmlns:a16="http://schemas.microsoft.com/office/drawing/2014/main" xmlns="" id="{8145C11C-5281-400B-9E5B-2193A56F0B65}"/>
              </a:ext>
            </a:extLst>
          </p:cNvPr>
          <p:cNvSpPr>
            <a:spLocks noGrp="1"/>
          </p:cNvSpPr>
          <p:nvPr>
            <p:ph type="body" idx="1"/>
          </p:nvPr>
        </p:nvSpPr>
        <p:spPr>
          <a:xfrm>
            <a:off x="488169" y="1926144"/>
            <a:ext cx="8497200" cy="3102000"/>
          </a:xfrm>
        </p:spPr>
        <p:txBody>
          <a:bodyPr/>
          <a:lstStyle/>
          <a:p>
            <a:r>
              <a:rPr lang="en-US" dirty="0"/>
              <a:t>It is supervised technique used </a:t>
            </a:r>
            <a:r>
              <a:rPr lang="en-US" dirty="0" smtClean="0"/>
              <a:t>for regression.</a:t>
            </a:r>
            <a:endParaRPr lang="en-US" dirty="0"/>
          </a:p>
          <a:p>
            <a:pPr marL="114300" indent="0">
              <a:lnSpc>
                <a:spcPct val="114999"/>
              </a:lnSpc>
              <a:buNone/>
            </a:pPr>
            <a:endParaRPr lang="en-US" dirty="0"/>
          </a:p>
          <a:p>
            <a:pPr>
              <a:lnSpc>
                <a:spcPct val="114999"/>
              </a:lnSpc>
            </a:pPr>
            <a:r>
              <a:rPr lang="en-US" dirty="0"/>
              <a:t>SVM solves the regression problems using a linear function.</a:t>
            </a:r>
          </a:p>
          <a:p>
            <a:pPr marL="114300" indent="0">
              <a:lnSpc>
                <a:spcPct val="114999"/>
              </a:lnSpc>
              <a:buNone/>
            </a:pPr>
            <a:endParaRPr lang="en-US" dirty="0"/>
          </a:p>
          <a:p>
            <a:pPr>
              <a:lnSpc>
                <a:spcPct val="114999"/>
              </a:lnSpc>
            </a:pPr>
            <a:r>
              <a:rPr lang="en-US" dirty="0"/>
              <a:t>For problems of non-linear regression, it maps the input vector(x ) to n -dimensional space called a feature space (z ) using Kernel.</a:t>
            </a:r>
          </a:p>
          <a:p>
            <a:pPr marL="114300" indent="0">
              <a:lnSpc>
                <a:spcPct val="114999"/>
              </a:lnSpc>
              <a:buNone/>
            </a:pPr>
            <a:r>
              <a:rPr lang="en-US" dirty="0"/>
              <a:t>      And then Linear regression is applied to space.</a:t>
            </a:r>
          </a:p>
          <a:p>
            <a:pPr marL="114300" indent="0">
              <a:lnSpc>
                <a:spcPct val="114999"/>
              </a:lnSpc>
              <a:buNone/>
            </a:pPr>
            <a:endParaRPr lang="en-US" dirty="0"/>
          </a:p>
          <a:p>
            <a:pPr marL="114300" indent="0">
              <a:lnSpc>
                <a:spcPct val="114999"/>
              </a:lnSpc>
              <a:buNone/>
            </a:pPr>
            <a:endParaRPr lang="en-US" dirty="0"/>
          </a:p>
          <a:p>
            <a:pPr marL="114300" indent="0">
              <a:lnSpc>
                <a:spcPct val="114999"/>
              </a:lnSpc>
              <a:buNone/>
            </a:pPr>
            <a:r>
              <a:rPr lang="en-US" dirty="0"/>
              <a:t>     </a:t>
            </a:r>
          </a:p>
          <a:p>
            <a:pPr marL="114300" indent="0">
              <a:lnSpc>
                <a:spcPct val="114999"/>
              </a:lnSpc>
              <a:buNone/>
            </a:pPr>
            <a:endParaRPr lang="en-US" dirty="0"/>
          </a:p>
        </p:txBody>
      </p:sp>
    </p:spTree>
    <p:extLst>
      <p:ext uri="{BB962C8B-B14F-4D97-AF65-F5344CB8AC3E}">
        <p14:creationId xmlns:p14="http://schemas.microsoft.com/office/powerpoint/2010/main" xmlns="" val="22231467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73BE74-AA52-4891-9BCE-19A6D3D11477}"/>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xmlns="" id="{D43BA9B3-E0A5-4F10-A2B3-228309D2B6C0}"/>
              </a:ext>
            </a:extLst>
          </p:cNvPr>
          <p:cNvSpPr>
            <a:spLocks noGrp="1"/>
          </p:cNvSpPr>
          <p:nvPr>
            <p:ph type="body" idx="1"/>
          </p:nvPr>
        </p:nvSpPr>
        <p:spPr/>
        <p:txBody>
          <a:bodyPr/>
          <a:lstStyle/>
          <a:p>
            <a:pPr>
              <a:lnSpc>
                <a:spcPct val="114999"/>
              </a:lnSpc>
            </a:pPr>
            <a:endParaRPr lang="en-US" dirty="0"/>
          </a:p>
          <a:p>
            <a:pPr>
              <a:lnSpc>
                <a:spcPct val="114999"/>
              </a:lnSpc>
            </a:pPr>
            <a:endParaRPr lang="en-US" dirty="0"/>
          </a:p>
          <a:p>
            <a:pPr>
              <a:lnSpc>
                <a:spcPct val="114999"/>
              </a:lnSpc>
            </a:pPr>
            <a:endParaRPr lang="en-US" dirty="0"/>
          </a:p>
          <a:p>
            <a:pPr marL="114300" indent="0">
              <a:lnSpc>
                <a:spcPct val="114999"/>
              </a:lnSpc>
              <a:buNone/>
            </a:pPr>
            <a:r>
              <a:rPr lang="en-US" dirty="0"/>
              <a:t>      </a:t>
            </a:r>
          </a:p>
        </p:txBody>
      </p:sp>
      <p:sp>
        <p:nvSpPr>
          <p:cNvPr id="4" name="Rectangle 3"/>
          <p:cNvSpPr/>
          <p:nvPr/>
        </p:nvSpPr>
        <p:spPr>
          <a:xfrm>
            <a:off x="324465" y="1751141"/>
            <a:ext cx="8295967" cy="2239074"/>
          </a:xfrm>
          <a:prstGeom prst="rect">
            <a:avLst/>
          </a:prstGeom>
        </p:spPr>
        <p:txBody>
          <a:bodyPr wrap="square">
            <a:spAutoFit/>
          </a:bodyPr>
          <a:lstStyle/>
          <a:p>
            <a:pPr>
              <a:buFont typeface="Arial" pitchFamily="34" charset="0"/>
              <a:buChar char="•"/>
            </a:pPr>
            <a:r>
              <a:rPr lang="en-US" sz="1800" dirty="0" smtClean="0">
                <a:latin typeface="Lato" charset="0"/>
              </a:rPr>
              <a:t> For multivariate training dataset (</a:t>
            </a:r>
            <a:r>
              <a:rPr lang="en-US" sz="1800" dirty="0" err="1" smtClean="0">
                <a:latin typeface="Lato" charset="0"/>
              </a:rPr>
              <a:t>X</a:t>
            </a:r>
            <a:r>
              <a:rPr lang="en-US" sz="1800" baseline="-25000" dirty="0" err="1" smtClean="0">
                <a:latin typeface="Lato" charset="0"/>
              </a:rPr>
              <a:t>n</a:t>
            </a:r>
            <a:r>
              <a:rPr lang="en-US" sz="1800" dirty="0" smtClean="0">
                <a:latin typeface="Lato" charset="0"/>
              </a:rPr>
              <a:t>) with N number of  observations and with (</a:t>
            </a:r>
            <a:r>
              <a:rPr lang="en-US" sz="1800" dirty="0" err="1" smtClean="0">
                <a:latin typeface="Lato" charset="0"/>
              </a:rPr>
              <a:t>y</a:t>
            </a:r>
            <a:r>
              <a:rPr lang="en-US" sz="1800" baseline="-25000" dirty="0" err="1" smtClean="0">
                <a:latin typeface="Lato" charset="0"/>
              </a:rPr>
              <a:t>n</a:t>
            </a:r>
            <a:r>
              <a:rPr lang="en-US" sz="1800" dirty="0" smtClean="0">
                <a:latin typeface="Lato" charset="0"/>
              </a:rPr>
              <a:t>) as a set of observed responses. </a:t>
            </a:r>
          </a:p>
          <a:p>
            <a:pPr marL="114300" indent="0">
              <a:lnSpc>
                <a:spcPct val="114999"/>
              </a:lnSpc>
              <a:buFont typeface="Arial" pitchFamily="34" charset="0"/>
              <a:buChar char="•"/>
            </a:pPr>
            <a:endParaRPr lang="en-US" sz="1800" dirty="0" smtClean="0">
              <a:latin typeface="Lato" charset="0"/>
            </a:endParaRPr>
          </a:p>
          <a:p>
            <a:pPr marL="114300" indent="0">
              <a:lnSpc>
                <a:spcPct val="114999"/>
              </a:lnSpc>
            </a:pPr>
            <a:r>
              <a:rPr lang="en-US" sz="1800" dirty="0" smtClean="0">
                <a:latin typeface="Lato" charset="0"/>
              </a:rPr>
              <a:t>The linear function can be depicted as:  f(x)=</a:t>
            </a:r>
            <a:r>
              <a:rPr lang="en-US" sz="1800" dirty="0" err="1" smtClean="0">
                <a:latin typeface="Lato" charset="0"/>
              </a:rPr>
              <a:t>x′β+b</a:t>
            </a:r>
            <a:endParaRPr lang="en-US" sz="1800" dirty="0" smtClean="0">
              <a:latin typeface="Lato" charset="0"/>
            </a:endParaRPr>
          </a:p>
          <a:p>
            <a:pPr marL="114300" indent="0" algn="ctr">
              <a:lnSpc>
                <a:spcPct val="114999"/>
              </a:lnSpc>
            </a:pPr>
            <a:endParaRPr lang="en-US" sz="1800" dirty="0" smtClean="0">
              <a:latin typeface="Lato" charset="0"/>
            </a:endParaRPr>
          </a:p>
          <a:p>
            <a:pPr>
              <a:lnSpc>
                <a:spcPct val="114999"/>
              </a:lnSpc>
              <a:buFont typeface="Arial" pitchFamily="34" charset="0"/>
              <a:buChar char="•"/>
            </a:pPr>
            <a:r>
              <a:rPr lang="en-US" sz="1800" dirty="0" smtClean="0">
                <a:latin typeface="Lato" charset="0"/>
              </a:rPr>
              <a:t> The above function is reduced to find f(x) such that we minimize the cost of (</a:t>
            </a:r>
            <a:r>
              <a:rPr lang="en-US" sz="1800" dirty="0" err="1" smtClean="0">
                <a:latin typeface="Lato" charset="0"/>
              </a:rPr>
              <a:t>ββ</a:t>
            </a:r>
            <a:r>
              <a:rPr lang="en-US" sz="1800" dirty="0" smtClean="0">
                <a:latin typeface="Lato" charset="0"/>
              </a:rPr>
              <a:t>')</a:t>
            </a:r>
          </a:p>
          <a:p>
            <a:pPr marL="114300" indent="0" algn="ctr">
              <a:lnSpc>
                <a:spcPct val="114999"/>
              </a:lnSpc>
            </a:pPr>
            <a:r>
              <a:rPr lang="en-US" sz="1800" dirty="0" smtClean="0">
                <a:latin typeface="Lato" charset="0"/>
              </a:rPr>
              <a:t>   J(β)=½(</a:t>
            </a:r>
            <a:r>
              <a:rPr lang="en-US" sz="1800" dirty="0" err="1" smtClean="0">
                <a:latin typeface="Lato" charset="0"/>
              </a:rPr>
              <a:t>ββ</a:t>
            </a:r>
            <a:r>
              <a:rPr lang="en-US" sz="1800" dirty="0" smtClean="0">
                <a:latin typeface="Lato" charset="0"/>
              </a:rPr>
              <a:t>')</a:t>
            </a:r>
            <a:endParaRPr lang="en-US" sz="1800" dirty="0">
              <a:latin typeface="Lato" charset="0"/>
            </a:endParaRPr>
          </a:p>
        </p:txBody>
      </p:sp>
    </p:spTree>
    <p:extLst>
      <p:ext uri="{BB962C8B-B14F-4D97-AF65-F5344CB8AC3E}">
        <p14:creationId xmlns:p14="http://schemas.microsoft.com/office/powerpoint/2010/main" xmlns="" val="29192131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0276" y="83037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a:p>
        </p:txBody>
      </p:sp>
      <p:sp>
        <p:nvSpPr>
          <p:cNvPr id="93" name="Google Shape;93;p14"/>
          <p:cNvSpPr txBox="1">
            <a:spLocks noGrp="1"/>
          </p:cNvSpPr>
          <p:nvPr>
            <p:ph type="body" idx="1"/>
          </p:nvPr>
        </p:nvSpPr>
        <p:spPr>
          <a:xfrm>
            <a:off x="398016" y="1555336"/>
            <a:ext cx="8497200" cy="3102000"/>
          </a:xfrm>
          <a:prstGeom prst="rect">
            <a:avLst/>
          </a:prstGeom>
        </p:spPr>
        <p:txBody>
          <a:bodyPr spcFirstLastPara="1" wrap="square" lIns="91425" tIns="91425" rIns="91425" bIns="91425" numCol="2" anchor="t" anchorCtr="0">
            <a:noAutofit/>
          </a:bodyPr>
          <a:lstStyle/>
          <a:p>
            <a:pPr marL="457200" lvl="0" indent="-342900" algn="l" rtl="0">
              <a:spcBef>
                <a:spcPts val="0"/>
              </a:spcBef>
              <a:spcAft>
                <a:spcPts val="0"/>
              </a:spcAft>
              <a:buSzPts val="1800"/>
              <a:buChar char="●"/>
            </a:pPr>
            <a:r>
              <a:rPr lang="en" sz="1400" dirty="0"/>
              <a:t>Base Paper details</a:t>
            </a:r>
          </a:p>
          <a:p>
            <a:pPr marL="457200" lvl="0" indent="-342900" algn="l" rtl="0">
              <a:spcBef>
                <a:spcPts val="0"/>
              </a:spcBef>
              <a:spcAft>
                <a:spcPts val="0"/>
              </a:spcAft>
              <a:buSzPts val="1800"/>
              <a:buChar char="●"/>
            </a:pPr>
            <a:r>
              <a:rPr lang="en" sz="1400" dirty="0" smtClean="0"/>
              <a:t>Problem statement</a:t>
            </a:r>
          </a:p>
          <a:p>
            <a:r>
              <a:rPr lang="en" sz="1400" dirty="0" smtClean="0"/>
              <a:t>Introduction</a:t>
            </a:r>
          </a:p>
          <a:p>
            <a:r>
              <a:rPr lang="en-US" sz="1400" dirty="0" smtClean="0"/>
              <a:t>Literature Survey</a:t>
            </a:r>
            <a:endParaRPr lang="en" sz="1400" dirty="0" smtClean="0"/>
          </a:p>
          <a:p>
            <a:pPr marL="457200" lvl="0" indent="-342900" algn="l" rtl="0">
              <a:spcBef>
                <a:spcPts val="0"/>
              </a:spcBef>
              <a:spcAft>
                <a:spcPts val="0"/>
              </a:spcAft>
              <a:buSzPts val="1800"/>
              <a:buChar char="●"/>
            </a:pPr>
            <a:r>
              <a:rPr lang="en" sz="1400" dirty="0" smtClean="0"/>
              <a:t>Objective</a:t>
            </a:r>
          </a:p>
          <a:p>
            <a:r>
              <a:rPr lang="en-US" sz="1400" dirty="0" smtClean="0"/>
              <a:t>Workflow</a:t>
            </a:r>
          </a:p>
          <a:p>
            <a:r>
              <a:rPr lang="en-US" sz="1400" dirty="0" smtClean="0"/>
              <a:t>Dataset details</a:t>
            </a:r>
            <a:endParaRPr lang="en" sz="1400" dirty="0" smtClean="0"/>
          </a:p>
          <a:p>
            <a:r>
              <a:rPr lang="en" sz="1400" dirty="0" smtClean="0"/>
              <a:t>Methodologies</a:t>
            </a:r>
            <a:endParaRPr sz="1400"/>
          </a:p>
          <a:p>
            <a:pPr lvl="0"/>
            <a:r>
              <a:rPr lang="en" sz="1400" dirty="0" smtClean="0"/>
              <a:t>Algorithms</a:t>
            </a:r>
          </a:p>
          <a:p>
            <a:pPr lvl="0"/>
            <a:r>
              <a:rPr lang="en" sz="1400" dirty="0" smtClean="0"/>
              <a:t>Implementation Steps</a:t>
            </a:r>
          </a:p>
          <a:p>
            <a:pPr lvl="0"/>
            <a:r>
              <a:rPr lang="en" sz="1400" dirty="0" smtClean="0"/>
              <a:t>Sample Output</a:t>
            </a:r>
          </a:p>
          <a:p>
            <a:pPr lvl="0"/>
            <a:r>
              <a:rPr lang="en" sz="1400" dirty="0" smtClean="0"/>
              <a:t>Visualization Of Output</a:t>
            </a:r>
            <a:endParaRPr sz="1400"/>
          </a:p>
          <a:p>
            <a:pPr marL="457200" lvl="0" indent="-342900" algn="l" rtl="0">
              <a:spcBef>
                <a:spcPts val="0"/>
              </a:spcBef>
              <a:spcAft>
                <a:spcPts val="0"/>
              </a:spcAft>
              <a:buSzPts val="1800"/>
              <a:buChar char="●"/>
            </a:pPr>
            <a:r>
              <a:rPr lang="en-US" sz="1400" dirty="0" smtClean="0"/>
              <a:t>Scope Of Development</a:t>
            </a:r>
          </a:p>
          <a:p>
            <a:pPr marL="457200" lvl="0" indent="-342900" algn="l" rtl="0">
              <a:spcBef>
                <a:spcPts val="0"/>
              </a:spcBef>
              <a:spcAft>
                <a:spcPts val="0"/>
              </a:spcAft>
              <a:buSzPts val="1800"/>
              <a:buChar char="●"/>
            </a:pPr>
            <a:r>
              <a:rPr lang="en-US" sz="1400" dirty="0" smtClean="0"/>
              <a:t>Conclusion</a:t>
            </a:r>
          </a:p>
          <a:p>
            <a:pPr marL="457200" lvl="0" indent="-342900" algn="l" rtl="0">
              <a:spcBef>
                <a:spcPts val="0"/>
              </a:spcBef>
              <a:spcAft>
                <a:spcPts val="0"/>
              </a:spcAft>
              <a:buSzPts val="1800"/>
              <a:buChar char="●"/>
            </a:pPr>
            <a:r>
              <a:rPr lang="en-US" sz="1400" dirty="0" smtClean="0"/>
              <a:t>Division Of Responsibilities</a:t>
            </a:r>
            <a:endParaRPr sz="1400"/>
          </a:p>
        </p:txBody>
      </p:sp>
      <p:sp>
        <p:nvSpPr>
          <p:cNvPr id="4" name="TextBox 3"/>
          <p:cNvSpPr txBox="1"/>
          <p:nvPr/>
        </p:nvSpPr>
        <p:spPr>
          <a:xfrm>
            <a:off x="7433187" y="4697361"/>
            <a:ext cx="1579278" cy="307777"/>
          </a:xfrm>
          <a:prstGeom prst="rect">
            <a:avLst/>
          </a:prstGeom>
          <a:noFill/>
        </p:spPr>
        <p:txBody>
          <a:bodyPr wrap="none" rtlCol="0">
            <a:spAutoFit/>
          </a:bodyPr>
          <a:lstStyle/>
          <a:p>
            <a:r>
              <a:rPr lang="en-US" dirty="0" smtClean="0">
                <a:hlinkClick r:id="rId3" action="ppaction://hlinksldjump"/>
              </a:rPr>
              <a:t>Skip To Workflow</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A2453-5219-4F47-A731-0E4446FC768F}"/>
              </a:ext>
            </a:extLst>
          </p:cNvPr>
          <p:cNvSpPr>
            <a:spLocks noGrp="1"/>
          </p:cNvSpPr>
          <p:nvPr>
            <p:ph type="title"/>
          </p:nvPr>
        </p:nvSpPr>
        <p:spPr/>
        <p:txBody>
          <a:bodyPr/>
          <a:lstStyle/>
          <a:p>
            <a:r>
              <a:rPr lang="en-US" dirty="0"/>
              <a:t>LASSO </a:t>
            </a:r>
          </a:p>
        </p:txBody>
      </p:sp>
      <p:sp>
        <p:nvSpPr>
          <p:cNvPr id="3" name="Text Placeholder 2">
            <a:extLst>
              <a:ext uri="{FF2B5EF4-FFF2-40B4-BE49-F238E27FC236}">
                <a16:creationId xmlns:a16="http://schemas.microsoft.com/office/drawing/2014/main" xmlns="" id="{5754FA32-A5D1-4DA0-A916-D29E8414B799}"/>
              </a:ext>
            </a:extLst>
          </p:cNvPr>
          <p:cNvSpPr>
            <a:spLocks noGrp="1"/>
          </p:cNvSpPr>
          <p:nvPr>
            <p:ph type="body" idx="1"/>
          </p:nvPr>
        </p:nvSpPr>
        <p:spPr/>
        <p:txBody>
          <a:bodyPr/>
          <a:lstStyle/>
          <a:p>
            <a:r>
              <a:rPr lang="en-US" dirty="0"/>
              <a:t>This is a regression technique which uses shrinkage.</a:t>
            </a:r>
          </a:p>
          <a:p>
            <a:pPr marL="114300" indent="0">
              <a:lnSpc>
                <a:spcPct val="114999"/>
              </a:lnSpc>
              <a:buNone/>
            </a:pPr>
            <a:endParaRPr lang="en-US" dirty="0"/>
          </a:p>
          <a:p>
            <a:pPr>
              <a:lnSpc>
                <a:spcPct val="114999"/>
              </a:lnSpc>
            </a:pPr>
            <a:r>
              <a:rPr lang="en-US" dirty="0"/>
              <a:t>It shrinks the extreme values of data sample towards central values.</a:t>
            </a:r>
          </a:p>
          <a:p>
            <a:pPr marL="114300" indent="0">
              <a:lnSpc>
                <a:spcPct val="114999"/>
              </a:lnSpc>
              <a:buNone/>
            </a:pPr>
            <a:endParaRPr lang="en-US" dirty="0"/>
          </a:p>
          <a:p>
            <a:pPr>
              <a:lnSpc>
                <a:spcPct val="114999"/>
              </a:lnSpc>
            </a:pPr>
            <a:r>
              <a:rPr lang="en-US" dirty="0"/>
              <a:t>It sets the features that cannot help the regression to very small value  0</a:t>
            </a:r>
          </a:p>
          <a:p>
            <a:pPr marL="114300" indent="0">
              <a:lnSpc>
                <a:spcPct val="114999"/>
              </a:lnSpc>
              <a:buNone/>
            </a:pPr>
            <a:endParaRPr lang="en-US" dirty="0"/>
          </a:p>
          <a:p>
            <a:pPr>
              <a:lnSpc>
                <a:spcPct val="114999"/>
              </a:lnSpc>
            </a:pPr>
            <a:r>
              <a:rPr lang="en-US" dirty="0"/>
              <a:t>Thus the models are made sparse with few coefficients in this case of regularization since the process eliminates the coefficients when their values are equal to zero.</a:t>
            </a:r>
          </a:p>
          <a:p>
            <a:pPr>
              <a:lnSpc>
                <a:spcPct val="114999"/>
              </a:lnSpc>
            </a:pPr>
            <a:endParaRPr lang="en-US" dirty="0"/>
          </a:p>
          <a:p>
            <a:pPr>
              <a:lnSpc>
                <a:spcPct val="114999"/>
              </a:lnSpc>
            </a:pPr>
            <a:endParaRPr lang="en-US" dirty="0"/>
          </a:p>
          <a:p>
            <a:pPr marL="114300" indent="0">
              <a:lnSpc>
                <a:spcPct val="114999"/>
              </a:lnSpc>
              <a:buNone/>
            </a:pPr>
            <a:endParaRPr lang="en-US" dirty="0"/>
          </a:p>
          <a:p>
            <a:pPr marL="114300" indent="0">
              <a:lnSpc>
                <a:spcPct val="114999"/>
              </a:lnSpc>
              <a:buNone/>
            </a:pPr>
            <a:endParaRPr lang="en-US" dirty="0"/>
          </a:p>
        </p:txBody>
      </p:sp>
    </p:spTree>
    <p:extLst>
      <p:ext uri="{BB962C8B-B14F-4D97-AF65-F5344CB8AC3E}">
        <p14:creationId xmlns:p14="http://schemas.microsoft.com/office/powerpoint/2010/main" xmlns="" val="1200276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859C33-9273-4E57-A18D-315ACF0073D5}"/>
              </a:ext>
            </a:extLst>
          </p:cNvPr>
          <p:cNvSpPr>
            <a:spLocks noGrp="1"/>
          </p:cNvSpPr>
          <p:nvPr>
            <p:ph type="title"/>
          </p:nvPr>
        </p:nvSpPr>
        <p:spPr/>
        <p:txBody>
          <a:bodyPr/>
          <a:lstStyle/>
          <a:p>
            <a:r>
              <a:rPr lang="en-US" dirty="0"/>
              <a:t>Algorithm</a:t>
            </a:r>
          </a:p>
        </p:txBody>
      </p:sp>
      <p:sp>
        <p:nvSpPr>
          <p:cNvPr id="3" name="Text Placeholder 2">
            <a:extLst>
              <a:ext uri="{FF2B5EF4-FFF2-40B4-BE49-F238E27FC236}">
                <a16:creationId xmlns:a16="http://schemas.microsoft.com/office/drawing/2014/main" xmlns="" id="{01D313C9-9E79-48B4-9757-E884B8C834B1}"/>
              </a:ext>
            </a:extLst>
          </p:cNvPr>
          <p:cNvSpPr>
            <a:spLocks noGrp="1"/>
          </p:cNvSpPr>
          <p:nvPr>
            <p:ph type="body" idx="1"/>
          </p:nvPr>
        </p:nvSpPr>
        <p:spPr/>
        <p:txBody>
          <a:bodyPr/>
          <a:lstStyle/>
          <a:p>
            <a:r>
              <a:rPr lang="en-US" dirty="0"/>
              <a:t>Minimize the following </a:t>
            </a:r>
          </a:p>
          <a:p>
            <a:pPr>
              <a:lnSpc>
                <a:spcPct val="114999"/>
              </a:lnSpc>
            </a:pPr>
            <a:endParaRPr lang="en-US" dirty="0"/>
          </a:p>
          <a:p>
            <a:pPr>
              <a:lnSpc>
                <a:spcPct val="114999"/>
              </a:lnSpc>
            </a:pPr>
            <a:endParaRPr lang="en-US" dirty="0"/>
          </a:p>
          <a:p>
            <a:pPr>
              <a:lnSpc>
                <a:spcPct val="114999"/>
              </a:lnSpc>
            </a:pPr>
            <a:endParaRPr lang="en-US" dirty="0"/>
          </a:p>
          <a:p>
            <a:pPr>
              <a:lnSpc>
                <a:spcPct val="114999"/>
              </a:lnSpc>
            </a:pPr>
            <a:endParaRPr lang="en-US" dirty="0"/>
          </a:p>
          <a:p>
            <a:pPr>
              <a:lnSpc>
                <a:spcPct val="114999"/>
              </a:lnSpc>
            </a:pPr>
            <a:r>
              <a:rPr lang="en-US" dirty="0"/>
              <a:t>It sets the coefficient, which can be interpreted as min(sum of square residuals +</a:t>
            </a:r>
            <a:r>
              <a:rPr lang="en-US" dirty="0" smtClean="0"/>
              <a:t>λ</a:t>
            </a:r>
            <a:r>
              <a:rPr lang="en-US" dirty="0"/>
              <a:t> </a:t>
            </a:r>
            <a:r>
              <a:rPr lang="en-US" dirty="0" smtClean="0"/>
              <a:t>times the slope), </a:t>
            </a:r>
            <a:r>
              <a:rPr lang="en-US" dirty="0"/>
              <a:t>where,</a:t>
            </a:r>
            <a:r>
              <a:rPr lang="en-US"/>
              <a:t> </a:t>
            </a:r>
            <a:r>
              <a:rPr lang="en-US" smtClean="0"/>
              <a:t>λ</a:t>
            </a:r>
            <a:r>
              <a:rPr lang="en-US"/>
              <a:t> </a:t>
            </a:r>
            <a:r>
              <a:rPr lang="en-US" smtClean="0"/>
              <a:t>is </a:t>
            </a:r>
            <a:r>
              <a:rPr lang="en-US" dirty="0"/>
              <a:t>penalty term</a:t>
            </a:r>
            <a:br>
              <a:rPr lang="en-US" dirty="0"/>
            </a:br>
            <a:endParaRPr lang="en-US" dirty="0"/>
          </a:p>
          <a:p>
            <a:pPr>
              <a:lnSpc>
                <a:spcPct val="114999"/>
              </a:lnSpc>
            </a:pPr>
            <a:endParaRPr lang="en-US" dirty="0"/>
          </a:p>
        </p:txBody>
      </p:sp>
      <p:pic>
        <p:nvPicPr>
          <p:cNvPr id="4" name="Picture 4" descr="A picture containing object, clock&#10;&#10;Description automatically generated">
            <a:extLst>
              <a:ext uri="{FF2B5EF4-FFF2-40B4-BE49-F238E27FC236}">
                <a16:creationId xmlns:a16="http://schemas.microsoft.com/office/drawing/2014/main" xmlns="" id="{00FFC73F-9910-40F3-96DE-D1FD555E8DB9}"/>
              </a:ext>
            </a:extLst>
          </p:cNvPr>
          <p:cNvPicPr>
            <a:picLocks noChangeAspect="1"/>
          </p:cNvPicPr>
          <p:nvPr/>
        </p:nvPicPr>
        <p:blipFill>
          <a:blip r:embed="rId2"/>
          <a:stretch>
            <a:fillRect/>
          </a:stretch>
        </p:blipFill>
        <p:spPr>
          <a:xfrm>
            <a:off x="2757488" y="2215691"/>
            <a:ext cx="3186112" cy="876425"/>
          </a:xfrm>
          <a:prstGeom prst="rect">
            <a:avLst/>
          </a:prstGeom>
        </p:spPr>
      </p:pic>
    </p:spTree>
    <p:extLst>
      <p:ext uri="{BB962C8B-B14F-4D97-AF65-F5344CB8AC3E}">
        <p14:creationId xmlns:p14="http://schemas.microsoft.com/office/powerpoint/2010/main" xmlns="" val="2100004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BDC7E-02C3-4411-A2CC-6188D9CACB81}"/>
              </a:ext>
            </a:extLst>
          </p:cNvPr>
          <p:cNvSpPr>
            <a:spLocks noGrp="1"/>
          </p:cNvSpPr>
          <p:nvPr>
            <p:ph type="title"/>
          </p:nvPr>
        </p:nvSpPr>
        <p:spPr/>
        <p:txBody>
          <a:bodyPr/>
          <a:lstStyle/>
          <a:p>
            <a:r>
              <a:rPr lang="en-US"/>
              <a:t>Exponential smoothing(ES)</a:t>
            </a:r>
          </a:p>
        </p:txBody>
      </p:sp>
      <p:sp>
        <p:nvSpPr>
          <p:cNvPr id="3" name="Text Placeholder 2">
            <a:extLst>
              <a:ext uri="{FF2B5EF4-FFF2-40B4-BE49-F238E27FC236}">
                <a16:creationId xmlns:a16="http://schemas.microsoft.com/office/drawing/2014/main" xmlns="" id="{F7618A69-17BD-4F60-8D5C-FE4EDA5077BE}"/>
              </a:ext>
            </a:extLst>
          </p:cNvPr>
          <p:cNvSpPr>
            <a:spLocks noGrp="1"/>
          </p:cNvSpPr>
          <p:nvPr>
            <p:ph type="body" idx="1"/>
          </p:nvPr>
        </p:nvSpPr>
        <p:spPr/>
        <p:txBody>
          <a:bodyPr/>
          <a:lstStyle/>
          <a:p>
            <a:r>
              <a:rPr lang="en-US" dirty="0"/>
              <a:t>In this method, forecasting is done based on previous periods’ data.</a:t>
            </a:r>
          </a:p>
          <a:p>
            <a:pPr>
              <a:lnSpc>
                <a:spcPct val="114999"/>
              </a:lnSpc>
            </a:pPr>
            <a:r>
              <a:rPr lang="en-US" dirty="0"/>
              <a:t> The past data observations’ influence is </a:t>
            </a:r>
            <a:r>
              <a:rPr lang="en-US" dirty="0" smtClean="0"/>
              <a:t>decays </a:t>
            </a:r>
            <a:r>
              <a:rPr lang="en-US" dirty="0"/>
              <a:t>exponentially as they become older.</a:t>
            </a:r>
          </a:p>
          <a:p>
            <a:pPr>
              <a:lnSpc>
                <a:spcPct val="114999"/>
              </a:lnSpc>
            </a:pPr>
            <a:r>
              <a:rPr lang="en-US" dirty="0"/>
              <a:t> ES is a very simple powerful time series forecasting method specifically for </a:t>
            </a:r>
            <a:r>
              <a:rPr lang="en-US" dirty="0" err="1"/>
              <a:t>univariate</a:t>
            </a:r>
            <a:r>
              <a:rPr lang="en-US" dirty="0"/>
              <a:t> data . </a:t>
            </a:r>
          </a:p>
          <a:p>
            <a:pPr marL="114300" indent="0">
              <a:lnSpc>
                <a:spcPct val="114999"/>
              </a:lnSpc>
              <a:buNone/>
            </a:pPr>
            <a:r>
              <a:rPr lang="en-US" dirty="0"/>
              <a:t>                               </a:t>
            </a:r>
          </a:p>
        </p:txBody>
      </p:sp>
    </p:spTree>
    <p:extLst>
      <p:ext uri="{BB962C8B-B14F-4D97-AF65-F5344CB8AC3E}">
        <p14:creationId xmlns:p14="http://schemas.microsoft.com/office/powerpoint/2010/main" xmlns="" val="36119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474" y="1044225"/>
            <a:ext cx="7688700" cy="535200"/>
          </a:xfrm>
        </p:spPr>
        <p:txBody>
          <a:bodyPr/>
          <a:lstStyle/>
          <a:p>
            <a:r>
              <a:rPr lang="en-US" dirty="0" smtClean="0"/>
              <a:t>Simple Exponential Smoothing </a:t>
            </a:r>
            <a:r>
              <a:rPr lang="en-US" sz="1600" dirty="0" smtClean="0"/>
              <a:t>(Proposed Techniques)</a:t>
            </a:r>
            <a:endParaRPr lang="en-US" dirty="0"/>
          </a:p>
        </p:txBody>
      </p:sp>
      <p:sp>
        <p:nvSpPr>
          <p:cNvPr id="3" name="Text Placeholder 2"/>
          <p:cNvSpPr>
            <a:spLocks noGrp="1"/>
          </p:cNvSpPr>
          <p:nvPr>
            <p:ph type="body" idx="1"/>
          </p:nvPr>
        </p:nvSpPr>
        <p:spPr/>
        <p:txBody>
          <a:bodyPr/>
          <a:lstStyle/>
          <a:p>
            <a:r>
              <a:rPr lang="en-US" dirty="0" smtClean="0"/>
              <a:t>Time series forecasting method for </a:t>
            </a:r>
            <a:r>
              <a:rPr lang="en-US" dirty="0" err="1" smtClean="0"/>
              <a:t>univariate</a:t>
            </a:r>
            <a:r>
              <a:rPr lang="en-US" dirty="0" smtClean="0"/>
              <a:t> data without a trend or seasonality</a:t>
            </a:r>
          </a:p>
          <a:p>
            <a:r>
              <a:rPr lang="en-US" dirty="0" smtClean="0"/>
              <a:t>Alpha (a), also called the smoothing factor (0-1)</a:t>
            </a:r>
          </a:p>
          <a:p>
            <a:r>
              <a:rPr lang="en-US" dirty="0" smtClean="0"/>
              <a:t>A value close to 1 indicates fast learning (most recent values influence the forecasts)</a:t>
            </a:r>
          </a:p>
          <a:p>
            <a:r>
              <a:rPr lang="en-US" dirty="0" smtClean="0"/>
              <a:t>A value close to 0 indicates slow learning</a:t>
            </a:r>
          </a:p>
          <a:p>
            <a:pPr marL="114300" indent="0">
              <a:lnSpc>
                <a:spcPct val="114999"/>
              </a:lnSpc>
              <a:buNone/>
            </a:pPr>
            <a:r>
              <a:rPr lang="en-US" dirty="0" smtClean="0"/>
              <a:t> The forecast for the current time </a:t>
            </a:r>
          </a:p>
          <a:p>
            <a:pPr marL="114300" indent="0">
              <a:lnSpc>
                <a:spcPct val="114999"/>
              </a:lnSpc>
              <a:buNone/>
            </a:pPr>
            <a:r>
              <a:rPr lang="en-US" dirty="0" smtClean="0"/>
              <a:t>        </a:t>
            </a:r>
          </a:p>
          <a:p>
            <a:endParaRPr lang="en-US" dirty="0" smtClean="0"/>
          </a:p>
        </p:txBody>
      </p:sp>
      <p:pic>
        <p:nvPicPr>
          <p:cNvPr id="4" name="Picture 4">
            <a:extLst>
              <a:ext uri="{FF2B5EF4-FFF2-40B4-BE49-F238E27FC236}">
                <a16:creationId xmlns:a16="http://schemas.microsoft.com/office/drawing/2014/main" xmlns="" id="{CECAD9AA-7194-462A-A530-04AA6735EA82}"/>
              </a:ext>
            </a:extLst>
          </p:cNvPr>
          <p:cNvPicPr>
            <a:picLocks noChangeAspect="1"/>
          </p:cNvPicPr>
          <p:nvPr/>
        </p:nvPicPr>
        <p:blipFill>
          <a:blip r:embed="rId2"/>
          <a:stretch>
            <a:fillRect/>
          </a:stretch>
        </p:blipFill>
        <p:spPr>
          <a:xfrm>
            <a:off x="3217070" y="4121392"/>
            <a:ext cx="2566987" cy="4191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Exponential Smoothing </a:t>
            </a:r>
            <a:r>
              <a:rPr lang="en-US" sz="1400" dirty="0" smtClean="0"/>
              <a:t>(Holt’s linear trend model)</a:t>
            </a:r>
            <a:r>
              <a:rPr lang="en-US" dirty="0" smtClean="0"/>
              <a:t/>
            </a:r>
            <a:br>
              <a:rPr lang="en-US" dirty="0" smtClean="0"/>
            </a:br>
            <a:endParaRPr lang="en-US" dirty="0"/>
          </a:p>
        </p:txBody>
      </p:sp>
      <p:sp>
        <p:nvSpPr>
          <p:cNvPr id="3" name="Text Placeholder 2"/>
          <p:cNvSpPr>
            <a:spLocks noGrp="1"/>
          </p:cNvSpPr>
          <p:nvPr>
            <p:ph type="body" idx="1"/>
          </p:nvPr>
        </p:nvSpPr>
        <p:spPr/>
        <p:txBody>
          <a:bodyPr/>
          <a:lstStyle/>
          <a:p>
            <a:r>
              <a:rPr lang="en-US" dirty="0" smtClean="0"/>
              <a:t>Explicitly adds support for trends in the </a:t>
            </a:r>
            <a:r>
              <a:rPr lang="en-US" dirty="0" err="1" smtClean="0"/>
              <a:t>univariate</a:t>
            </a:r>
            <a:r>
              <a:rPr lang="en-US" dirty="0" smtClean="0"/>
              <a:t> time series.</a:t>
            </a:r>
          </a:p>
          <a:p>
            <a:r>
              <a:rPr lang="en-US" dirty="0" smtClean="0"/>
              <a:t>Additional smoothing factor is added to control the decay of the influence of the change in trend called </a:t>
            </a:r>
            <a:r>
              <a:rPr lang="en-US" i="1" dirty="0" smtClean="0"/>
              <a:t>beta</a:t>
            </a:r>
            <a:r>
              <a:rPr lang="en-US" dirty="0" smtClean="0"/>
              <a:t> (</a:t>
            </a:r>
            <a:r>
              <a:rPr lang="en-US" i="1" dirty="0" smtClean="0"/>
              <a:t>b</a:t>
            </a:r>
            <a:r>
              <a:rPr lang="en-US" dirty="0" smtClean="0"/>
              <a:t>).</a:t>
            </a:r>
          </a:p>
          <a:p>
            <a:r>
              <a:rPr lang="en-US" dirty="0" smtClean="0"/>
              <a:t>Small β  - Trend changes only very slowly over time</a:t>
            </a:r>
          </a:p>
          <a:p>
            <a:r>
              <a:rPr lang="en-US" dirty="0" smtClean="0"/>
              <a:t>Large β - Changing more rapidly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Exponential Smoothing </a:t>
            </a:r>
            <a:r>
              <a:rPr lang="en-US" sz="1800" dirty="0" smtClean="0"/>
              <a:t>(Continued)</a:t>
            </a:r>
            <a:endParaRPr lang="en-US" dirty="0"/>
          </a:p>
        </p:txBody>
      </p:sp>
      <p:sp>
        <p:nvSpPr>
          <p:cNvPr id="3" name="Text Placeholder 2"/>
          <p:cNvSpPr>
            <a:spLocks noGrp="1"/>
          </p:cNvSpPr>
          <p:nvPr>
            <p:ph type="body" idx="1"/>
          </p:nvPr>
        </p:nvSpPr>
        <p:spPr/>
        <p:txBody>
          <a:bodyPr/>
          <a:lstStyle/>
          <a:p>
            <a:pPr>
              <a:buNone/>
            </a:pPr>
            <a:endParaRPr lang="en-US" dirty="0" smtClean="0"/>
          </a:p>
          <a:p>
            <a:r>
              <a:rPr lang="en-US" dirty="0" smtClean="0"/>
              <a:t>Continuously revising a prediction after taking into account the more recent observations.</a:t>
            </a:r>
          </a:p>
          <a:p>
            <a:r>
              <a:rPr lang="en-US" dirty="0" smtClean="0"/>
              <a:t>Exponentially diminish the older observations’ importance for forecasting by decreasing their weights. </a:t>
            </a:r>
          </a:p>
          <a:p>
            <a:r>
              <a:rPr lang="en-US" dirty="0" smtClean="0"/>
              <a:t>More recent observations matter more than older ones</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DES</a:t>
            </a:r>
            <a:endParaRPr lang="en-US" dirty="0"/>
          </a:p>
        </p:txBody>
      </p:sp>
      <p:sp>
        <p:nvSpPr>
          <p:cNvPr id="3" name="Text Placeholder 2"/>
          <p:cNvSpPr>
            <a:spLocks noGrp="1"/>
          </p:cNvSpPr>
          <p:nvPr>
            <p:ph type="body" idx="1"/>
          </p:nvPr>
        </p:nvSpPr>
        <p:spPr/>
        <p:txBody>
          <a:bodyPr/>
          <a:lstStyle/>
          <a:p>
            <a:r>
              <a:rPr lang="en-US" dirty="0" smtClean="0"/>
              <a:t>Import </a:t>
            </a:r>
            <a:r>
              <a:rPr lang="en-US" b="1" dirty="0" smtClean="0">
                <a:solidFill>
                  <a:schemeClr val="bg2"/>
                </a:solidFill>
              </a:rPr>
              <a:t>Holt</a:t>
            </a:r>
            <a:r>
              <a:rPr lang="en-US" dirty="0" smtClean="0">
                <a:solidFill>
                  <a:srgbClr val="FF0000"/>
                </a:solidFill>
              </a:rPr>
              <a:t> </a:t>
            </a:r>
            <a:r>
              <a:rPr lang="en-US" dirty="0" smtClean="0">
                <a:solidFill>
                  <a:schemeClr val="bg2"/>
                </a:solidFill>
              </a:rPr>
              <a:t>from </a:t>
            </a:r>
            <a:r>
              <a:rPr lang="en-US" dirty="0" err="1" smtClean="0">
                <a:solidFill>
                  <a:schemeClr val="bg2"/>
                </a:solidFill>
              </a:rPr>
              <a:t>statsmodels.tsa.api</a:t>
            </a:r>
            <a:r>
              <a:rPr lang="en-US" dirty="0" smtClean="0">
                <a:solidFill>
                  <a:schemeClr val="bg2"/>
                </a:solidFill>
              </a:rPr>
              <a:t> </a:t>
            </a:r>
          </a:p>
          <a:p>
            <a:r>
              <a:rPr lang="en-US" dirty="0" smtClean="0">
                <a:solidFill>
                  <a:schemeClr val="bg2"/>
                </a:solidFill>
              </a:rPr>
              <a:t>Use Holt function to build the model</a:t>
            </a:r>
          </a:p>
          <a:p>
            <a:r>
              <a:rPr lang="en-US" dirty="0" smtClean="0">
                <a:solidFill>
                  <a:schemeClr val="bg2"/>
                </a:solidFill>
              </a:rPr>
              <a:t>Fit the model- Specify </a:t>
            </a:r>
            <a:r>
              <a:rPr lang="en-US" b="1" dirty="0" smtClean="0">
                <a:solidFill>
                  <a:schemeClr val="bg2"/>
                </a:solidFill>
              </a:rPr>
              <a:t>Smoothing Level</a:t>
            </a:r>
            <a:r>
              <a:rPr lang="en-US" dirty="0" smtClean="0">
                <a:solidFill>
                  <a:schemeClr val="bg2"/>
                </a:solidFill>
              </a:rPr>
              <a:t>, </a:t>
            </a:r>
            <a:r>
              <a:rPr lang="en-US" b="1" dirty="0" smtClean="0">
                <a:solidFill>
                  <a:schemeClr val="bg2"/>
                </a:solidFill>
              </a:rPr>
              <a:t>Smoothing Slope </a:t>
            </a:r>
          </a:p>
          <a:p>
            <a:r>
              <a:rPr lang="en-US" dirty="0" smtClean="0">
                <a:solidFill>
                  <a:schemeClr val="bg2"/>
                </a:solidFill>
              </a:rPr>
              <a:t>Make Forecast</a:t>
            </a:r>
          </a:p>
          <a:p>
            <a:pPr>
              <a:buNone/>
            </a:pPr>
            <a:endParaRPr lang="en-US" dirty="0" smtClean="0">
              <a:solidFill>
                <a:srgbClr val="FF0000"/>
              </a:solidFill>
            </a:endParaRPr>
          </a:p>
          <a:p>
            <a:pPr>
              <a:buNone/>
            </a:pPr>
            <a:endParaRPr lang="en-US" dirty="0">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Smoothing- Formula</a:t>
            </a:r>
            <a:endParaRPr lang="en-US" dirty="0"/>
          </a:p>
        </p:txBody>
      </p:sp>
      <p:sp>
        <p:nvSpPr>
          <p:cNvPr id="3" name="Text Placeholder 2"/>
          <p:cNvSpPr>
            <a:spLocks noGrp="1"/>
          </p:cNvSpPr>
          <p:nvPr>
            <p:ph type="body" idx="1"/>
          </p:nvPr>
        </p:nvSpPr>
        <p:spPr/>
        <p:txBody>
          <a:bodyPr/>
          <a:lstStyle/>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959452" y="1785028"/>
            <a:ext cx="5151796" cy="1043199"/>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812099" y="2882117"/>
          <a:ext cx="5728570" cy="1854200"/>
        </p:xfrm>
        <a:graphic>
          <a:graphicData uri="http://schemas.openxmlformats.org/drawingml/2006/table">
            <a:tbl>
              <a:tblPr firstRow="1" bandRow="1">
                <a:tableStyleId>{5C22544A-7EE6-4342-B048-85BDC9FD1C3A}</a:tableStyleId>
              </a:tblPr>
              <a:tblGrid>
                <a:gridCol w="2864285"/>
                <a:gridCol w="2864285"/>
              </a:tblGrid>
              <a:tr h="370840">
                <a:tc>
                  <a:txBody>
                    <a:bodyPr/>
                    <a:lstStyle/>
                    <a:p>
                      <a:r>
                        <a:rPr lang="en-US" dirty="0" smtClean="0"/>
                        <a:t>Symbol</a:t>
                      </a:r>
                      <a:endParaRPr lang="en-US" dirty="0"/>
                    </a:p>
                  </a:txBody>
                  <a:tcPr/>
                </a:tc>
                <a:tc>
                  <a:txBody>
                    <a:bodyPr/>
                    <a:lstStyle/>
                    <a:p>
                      <a:r>
                        <a:rPr lang="en-US" dirty="0" smtClean="0"/>
                        <a:t>Definition</a:t>
                      </a:r>
                      <a:endParaRPr lang="en-US" dirty="0"/>
                    </a:p>
                  </a:txBody>
                  <a:tcPr/>
                </a:tc>
              </a:tr>
              <a:tr h="370840">
                <a:tc>
                  <a:txBody>
                    <a:bodyPr/>
                    <a:lstStyle/>
                    <a:p>
                      <a:r>
                        <a:rPr lang="en-US" b="0" i="0" dirty="0" err="1" smtClean="0">
                          <a:solidFill>
                            <a:srgbClr val="333333"/>
                          </a:solidFill>
                          <a:latin typeface="MJXc-TeX-main-R"/>
                        </a:rPr>
                        <a:t>ℓ</a:t>
                      </a:r>
                      <a:r>
                        <a:rPr lang="en-US" b="0" i="0" dirty="0" err="1" smtClean="0">
                          <a:solidFill>
                            <a:srgbClr val="333333"/>
                          </a:solidFill>
                          <a:latin typeface="MJXc-TeX-math-I"/>
                        </a:rPr>
                        <a:t>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i="0" dirty="0" smtClean="0">
                          <a:solidFill>
                            <a:srgbClr val="333333"/>
                          </a:solidFill>
                          <a:latin typeface="Merriweather"/>
                        </a:rPr>
                        <a:t>Level Estimate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i="0" dirty="0" err="1" smtClean="0">
                          <a:solidFill>
                            <a:srgbClr val="333333"/>
                          </a:solidFill>
                          <a:latin typeface="MJXc-TeX-math-I"/>
                        </a:rPr>
                        <a:t>bt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i="0" dirty="0" smtClean="0">
                          <a:solidFill>
                            <a:srgbClr val="333333"/>
                          </a:solidFill>
                          <a:latin typeface="Merriweather"/>
                        </a:rPr>
                        <a:t>Trend/Slope Estimate</a:t>
                      </a:r>
                      <a:endParaRPr lang="en-US" dirty="0"/>
                    </a:p>
                  </a:txBody>
                  <a:tcPr/>
                </a:tc>
              </a:tr>
              <a:tr h="370840">
                <a:tc>
                  <a:txBody>
                    <a:bodyPr/>
                    <a:lstStyle/>
                    <a:p>
                      <a:r>
                        <a:rPr lang="el-GR" b="0" i="0" dirty="0" smtClean="0">
                          <a:solidFill>
                            <a:srgbClr val="333333"/>
                          </a:solidFill>
                          <a:latin typeface="MJXc-TeX-math-I"/>
                        </a:rPr>
                        <a:t>α</a:t>
                      </a:r>
                      <a:endParaRPr lang="en-US" dirty="0"/>
                    </a:p>
                  </a:txBody>
                  <a:tcPr/>
                </a:tc>
                <a:tc>
                  <a:txBody>
                    <a:bodyPr/>
                    <a:lstStyle/>
                    <a:p>
                      <a:r>
                        <a:rPr lang="en-US" sz="1400" b="0" i="0" u="none" strike="noStrike" cap="none" dirty="0" smtClean="0">
                          <a:solidFill>
                            <a:schemeClr val="bg2"/>
                          </a:solidFill>
                          <a:latin typeface="+mn-lt"/>
                          <a:ea typeface="+mn-ea"/>
                          <a:cs typeface="+mn-cs"/>
                          <a:sym typeface="Arial"/>
                        </a:rPr>
                        <a:t>Level smoothing parameter</a:t>
                      </a:r>
                      <a:endParaRPr lang="en-US" dirty="0">
                        <a:solidFill>
                          <a:schemeClr val="bg2"/>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l-GR" b="0" i="0" dirty="0" smtClean="0">
                          <a:solidFill>
                            <a:srgbClr val="333333"/>
                          </a:solidFill>
                          <a:latin typeface="MJXc-TeX-math-I"/>
                        </a:rPr>
                        <a:t>β</a:t>
                      </a:r>
                      <a:r>
                        <a:rPr lang="el-GR" b="0" i="0" dirty="0" smtClean="0">
                          <a:solidFill>
                            <a:srgbClr val="333333"/>
                          </a:solidFill>
                          <a:latin typeface="MJXc-TeX-main-R"/>
                        </a:rPr>
                        <a:t>∗</a:t>
                      </a:r>
                      <a:endParaRPr lang="en-US" dirty="0"/>
                    </a:p>
                  </a:txBody>
                  <a:tcPr/>
                </a:tc>
                <a:tc>
                  <a:txBody>
                    <a:bodyPr/>
                    <a:lstStyle/>
                    <a:p>
                      <a:r>
                        <a:rPr lang="en-US" dirty="0" smtClean="0">
                          <a:solidFill>
                            <a:schemeClr val="bg2"/>
                          </a:solidFill>
                        </a:rPr>
                        <a:t>Slope Smoothing Parameter</a:t>
                      </a:r>
                      <a:endParaRPr lang="en-US" dirty="0">
                        <a:solidFill>
                          <a:schemeClr val="bg2"/>
                        </a:solidFill>
                      </a:endParaRPr>
                    </a:p>
                  </a:txBody>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50" y="929925"/>
            <a:ext cx="7688700" cy="535200"/>
          </a:xfrm>
        </p:spPr>
        <p:txBody>
          <a:bodyPr/>
          <a:lstStyle/>
          <a:p>
            <a:r>
              <a:rPr lang="en-US" dirty="0" smtClean="0"/>
              <a:t>Implementation steps </a:t>
            </a:r>
            <a:endParaRPr lang="en-US" dirty="0"/>
          </a:p>
        </p:txBody>
      </p:sp>
      <p:graphicFrame>
        <p:nvGraphicFramePr>
          <p:cNvPr id="5" name="Diagram 4"/>
          <p:cNvGraphicFramePr/>
          <p:nvPr/>
        </p:nvGraphicFramePr>
        <p:xfrm>
          <a:off x="494071" y="1541206"/>
          <a:ext cx="8303342" cy="3417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7377170" y="4835723"/>
            <a:ext cx="1766830" cy="307777"/>
          </a:xfrm>
          <a:prstGeom prst="rect">
            <a:avLst/>
          </a:prstGeom>
          <a:noFill/>
        </p:spPr>
        <p:txBody>
          <a:bodyPr wrap="none" rtlCol="0">
            <a:spAutoFit/>
          </a:bodyPr>
          <a:lstStyle/>
          <a:p>
            <a:r>
              <a:rPr lang="en-US" dirty="0" smtClean="0">
                <a:hlinkClick r:id="rId7" action="ppaction://hlinksldjump"/>
              </a:rPr>
              <a:t>Return to </a:t>
            </a:r>
            <a:r>
              <a:rPr lang="en-US" dirty="0" err="1" smtClean="0">
                <a:hlinkClick r:id="rId7" action="ppaction://hlinksldjump"/>
              </a:rPr>
              <a:t>WorkFlow</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steps </a:t>
            </a:r>
            <a:endParaRPr lang="en-US" dirty="0"/>
          </a:p>
        </p:txBody>
      </p:sp>
      <p:graphicFrame>
        <p:nvGraphicFramePr>
          <p:cNvPr id="4" name="Diagram 3"/>
          <p:cNvGraphicFramePr/>
          <p:nvPr/>
        </p:nvGraphicFramePr>
        <p:xfrm>
          <a:off x="1125345" y="1712522"/>
          <a:ext cx="6897777" cy="310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7385185" y="4835723"/>
            <a:ext cx="1758815" cy="307777"/>
          </a:xfrm>
          <a:prstGeom prst="rect">
            <a:avLst/>
          </a:prstGeom>
          <a:noFill/>
        </p:spPr>
        <p:txBody>
          <a:bodyPr wrap="none" rtlCol="0">
            <a:spAutoFit/>
          </a:bodyPr>
          <a:lstStyle/>
          <a:p>
            <a:r>
              <a:rPr lang="en-US" dirty="0" smtClean="0">
                <a:hlinkClick r:id="rId6" action="ppaction://hlinksldjump"/>
              </a:rPr>
              <a:t>Skip to visualization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 paper details	</a:t>
            </a:r>
            <a:endParaRPr/>
          </a:p>
        </p:txBody>
      </p:sp>
      <p:sp>
        <p:nvSpPr>
          <p:cNvPr id="99" name="Google Shape;99;p15"/>
          <p:cNvSpPr txBox="1">
            <a:spLocks noGrp="1"/>
          </p:cNvSpPr>
          <p:nvPr>
            <p:ph type="body" idx="1"/>
          </p:nvPr>
        </p:nvSpPr>
        <p:spPr>
          <a:xfrm>
            <a:off x="225750" y="1690400"/>
            <a:ext cx="8692500" cy="3102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b="1"/>
              <a:t>Title</a:t>
            </a:r>
            <a:r>
              <a:rPr lang="en"/>
              <a:t>: </a:t>
            </a:r>
            <a:r>
              <a:rPr lang="en">
                <a:solidFill>
                  <a:srgbClr val="000000"/>
                </a:solidFill>
              </a:rPr>
              <a:t>COVID-19 Future Forecasting Using Supervised Machine Learning Models.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Published in</a:t>
            </a:r>
            <a:r>
              <a:rPr lang="en">
                <a:solidFill>
                  <a:srgbClr val="000000"/>
                </a:solidFill>
              </a:rPr>
              <a:t>:  IEEE Access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b="1"/>
              <a:t>Date</a:t>
            </a:r>
            <a:r>
              <a:rPr lang="en"/>
              <a:t>: </a:t>
            </a:r>
            <a:r>
              <a:rPr lang="en">
                <a:solidFill>
                  <a:srgbClr val="000000"/>
                </a:solidFill>
              </a:rPr>
              <a:t>2020 May 25</a:t>
            </a:r>
            <a:endParaRPr>
              <a:solidFill>
                <a:srgbClr val="000000"/>
              </a:solidFill>
            </a:endParaRPr>
          </a:p>
          <a:p>
            <a:pPr marL="457200" lvl="0" indent="-342900" algn="l" rtl="0">
              <a:lnSpc>
                <a:spcPct val="150000"/>
              </a:lnSpc>
              <a:spcBef>
                <a:spcPts val="0"/>
              </a:spcBef>
              <a:spcAft>
                <a:spcPts val="0"/>
              </a:spcAft>
              <a:buSzPts val="1800"/>
              <a:buChar char="●"/>
            </a:pPr>
            <a:r>
              <a:rPr lang="en" b="1"/>
              <a:t>DOI:</a:t>
            </a:r>
            <a:r>
              <a:rPr lang="en"/>
              <a:t> 10.1109/ACCESS.2020.2997311</a:t>
            </a:r>
            <a:endParaRPr/>
          </a:p>
          <a:p>
            <a:pPr marL="457200" lvl="0" indent="-342900" algn="l" rtl="0">
              <a:lnSpc>
                <a:spcPct val="150000"/>
              </a:lnSpc>
              <a:spcBef>
                <a:spcPts val="0"/>
              </a:spcBef>
              <a:spcAft>
                <a:spcPts val="0"/>
              </a:spcAft>
              <a:buClr>
                <a:srgbClr val="000000"/>
              </a:buClr>
              <a:buSzPts val="1800"/>
              <a:buChar char="●"/>
            </a:pPr>
            <a:r>
              <a:rPr lang="en" b="1">
                <a:solidFill>
                  <a:srgbClr val="000000"/>
                </a:solidFill>
              </a:rPr>
              <a:t>Authors</a:t>
            </a:r>
            <a:r>
              <a:rPr lang="en">
                <a:solidFill>
                  <a:srgbClr val="000000"/>
                </a:solidFill>
              </a:rPr>
              <a:t>: Rustam F, Reshi AA, Mehmood A, Ullah S, On B, Aslam W, Choi GS.</a:t>
            </a:r>
            <a:endParaRPr>
              <a:solidFill>
                <a:srgbClr val="000000"/>
              </a:solidFill>
            </a:endParaRPr>
          </a:p>
          <a:p>
            <a:pPr marL="0" lvl="0" indent="0" algn="ctr" rtl="0">
              <a:lnSpc>
                <a:spcPct val="100000"/>
              </a:lnSpc>
              <a:spcBef>
                <a:spcPts val="0"/>
              </a:spcBef>
              <a:spcAft>
                <a:spcPts val="0"/>
              </a:spcAft>
              <a:buNone/>
            </a:pPr>
            <a:r>
              <a:rPr lang="en" u="sng">
                <a:solidFill>
                  <a:schemeClr val="hlink"/>
                </a:solidFill>
                <a:hlinkClick r:id="rId3"/>
              </a:rPr>
              <a:t>https://ieeexplore.ieee.org/stamp/stamp.jsp?tp=&amp;arnumber=9099302</a:t>
            </a:r>
            <a:endParaRPr>
              <a:solidFill>
                <a:srgbClr val="000000"/>
              </a:solidFill>
            </a:endParaRPr>
          </a:p>
          <a:p>
            <a:pPr marL="0" lvl="0" indent="0" algn="l" rtl="0">
              <a:spcBef>
                <a:spcPts val="0"/>
              </a:spcBef>
              <a:spcAft>
                <a:spcPts val="160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b="49568"/>
          <a:stretch>
            <a:fillRect/>
          </a:stretch>
        </p:blipFill>
        <p:spPr bwMode="auto">
          <a:xfrm>
            <a:off x="0" y="1302921"/>
            <a:ext cx="9526465" cy="2697804"/>
          </a:xfrm>
          <a:prstGeom prst="rect">
            <a:avLst/>
          </a:prstGeom>
          <a:noFill/>
          <a:ln w="9525">
            <a:noFill/>
            <a:miter lim="800000"/>
            <a:headEnd/>
            <a:tailEnd/>
          </a:ln>
          <a:effectLst/>
        </p:spPr>
      </p:pic>
      <p:sp>
        <p:nvSpPr>
          <p:cNvPr id="2" name="Title 1"/>
          <p:cNvSpPr>
            <a:spLocks noGrp="1"/>
          </p:cNvSpPr>
          <p:nvPr>
            <p:ph type="title"/>
          </p:nvPr>
        </p:nvSpPr>
        <p:spPr>
          <a:xfrm>
            <a:off x="159835" y="115076"/>
            <a:ext cx="6506436" cy="535200"/>
          </a:xfrm>
        </p:spPr>
        <p:txBody>
          <a:bodyPr/>
          <a:lstStyle/>
          <a:p>
            <a:r>
              <a:rPr lang="en-US" dirty="0" smtClean="0"/>
              <a:t>Output </a:t>
            </a:r>
            <a:r>
              <a:rPr lang="en-US" sz="1600" dirty="0" smtClean="0"/>
              <a:t> Forecasting recoveries using Linear Regression</a:t>
            </a:r>
            <a:endParaRPr lang="en-US" dirty="0"/>
          </a:p>
        </p:txBody>
      </p:sp>
      <p:sp>
        <p:nvSpPr>
          <p:cNvPr id="7" name="TextBox 6"/>
          <p:cNvSpPr txBox="1"/>
          <p:nvPr/>
        </p:nvSpPr>
        <p:spPr>
          <a:xfrm>
            <a:off x="6585214" y="1731522"/>
            <a:ext cx="3405826" cy="246221"/>
          </a:xfrm>
          <a:prstGeom prst="rect">
            <a:avLst/>
          </a:prstGeom>
          <a:noFill/>
        </p:spPr>
        <p:txBody>
          <a:bodyPr wrap="square" rtlCol="0">
            <a:spAutoFit/>
          </a:bodyPr>
          <a:lstStyle/>
          <a:p>
            <a:r>
              <a:rPr lang="en-US" sz="1000" dirty="0" smtClean="0">
                <a:solidFill>
                  <a:srgbClr val="FF0000"/>
                </a:solidFill>
                <a:sym typeface="Wingdings" pitchFamily="2" charset="2"/>
              </a:rPr>
              <a:t>Using function to prepare the model</a:t>
            </a:r>
            <a:endParaRPr lang="en-US" sz="1000" dirty="0">
              <a:solidFill>
                <a:srgbClr val="FF0000"/>
              </a:solidFill>
            </a:endParaRPr>
          </a:p>
        </p:txBody>
      </p:sp>
      <p:sp>
        <p:nvSpPr>
          <p:cNvPr id="8" name="TextBox 7"/>
          <p:cNvSpPr txBox="1"/>
          <p:nvPr/>
        </p:nvSpPr>
        <p:spPr>
          <a:xfrm>
            <a:off x="4977582" y="2027216"/>
            <a:ext cx="3296264" cy="400110"/>
          </a:xfrm>
          <a:prstGeom prst="rect">
            <a:avLst/>
          </a:prstGeom>
          <a:noFill/>
        </p:spPr>
        <p:txBody>
          <a:bodyPr wrap="square" rtlCol="0">
            <a:spAutoFit/>
          </a:bodyPr>
          <a:lstStyle/>
          <a:p>
            <a:r>
              <a:rPr lang="en-US" sz="1000" dirty="0" err="1" smtClean="0">
                <a:solidFill>
                  <a:srgbClr val="FF0000"/>
                </a:solidFill>
              </a:rPr>
              <a:t>Test_linear_pred</a:t>
            </a:r>
            <a:r>
              <a:rPr lang="en-US" sz="1000" dirty="0" smtClean="0">
                <a:solidFill>
                  <a:srgbClr val="FF0000"/>
                </a:solidFill>
              </a:rPr>
              <a:t> makes prediction based on the </a:t>
            </a:r>
            <a:r>
              <a:rPr lang="en-US" sz="1000" dirty="0" err="1" smtClean="0">
                <a:solidFill>
                  <a:srgbClr val="FF0000"/>
                </a:solidFill>
              </a:rPr>
              <a:t>X_test</a:t>
            </a:r>
            <a:endParaRPr lang="en-US" sz="1000" dirty="0" smtClean="0">
              <a:solidFill>
                <a:srgbClr val="FF0000"/>
              </a:solidFill>
            </a:endParaRPr>
          </a:p>
          <a:p>
            <a:pPr algn="r"/>
            <a:r>
              <a:rPr lang="en-US" sz="1000" b="1" dirty="0" smtClean="0">
                <a:solidFill>
                  <a:srgbClr val="FF0000"/>
                </a:solidFill>
              </a:rPr>
              <a:t>From Day 1 to Day 56</a:t>
            </a:r>
            <a:endParaRPr lang="en-US" sz="1000" b="1" dirty="0">
              <a:solidFill>
                <a:srgbClr val="FF0000"/>
              </a:solidFill>
            </a:endParaRPr>
          </a:p>
        </p:txBody>
      </p:sp>
      <p:sp>
        <p:nvSpPr>
          <p:cNvPr id="9" name="TextBox 8"/>
          <p:cNvSpPr txBox="1"/>
          <p:nvPr/>
        </p:nvSpPr>
        <p:spPr>
          <a:xfrm>
            <a:off x="3955717" y="2413378"/>
            <a:ext cx="2079303" cy="400110"/>
          </a:xfrm>
          <a:prstGeom prst="rect">
            <a:avLst/>
          </a:prstGeom>
          <a:noFill/>
        </p:spPr>
        <p:txBody>
          <a:bodyPr wrap="square" rtlCol="0">
            <a:spAutoFit/>
          </a:bodyPr>
          <a:lstStyle/>
          <a:p>
            <a:r>
              <a:rPr lang="en-US" sz="1000" dirty="0" smtClean="0">
                <a:solidFill>
                  <a:srgbClr val="FF0000"/>
                </a:solidFill>
                <a:sym typeface="Wingdings" pitchFamily="2" charset="2"/>
              </a:rPr>
              <a:t>Forecast for all the days</a:t>
            </a:r>
          </a:p>
          <a:p>
            <a:r>
              <a:rPr lang="en-US" sz="1000" dirty="0" smtClean="0">
                <a:solidFill>
                  <a:srgbClr val="FF0000"/>
                </a:solidFill>
                <a:sym typeface="Wingdings" pitchFamily="2" charset="2"/>
              </a:rPr>
              <a:t>From Day1 to the </a:t>
            </a:r>
            <a:r>
              <a:rPr lang="en-US" sz="1000" b="1" dirty="0" smtClean="0">
                <a:solidFill>
                  <a:srgbClr val="FF0000"/>
                </a:solidFill>
                <a:sym typeface="Wingdings" pitchFamily="2" charset="2"/>
              </a:rPr>
              <a:t>Day 73</a:t>
            </a:r>
            <a:r>
              <a:rPr lang="en-US" sz="700" b="1" dirty="0" smtClean="0">
                <a:solidFill>
                  <a:srgbClr val="FF0000"/>
                </a:solidFill>
                <a:sym typeface="Wingdings" pitchFamily="2" charset="2"/>
              </a:rPr>
              <a:t>(last)</a:t>
            </a:r>
            <a:endParaRPr lang="en-US" sz="1000" b="1" dirty="0">
              <a:solidFill>
                <a:srgbClr val="FF0000"/>
              </a:solidFill>
            </a:endParaRPr>
          </a:p>
        </p:txBody>
      </p:sp>
      <p:sp>
        <p:nvSpPr>
          <p:cNvPr id="10" name="TextBox 9"/>
          <p:cNvSpPr txBox="1"/>
          <p:nvPr/>
        </p:nvSpPr>
        <p:spPr>
          <a:xfrm>
            <a:off x="5516630" y="3503983"/>
            <a:ext cx="4253183" cy="430887"/>
          </a:xfrm>
          <a:prstGeom prst="rect">
            <a:avLst/>
          </a:prstGeom>
          <a:noFill/>
        </p:spPr>
        <p:txBody>
          <a:bodyPr wrap="square" rtlCol="0">
            <a:spAutoFit/>
          </a:bodyPr>
          <a:lstStyle/>
          <a:p>
            <a:r>
              <a:rPr lang="en-US" sz="1100" dirty="0" smtClean="0">
                <a:solidFill>
                  <a:srgbClr val="FF0000"/>
                </a:solidFill>
                <a:sym typeface="Wingdings" pitchFamily="2" charset="2"/>
              </a:rPr>
              <a:t>Observation:</a:t>
            </a:r>
          </a:p>
          <a:p>
            <a:r>
              <a:rPr lang="en-US" sz="1100" dirty="0" smtClean="0">
                <a:solidFill>
                  <a:srgbClr val="FF0000"/>
                </a:solidFill>
                <a:sym typeface="Wingdings" pitchFamily="2" charset="2"/>
              </a:rPr>
              <a:t>The observed errors are within the predicted errors</a:t>
            </a:r>
          </a:p>
        </p:txBody>
      </p:sp>
      <p:sp>
        <p:nvSpPr>
          <p:cNvPr id="12" name="TextBox 11"/>
          <p:cNvSpPr txBox="1"/>
          <p:nvPr/>
        </p:nvSpPr>
        <p:spPr>
          <a:xfrm>
            <a:off x="4129549" y="4555297"/>
            <a:ext cx="3131575" cy="261610"/>
          </a:xfrm>
          <a:prstGeom prst="rect">
            <a:avLst/>
          </a:prstGeom>
          <a:noFill/>
        </p:spPr>
        <p:txBody>
          <a:bodyPr wrap="square" rtlCol="0">
            <a:spAutoFit/>
          </a:bodyPr>
          <a:lstStyle/>
          <a:p>
            <a:pPr algn="r"/>
            <a:r>
              <a:rPr lang="en-US" sz="1100" dirty="0" smtClean="0">
                <a:solidFill>
                  <a:srgbClr val="FF0000"/>
                </a:solidFill>
                <a:sym typeface="Wingdings" pitchFamily="2" charset="2"/>
              </a:rPr>
              <a:t>Dataset is split using Shuffle=True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212" y="100328"/>
            <a:ext cx="7688700" cy="535200"/>
          </a:xfrm>
        </p:spPr>
        <p:txBody>
          <a:bodyPr/>
          <a:lstStyle/>
          <a:p>
            <a:r>
              <a:rPr lang="en-US" dirty="0" smtClean="0"/>
              <a:t>Output </a:t>
            </a:r>
            <a:r>
              <a:rPr lang="en-US" sz="1600" dirty="0" smtClean="0"/>
              <a:t>Forecasting recoveries using SVM</a:t>
            </a:r>
            <a:endParaRPr lang="en-US" sz="1600" dirty="0"/>
          </a:p>
        </p:txBody>
      </p:sp>
      <p:sp>
        <p:nvSpPr>
          <p:cNvPr id="3" name="Text Placeholder 2"/>
          <p:cNvSpPr>
            <a:spLocks noGrp="1"/>
          </p:cNvSpPr>
          <p:nvPr>
            <p:ph type="body" idx="1"/>
          </p:nvPr>
        </p:nvSpPr>
        <p:spPr/>
        <p:txBody>
          <a:bodyPr/>
          <a:lstStyle/>
          <a:p>
            <a:pPr>
              <a:buNone/>
            </a:pPr>
            <a:endParaRPr lang="en-US" dirty="0"/>
          </a:p>
        </p:txBody>
      </p:sp>
      <p:pic>
        <p:nvPicPr>
          <p:cNvPr id="2050" name="Picture 2"/>
          <p:cNvPicPr>
            <a:picLocks noChangeAspect="1" noChangeArrowheads="1"/>
          </p:cNvPicPr>
          <p:nvPr/>
        </p:nvPicPr>
        <p:blipFill>
          <a:blip r:embed="rId2"/>
          <a:srcRect b="51352"/>
          <a:stretch>
            <a:fillRect/>
          </a:stretch>
        </p:blipFill>
        <p:spPr bwMode="auto">
          <a:xfrm>
            <a:off x="0" y="1473300"/>
            <a:ext cx="9146048" cy="25603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89" y="92954"/>
            <a:ext cx="7688700" cy="535200"/>
          </a:xfrm>
        </p:spPr>
        <p:txBody>
          <a:bodyPr/>
          <a:lstStyle/>
          <a:p>
            <a:r>
              <a:rPr lang="en-US" dirty="0" smtClean="0"/>
              <a:t>Output </a:t>
            </a:r>
            <a:r>
              <a:rPr lang="en-US" sz="1600" dirty="0" smtClean="0"/>
              <a:t>Forecasting recoveries using LASSO</a:t>
            </a:r>
            <a:endParaRPr lang="en-US" sz="1600" dirty="0"/>
          </a:p>
        </p:txBody>
      </p:sp>
      <p:sp>
        <p:nvSpPr>
          <p:cNvPr id="3" name="Text Placeholder 2"/>
          <p:cNvSpPr>
            <a:spLocks noGrp="1"/>
          </p:cNvSpPr>
          <p:nvPr>
            <p:ph type="body" idx="1"/>
          </p:nvPr>
        </p:nvSpPr>
        <p:spPr/>
        <p:txBody>
          <a:bodyPr/>
          <a:lstStyle/>
          <a:p>
            <a:pPr>
              <a:buNone/>
            </a:pPr>
            <a:endParaRPr lang="en-US" dirty="0"/>
          </a:p>
        </p:txBody>
      </p:sp>
      <p:pic>
        <p:nvPicPr>
          <p:cNvPr id="3074" name="Picture 2"/>
          <p:cNvPicPr>
            <a:picLocks noChangeAspect="1" noChangeArrowheads="1"/>
          </p:cNvPicPr>
          <p:nvPr/>
        </p:nvPicPr>
        <p:blipFill>
          <a:blip r:embed="rId2"/>
          <a:srcRect/>
          <a:stretch>
            <a:fillRect/>
          </a:stretch>
        </p:blipFill>
        <p:spPr bwMode="auto">
          <a:xfrm>
            <a:off x="3174" y="1513798"/>
            <a:ext cx="10555293" cy="24967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b="60400"/>
          <a:stretch>
            <a:fillRect/>
          </a:stretch>
        </p:blipFill>
        <p:spPr bwMode="auto">
          <a:xfrm>
            <a:off x="0" y="1644339"/>
            <a:ext cx="9153739" cy="1814158"/>
          </a:xfrm>
          <a:prstGeom prst="rect">
            <a:avLst/>
          </a:prstGeom>
          <a:noFill/>
          <a:ln w="9525">
            <a:noFill/>
            <a:miter lim="800000"/>
            <a:headEnd/>
            <a:tailEnd/>
          </a:ln>
          <a:effectLst/>
        </p:spPr>
      </p:pic>
      <p:sp>
        <p:nvSpPr>
          <p:cNvPr id="2" name="Title 1"/>
          <p:cNvSpPr>
            <a:spLocks noGrp="1"/>
          </p:cNvSpPr>
          <p:nvPr>
            <p:ph type="title"/>
          </p:nvPr>
        </p:nvSpPr>
        <p:spPr>
          <a:xfrm>
            <a:off x="181961" y="107702"/>
            <a:ext cx="7688700" cy="535200"/>
          </a:xfrm>
        </p:spPr>
        <p:txBody>
          <a:bodyPr/>
          <a:lstStyle/>
          <a:p>
            <a:r>
              <a:rPr lang="en-US" dirty="0" smtClean="0"/>
              <a:t>Output </a:t>
            </a:r>
            <a:r>
              <a:rPr lang="en-US" sz="1600" dirty="0" smtClean="0"/>
              <a:t>Forecasting recoveries using LASSO</a:t>
            </a:r>
            <a:endParaRPr lang="en-US" sz="1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2"/>
          <a:srcRect/>
          <a:stretch>
            <a:fillRect/>
          </a:stretch>
        </p:blipFill>
        <p:spPr bwMode="auto">
          <a:xfrm>
            <a:off x="7317" y="912446"/>
            <a:ext cx="9114561" cy="4227358"/>
          </a:xfrm>
          <a:prstGeom prst="rect">
            <a:avLst/>
          </a:prstGeom>
          <a:noFill/>
          <a:ln w="9525">
            <a:noFill/>
            <a:miter lim="800000"/>
            <a:headEnd/>
            <a:tailEnd/>
          </a:ln>
          <a:effectLst/>
        </p:spPr>
      </p:pic>
      <p:sp>
        <p:nvSpPr>
          <p:cNvPr id="5" name="Rectangle 4"/>
          <p:cNvSpPr/>
          <p:nvPr/>
        </p:nvSpPr>
        <p:spPr>
          <a:xfrm>
            <a:off x="178360" y="158156"/>
            <a:ext cx="4092788" cy="461665"/>
          </a:xfrm>
          <a:prstGeom prst="rect">
            <a:avLst/>
          </a:prstGeom>
        </p:spPr>
        <p:txBody>
          <a:bodyPr wrap="none">
            <a:spAutoFit/>
          </a:bodyPr>
          <a:lstStyle/>
          <a:p>
            <a:pPr lvl="0" algn="ctr">
              <a:buClr>
                <a:schemeClr val="dk2"/>
              </a:buClr>
              <a:buSzPts val="2600"/>
              <a:defRPr/>
            </a:pPr>
            <a:r>
              <a:rPr lang="en-US" sz="2400" b="1" dirty="0" smtClean="0">
                <a:solidFill>
                  <a:schemeClr val="dk2"/>
                </a:solidFill>
                <a:latin typeface="Raleway"/>
                <a:ea typeface="Raleway"/>
                <a:cs typeface="Raleway"/>
                <a:sym typeface="Raleway"/>
              </a:rPr>
              <a:t>Output </a:t>
            </a:r>
            <a:r>
              <a:rPr lang="en-US" b="1" dirty="0" smtClean="0">
                <a:solidFill>
                  <a:schemeClr val="dk2"/>
                </a:solidFill>
                <a:latin typeface="Raleway"/>
                <a:ea typeface="Raleway"/>
                <a:cs typeface="Raleway"/>
                <a:sym typeface="Raleway"/>
              </a:rPr>
              <a:t>Forecasting Recoveries using ES</a:t>
            </a:r>
            <a:endParaRPr lang="en-US" b="1" dirty="0">
              <a:solidFill>
                <a:schemeClr val="dk2"/>
              </a:solidFill>
              <a:latin typeface="Raleway"/>
              <a:ea typeface="Raleway"/>
              <a:cs typeface="Raleway"/>
              <a:sym typeface="Raleway"/>
            </a:endParaRPr>
          </a:p>
        </p:txBody>
      </p:sp>
      <p:sp>
        <p:nvSpPr>
          <p:cNvPr id="7" name="TextBox 6"/>
          <p:cNvSpPr txBox="1"/>
          <p:nvPr/>
        </p:nvSpPr>
        <p:spPr>
          <a:xfrm>
            <a:off x="1823884" y="695635"/>
            <a:ext cx="4009103" cy="261610"/>
          </a:xfrm>
          <a:prstGeom prst="rect">
            <a:avLst/>
          </a:prstGeom>
          <a:noFill/>
        </p:spPr>
        <p:txBody>
          <a:bodyPr wrap="square" rtlCol="0">
            <a:spAutoFit/>
          </a:bodyPr>
          <a:lstStyle/>
          <a:p>
            <a:pPr algn="ctr"/>
            <a:r>
              <a:rPr lang="en-US" sz="1100" dirty="0" smtClean="0">
                <a:solidFill>
                  <a:srgbClr val="FF0000"/>
                </a:solidFill>
                <a:sym typeface="Wingdings" pitchFamily="2" charset="2"/>
              </a:rPr>
              <a:t>Using Exponential Smoothing(HOLTS)</a:t>
            </a:r>
          </a:p>
        </p:txBody>
      </p:sp>
      <p:sp>
        <p:nvSpPr>
          <p:cNvPr id="8" name="TextBox 7"/>
          <p:cNvSpPr txBox="1"/>
          <p:nvPr/>
        </p:nvSpPr>
        <p:spPr>
          <a:xfrm>
            <a:off x="4026309" y="1887794"/>
            <a:ext cx="5324168" cy="769441"/>
          </a:xfrm>
          <a:prstGeom prst="rect">
            <a:avLst/>
          </a:prstGeom>
          <a:noFill/>
        </p:spPr>
        <p:txBody>
          <a:bodyPr wrap="square" rtlCol="0">
            <a:spAutoFit/>
          </a:bodyPr>
          <a:lstStyle/>
          <a:p>
            <a:r>
              <a:rPr lang="en-US" sz="1100" dirty="0" smtClean="0">
                <a:solidFill>
                  <a:srgbClr val="FF0000"/>
                </a:solidFill>
                <a:sym typeface="Wingdings" pitchFamily="2" charset="2"/>
              </a:rPr>
              <a:t>Fast  Learning</a:t>
            </a:r>
            <a:br>
              <a:rPr lang="en-US" sz="1100" dirty="0" smtClean="0">
                <a:solidFill>
                  <a:srgbClr val="FF0000"/>
                </a:solidFill>
                <a:sym typeface="Wingdings" pitchFamily="2" charset="2"/>
              </a:rPr>
            </a:br>
            <a:r>
              <a:rPr lang="en-US" sz="1100" dirty="0" smtClean="0">
                <a:solidFill>
                  <a:srgbClr val="FF0000"/>
                </a:solidFill>
                <a:sym typeface="Wingdings" pitchFamily="2" charset="2"/>
              </a:rPr>
              <a:t>Giving importance to recent observations</a:t>
            </a:r>
          </a:p>
          <a:p>
            <a:endParaRPr lang="en-US" sz="1100" dirty="0" smtClean="0">
              <a:solidFill>
                <a:srgbClr val="FF0000"/>
              </a:solidFill>
              <a:sym typeface="Wingdings" pitchFamily="2" charset="2"/>
            </a:endParaRPr>
          </a:p>
          <a:p>
            <a:r>
              <a:rPr lang="en-US" sz="1100" dirty="0" err="1" smtClean="0">
                <a:solidFill>
                  <a:srgbClr val="FF0000"/>
                </a:solidFill>
                <a:sym typeface="Wingdings" pitchFamily="2" charset="2"/>
              </a:rPr>
              <a:t>Smoothing_level</a:t>
            </a:r>
            <a:r>
              <a:rPr lang="en-US" sz="1100" dirty="0" smtClean="0">
                <a:solidFill>
                  <a:srgbClr val="FF0000"/>
                </a:solidFill>
                <a:sym typeface="Wingdings" pitchFamily="2" charset="2"/>
              </a:rPr>
              <a:t>=1 and </a:t>
            </a:r>
            <a:r>
              <a:rPr lang="en-US" sz="1100" dirty="0" err="1" smtClean="0">
                <a:solidFill>
                  <a:srgbClr val="FF0000"/>
                </a:solidFill>
                <a:sym typeface="Wingdings" pitchFamily="2" charset="2"/>
              </a:rPr>
              <a:t>smoothing_slope</a:t>
            </a:r>
            <a:r>
              <a:rPr lang="en-US" sz="1100" dirty="0" smtClean="0">
                <a:solidFill>
                  <a:srgbClr val="FF0000"/>
                </a:solidFill>
                <a:sym typeface="Wingdings" pitchFamily="2" charset="2"/>
              </a:rPr>
              <a:t>=1 gave the best fit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4098" name="Picture 2"/>
          <p:cNvPicPr>
            <a:picLocks noChangeAspect="1" noChangeArrowheads="1"/>
          </p:cNvPicPr>
          <p:nvPr/>
        </p:nvPicPr>
        <p:blipFill>
          <a:blip r:embed="rId2"/>
          <a:srcRect r="17426"/>
          <a:stretch>
            <a:fillRect/>
          </a:stretch>
        </p:blipFill>
        <p:spPr bwMode="auto">
          <a:xfrm>
            <a:off x="68580" y="1950632"/>
            <a:ext cx="8949076" cy="1354700"/>
          </a:xfrm>
          <a:prstGeom prst="rect">
            <a:avLst/>
          </a:prstGeom>
          <a:noFill/>
          <a:ln w="9525">
            <a:noFill/>
            <a:miter lim="800000"/>
            <a:headEnd/>
            <a:tailEnd/>
          </a:ln>
          <a:effectLst/>
        </p:spPr>
      </p:pic>
      <p:sp>
        <p:nvSpPr>
          <p:cNvPr id="6" name="Rectangle 5"/>
          <p:cNvSpPr/>
          <p:nvPr/>
        </p:nvSpPr>
        <p:spPr>
          <a:xfrm>
            <a:off x="193108" y="180279"/>
            <a:ext cx="4092788" cy="461665"/>
          </a:xfrm>
          <a:prstGeom prst="rect">
            <a:avLst/>
          </a:prstGeom>
        </p:spPr>
        <p:txBody>
          <a:bodyPr wrap="none">
            <a:spAutoFit/>
          </a:bodyPr>
          <a:lstStyle/>
          <a:p>
            <a:pPr lvl="0" algn="ctr">
              <a:buClr>
                <a:schemeClr val="dk2"/>
              </a:buClr>
              <a:buSzPts val="2600"/>
              <a:defRPr/>
            </a:pPr>
            <a:r>
              <a:rPr lang="en-US" sz="2400" b="1" dirty="0" smtClean="0">
                <a:solidFill>
                  <a:schemeClr val="dk2"/>
                </a:solidFill>
                <a:latin typeface="Raleway"/>
                <a:ea typeface="Raleway"/>
                <a:cs typeface="Raleway"/>
                <a:sym typeface="Raleway"/>
              </a:rPr>
              <a:t>Output </a:t>
            </a:r>
            <a:r>
              <a:rPr lang="en-US" b="1" dirty="0" smtClean="0">
                <a:solidFill>
                  <a:schemeClr val="dk2"/>
                </a:solidFill>
                <a:latin typeface="Raleway"/>
                <a:ea typeface="Raleway"/>
                <a:cs typeface="Raleway"/>
                <a:sym typeface="Raleway"/>
              </a:rPr>
              <a:t>Forecasting Recoveries using ES</a:t>
            </a:r>
            <a:endParaRPr lang="en-US" b="1" dirty="0">
              <a:solidFill>
                <a:schemeClr val="dk2"/>
              </a:solidFill>
              <a:latin typeface="Raleway"/>
              <a:ea typeface="Raleway"/>
              <a:cs typeface="Raleway"/>
              <a:sym typeface="Raleway"/>
            </a:endParaRPr>
          </a:p>
        </p:txBody>
      </p:sp>
      <p:sp>
        <p:nvSpPr>
          <p:cNvPr id="7" name="TextBox 6"/>
          <p:cNvSpPr txBox="1"/>
          <p:nvPr/>
        </p:nvSpPr>
        <p:spPr>
          <a:xfrm>
            <a:off x="4390103" y="2773200"/>
            <a:ext cx="3131575" cy="430887"/>
          </a:xfrm>
          <a:prstGeom prst="rect">
            <a:avLst/>
          </a:prstGeom>
          <a:noFill/>
        </p:spPr>
        <p:txBody>
          <a:bodyPr wrap="square" rtlCol="0">
            <a:spAutoFit/>
          </a:bodyPr>
          <a:lstStyle/>
          <a:p>
            <a:r>
              <a:rPr lang="en-US" sz="1100" dirty="0" smtClean="0">
                <a:solidFill>
                  <a:srgbClr val="FF0000"/>
                </a:solidFill>
                <a:sym typeface="Wingdings" pitchFamily="2" charset="2"/>
              </a:rPr>
              <a:t>Observation:</a:t>
            </a:r>
          </a:p>
          <a:p>
            <a:r>
              <a:rPr lang="en-US" sz="1100" dirty="0" smtClean="0">
                <a:solidFill>
                  <a:srgbClr val="FF0000"/>
                </a:solidFill>
                <a:sym typeface="Wingdings" pitchFamily="2" charset="2"/>
              </a:rPr>
              <a:t>The predicted errors are within the actual errors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1032387"/>
            <a:ext cx="9144000" cy="4111113"/>
          </a:xfrm>
          <a:prstGeom prst="rect">
            <a:avLst/>
          </a:prstGeom>
          <a:noFill/>
          <a:ln w="9525">
            <a:noFill/>
            <a:miter lim="800000"/>
            <a:headEnd/>
            <a:tailEnd/>
          </a:ln>
          <a:effectLst/>
        </p:spPr>
      </p:pic>
      <p:sp>
        <p:nvSpPr>
          <p:cNvPr id="2" name="Title 1"/>
          <p:cNvSpPr>
            <a:spLocks noGrp="1"/>
          </p:cNvSpPr>
          <p:nvPr>
            <p:ph type="title"/>
          </p:nvPr>
        </p:nvSpPr>
        <p:spPr>
          <a:xfrm>
            <a:off x="137715" y="115077"/>
            <a:ext cx="7688700" cy="535200"/>
          </a:xfrm>
        </p:spPr>
        <p:txBody>
          <a:bodyPr/>
          <a:lstStyle/>
          <a:p>
            <a:r>
              <a:rPr lang="en-US" dirty="0" smtClean="0"/>
              <a:t>Output Visualization </a:t>
            </a:r>
            <a:r>
              <a:rPr lang="en-US" sz="1600" dirty="0" smtClean="0"/>
              <a:t>(Linear Regression)</a:t>
            </a:r>
            <a:r>
              <a:rPr lang="en-US" dirty="0" smtClean="0"/>
              <a:t>  </a:t>
            </a:r>
            <a:endParaRPr lang="en-US" dirty="0"/>
          </a:p>
        </p:txBody>
      </p:sp>
      <p:sp>
        <p:nvSpPr>
          <p:cNvPr id="3" name="Text Placeholder 2"/>
          <p:cNvSpPr>
            <a:spLocks noGrp="1"/>
          </p:cNvSpPr>
          <p:nvPr>
            <p:ph type="body" idx="1"/>
          </p:nvPr>
        </p:nvSpPr>
        <p:spPr/>
        <p:txBody>
          <a:bodyPr/>
          <a:lstStyle/>
          <a:p>
            <a:endParaRPr lang="en-US" dirty="0"/>
          </a:p>
        </p:txBody>
      </p:sp>
      <p:cxnSp>
        <p:nvCxnSpPr>
          <p:cNvPr id="8" name="Straight Arrow Connector 7"/>
          <p:cNvCxnSpPr/>
          <p:nvPr/>
        </p:nvCxnSpPr>
        <p:spPr>
          <a:xfrm rot="5400000">
            <a:off x="7403690" y="1762432"/>
            <a:ext cx="575188" cy="1588"/>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0" y="997180"/>
            <a:ext cx="9144000" cy="4146319"/>
          </a:xfrm>
          <a:prstGeom prst="rect">
            <a:avLst/>
          </a:prstGeom>
          <a:noFill/>
          <a:ln w="9525">
            <a:noFill/>
            <a:miter lim="800000"/>
            <a:headEnd/>
            <a:tailEnd/>
          </a:ln>
          <a:effectLst/>
        </p:spPr>
      </p:pic>
      <p:sp>
        <p:nvSpPr>
          <p:cNvPr id="2" name="Title 1"/>
          <p:cNvSpPr>
            <a:spLocks noGrp="1"/>
          </p:cNvSpPr>
          <p:nvPr>
            <p:ph type="title"/>
          </p:nvPr>
        </p:nvSpPr>
        <p:spPr>
          <a:xfrm>
            <a:off x="137715" y="115077"/>
            <a:ext cx="7688700" cy="535200"/>
          </a:xfrm>
        </p:spPr>
        <p:txBody>
          <a:bodyPr/>
          <a:lstStyle/>
          <a:p>
            <a:r>
              <a:rPr lang="en-US" dirty="0" smtClean="0"/>
              <a:t>Output Visualization </a:t>
            </a:r>
            <a:r>
              <a:rPr lang="en-US" sz="1600" dirty="0" smtClean="0"/>
              <a:t>(SVR)</a:t>
            </a:r>
            <a:r>
              <a:rPr lang="en-US" dirty="0" smtClean="0"/>
              <a:t>  </a:t>
            </a:r>
            <a:endParaRPr lang="en-US" dirty="0"/>
          </a:p>
        </p:txBody>
      </p:sp>
      <p:sp>
        <p:nvSpPr>
          <p:cNvPr id="3" name="Text Placeholder 2"/>
          <p:cNvSpPr>
            <a:spLocks noGrp="1"/>
          </p:cNvSpPr>
          <p:nvPr>
            <p:ph type="body" idx="1"/>
          </p:nvPr>
        </p:nvSpPr>
        <p:spPr/>
        <p:txBody>
          <a:bodyPr/>
          <a:lstStyle/>
          <a:p>
            <a:endParaRPr lang="en-US"/>
          </a:p>
        </p:txBody>
      </p:sp>
      <p:cxnSp>
        <p:nvCxnSpPr>
          <p:cNvPr id="6" name="Straight Arrow Connector 5"/>
          <p:cNvCxnSpPr/>
          <p:nvPr/>
        </p:nvCxnSpPr>
        <p:spPr>
          <a:xfrm rot="16200000" flipH="1">
            <a:off x="7403691" y="3200400"/>
            <a:ext cx="324468" cy="14750"/>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
        <p:nvSpPr>
          <p:cNvPr id="8" name="TextBox 7"/>
          <p:cNvSpPr txBox="1"/>
          <p:nvPr/>
        </p:nvSpPr>
        <p:spPr>
          <a:xfrm>
            <a:off x="4832556" y="1630200"/>
            <a:ext cx="2268793" cy="938719"/>
          </a:xfrm>
          <a:prstGeom prst="rect">
            <a:avLst/>
          </a:prstGeom>
          <a:noFill/>
        </p:spPr>
        <p:txBody>
          <a:bodyPr wrap="square" rtlCol="0">
            <a:spAutoFit/>
          </a:bodyPr>
          <a:lstStyle/>
          <a:p>
            <a:r>
              <a:rPr lang="en-US" sz="1100" dirty="0" smtClean="0">
                <a:solidFill>
                  <a:srgbClr val="FF0000"/>
                </a:solidFill>
                <a:sym typeface="Wingdings" pitchFamily="2" charset="2"/>
              </a:rPr>
              <a:t>Observations:</a:t>
            </a:r>
          </a:p>
          <a:p>
            <a:endParaRPr lang="en-US" sz="1100" dirty="0" smtClean="0">
              <a:solidFill>
                <a:srgbClr val="FF0000"/>
              </a:solidFill>
              <a:sym typeface="Wingdings" pitchFamily="2" charset="2"/>
            </a:endParaRPr>
          </a:p>
          <a:p>
            <a:r>
              <a:rPr lang="en-US" sz="1100" dirty="0" smtClean="0">
                <a:solidFill>
                  <a:srgbClr val="FF0000"/>
                </a:solidFill>
                <a:sym typeface="Wingdings" pitchFamily="2" charset="2"/>
              </a:rPr>
              <a:t>The difference is reduced</a:t>
            </a:r>
          </a:p>
          <a:p>
            <a:endParaRPr lang="en-US" sz="1100" dirty="0" smtClean="0">
              <a:solidFill>
                <a:srgbClr val="FF0000"/>
              </a:solidFill>
              <a:sym typeface="Wingdings" pitchFamily="2" charset="2"/>
            </a:endParaRPr>
          </a:p>
          <a:p>
            <a:r>
              <a:rPr lang="en-US" sz="1100" dirty="0" smtClean="0">
                <a:solidFill>
                  <a:srgbClr val="FF0000"/>
                </a:solidFill>
                <a:sym typeface="Wingdings" pitchFamily="2" charset="2"/>
              </a:rPr>
              <a:t>Performs better than LR</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a:stretch>
            <a:fillRect/>
          </a:stretch>
        </p:blipFill>
        <p:spPr bwMode="auto">
          <a:xfrm>
            <a:off x="0" y="986842"/>
            <a:ext cx="9144000" cy="4156658"/>
          </a:xfrm>
          <a:prstGeom prst="rect">
            <a:avLst/>
          </a:prstGeom>
          <a:noFill/>
          <a:ln w="9525">
            <a:noFill/>
            <a:miter lim="800000"/>
            <a:headEnd/>
            <a:tailEnd/>
          </a:ln>
          <a:effectLst/>
        </p:spPr>
      </p:pic>
      <p:sp>
        <p:nvSpPr>
          <p:cNvPr id="2" name="Title 1"/>
          <p:cNvSpPr>
            <a:spLocks noGrp="1"/>
          </p:cNvSpPr>
          <p:nvPr>
            <p:ph type="title"/>
          </p:nvPr>
        </p:nvSpPr>
        <p:spPr>
          <a:xfrm>
            <a:off x="137715" y="115077"/>
            <a:ext cx="7688700" cy="535200"/>
          </a:xfrm>
        </p:spPr>
        <p:txBody>
          <a:bodyPr/>
          <a:lstStyle/>
          <a:p>
            <a:r>
              <a:rPr lang="en-US" dirty="0" smtClean="0"/>
              <a:t>Output Visualization </a:t>
            </a:r>
            <a:r>
              <a:rPr lang="en-US" sz="1600" dirty="0" smtClean="0"/>
              <a:t>(LASSO)</a:t>
            </a:r>
            <a:r>
              <a:rPr lang="en-US" dirty="0" smtClean="0"/>
              <a:t>  </a:t>
            </a:r>
            <a:endParaRPr lang="en-US" dirty="0"/>
          </a:p>
        </p:txBody>
      </p:sp>
      <p:sp>
        <p:nvSpPr>
          <p:cNvPr id="3" name="Text Placeholder 2"/>
          <p:cNvSpPr>
            <a:spLocks noGrp="1"/>
          </p:cNvSpPr>
          <p:nvPr>
            <p:ph type="body" idx="1"/>
          </p:nvPr>
        </p:nvSpPr>
        <p:spPr/>
        <p:txBody>
          <a:bodyPr/>
          <a:lstStyle/>
          <a:p>
            <a:endParaRPr lang="en-US"/>
          </a:p>
        </p:txBody>
      </p:sp>
      <p:sp>
        <p:nvSpPr>
          <p:cNvPr id="6" name="TextBox 5"/>
          <p:cNvSpPr txBox="1"/>
          <p:nvPr/>
        </p:nvSpPr>
        <p:spPr>
          <a:xfrm>
            <a:off x="4832556" y="1630200"/>
            <a:ext cx="2268793" cy="600164"/>
          </a:xfrm>
          <a:prstGeom prst="rect">
            <a:avLst/>
          </a:prstGeom>
          <a:noFill/>
        </p:spPr>
        <p:txBody>
          <a:bodyPr wrap="square" rtlCol="0">
            <a:spAutoFit/>
          </a:bodyPr>
          <a:lstStyle/>
          <a:p>
            <a:r>
              <a:rPr lang="en-US" sz="1100" dirty="0" smtClean="0">
                <a:solidFill>
                  <a:srgbClr val="FF0000"/>
                </a:solidFill>
                <a:sym typeface="Wingdings" pitchFamily="2" charset="2"/>
              </a:rPr>
              <a:t>Observations:</a:t>
            </a:r>
          </a:p>
          <a:p>
            <a:endParaRPr lang="en-US" sz="1100" dirty="0" smtClean="0">
              <a:solidFill>
                <a:srgbClr val="FF0000"/>
              </a:solidFill>
              <a:sym typeface="Wingdings" pitchFamily="2" charset="2"/>
            </a:endParaRPr>
          </a:p>
          <a:p>
            <a:r>
              <a:rPr lang="en-US" sz="1100" dirty="0" smtClean="0">
                <a:solidFill>
                  <a:srgbClr val="FF0000"/>
                </a:solidFill>
                <a:sym typeface="Wingdings" pitchFamily="2" charset="2"/>
              </a:rPr>
              <a:t>Similar to LR</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srcRect/>
          <a:stretch>
            <a:fillRect/>
          </a:stretch>
        </p:blipFill>
        <p:spPr bwMode="auto">
          <a:xfrm>
            <a:off x="0" y="1011342"/>
            <a:ext cx="9153628" cy="4132158"/>
          </a:xfrm>
          <a:prstGeom prst="rect">
            <a:avLst/>
          </a:prstGeom>
          <a:noFill/>
          <a:ln w="9525">
            <a:noFill/>
            <a:miter lim="800000"/>
            <a:headEnd/>
            <a:tailEnd/>
          </a:ln>
          <a:effectLst/>
        </p:spPr>
      </p:pic>
      <p:sp>
        <p:nvSpPr>
          <p:cNvPr id="2" name="Title 1"/>
          <p:cNvSpPr>
            <a:spLocks noGrp="1"/>
          </p:cNvSpPr>
          <p:nvPr>
            <p:ph type="title"/>
          </p:nvPr>
        </p:nvSpPr>
        <p:spPr>
          <a:xfrm>
            <a:off x="137715" y="115077"/>
            <a:ext cx="7688700" cy="535200"/>
          </a:xfrm>
        </p:spPr>
        <p:txBody>
          <a:bodyPr/>
          <a:lstStyle/>
          <a:p>
            <a:r>
              <a:rPr lang="en-US" dirty="0" smtClean="0"/>
              <a:t>Output Visualization </a:t>
            </a:r>
            <a:r>
              <a:rPr lang="en-US" sz="1600" dirty="0" smtClean="0"/>
              <a:t>(Exponential Smoothing)</a:t>
            </a:r>
            <a:r>
              <a:rPr lang="en-US" dirty="0" smtClean="0"/>
              <a:t>  </a:t>
            </a:r>
            <a:endParaRPr lang="en-US" dirty="0"/>
          </a:p>
        </p:txBody>
      </p:sp>
      <p:sp>
        <p:nvSpPr>
          <p:cNvPr id="3" name="Text Placeholder 2"/>
          <p:cNvSpPr>
            <a:spLocks noGrp="1"/>
          </p:cNvSpPr>
          <p:nvPr>
            <p:ph type="body" idx="1"/>
          </p:nvPr>
        </p:nvSpPr>
        <p:spPr/>
        <p:txBody>
          <a:bodyPr/>
          <a:lstStyle/>
          <a:p>
            <a:endParaRPr lang="en-US" dirty="0"/>
          </a:p>
        </p:txBody>
      </p:sp>
      <p:sp>
        <p:nvSpPr>
          <p:cNvPr id="6" name="TextBox 5"/>
          <p:cNvSpPr txBox="1"/>
          <p:nvPr/>
        </p:nvSpPr>
        <p:spPr>
          <a:xfrm>
            <a:off x="3881285" y="1342607"/>
            <a:ext cx="2268793" cy="1107996"/>
          </a:xfrm>
          <a:prstGeom prst="rect">
            <a:avLst/>
          </a:prstGeom>
          <a:noFill/>
        </p:spPr>
        <p:txBody>
          <a:bodyPr wrap="square" rtlCol="0">
            <a:spAutoFit/>
          </a:bodyPr>
          <a:lstStyle/>
          <a:p>
            <a:r>
              <a:rPr lang="en-US" sz="1100" dirty="0" smtClean="0">
                <a:solidFill>
                  <a:srgbClr val="FF0000"/>
                </a:solidFill>
                <a:sym typeface="Wingdings" pitchFamily="2" charset="2"/>
              </a:rPr>
              <a:t>Observations:</a:t>
            </a:r>
          </a:p>
          <a:p>
            <a:endParaRPr lang="en-US" sz="1100" dirty="0" smtClean="0">
              <a:solidFill>
                <a:srgbClr val="FF0000"/>
              </a:solidFill>
              <a:sym typeface="Wingdings" pitchFamily="2" charset="2"/>
            </a:endParaRPr>
          </a:p>
          <a:p>
            <a:r>
              <a:rPr lang="en-US" sz="1100" dirty="0" smtClean="0">
                <a:solidFill>
                  <a:srgbClr val="FF0000"/>
                </a:solidFill>
                <a:sym typeface="Wingdings" pitchFamily="2" charset="2"/>
              </a:rPr>
              <a:t>Provides the best fit</a:t>
            </a:r>
          </a:p>
          <a:p>
            <a:endParaRPr lang="en-US" sz="1100" dirty="0" smtClean="0">
              <a:solidFill>
                <a:srgbClr val="FF0000"/>
              </a:solidFill>
              <a:sym typeface="Wingdings" pitchFamily="2" charset="2"/>
            </a:endParaRPr>
          </a:p>
          <a:p>
            <a:r>
              <a:rPr lang="en-US" sz="1100" dirty="0" smtClean="0">
                <a:solidFill>
                  <a:srgbClr val="FF0000"/>
                </a:solidFill>
                <a:sym typeface="Wingdings" pitchFamily="2" charset="2"/>
              </a:rPr>
              <a:t>Best suited since ES works well on exponential data</a:t>
            </a:r>
          </a:p>
        </p:txBody>
      </p:sp>
      <p:cxnSp>
        <p:nvCxnSpPr>
          <p:cNvPr id="9" name="Straight Arrow Connector 8"/>
          <p:cNvCxnSpPr/>
          <p:nvPr/>
        </p:nvCxnSpPr>
        <p:spPr>
          <a:xfrm rot="16200000" flipH="1">
            <a:off x="8196417" y="1743997"/>
            <a:ext cx="781665" cy="7372"/>
          </a:xfrm>
          <a:prstGeom prst="straightConnector1">
            <a:avLst/>
          </a:prstGeom>
          <a:ln>
            <a:headEnd type="arrow"/>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a:p>
        </p:txBody>
      </p:sp>
      <p:sp>
        <p:nvSpPr>
          <p:cNvPr id="105" name="Google Shape;105;p16"/>
          <p:cNvSpPr txBox="1">
            <a:spLocks noGrp="1"/>
          </p:cNvSpPr>
          <p:nvPr>
            <p:ph type="body" idx="1"/>
          </p:nvPr>
        </p:nvSpPr>
        <p:spPr>
          <a:xfrm>
            <a:off x="395300" y="1690400"/>
            <a:ext cx="8497200" cy="310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What will be the extent of spread of the Coronavirus?</a:t>
            </a:r>
          </a:p>
          <a:p>
            <a:pPr marL="457200" lvl="0" indent="-342900" algn="l" rtl="0">
              <a:spcBef>
                <a:spcPts val="0"/>
              </a:spcBef>
              <a:spcAft>
                <a:spcPts val="0"/>
              </a:spcAft>
              <a:buSzPts val="1800"/>
              <a:buChar char="●"/>
            </a:pPr>
            <a:r>
              <a:rPr lang="en" dirty="0"/>
              <a:t>How many people can be affected by it?</a:t>
            </a:r>
          </a:p>
          <a:p>
            <a:pPr marL="457200" lvl="0" indent="-342900" algn="l" rtl="0">
              <a:spcBef>
                <a:spcPts val="0"/>
              </a:spcBef>
              <a:spcAft>
                <a:spcPts val="0"/>
              </a:spcAft>
              <a:buSzPts val="1800"/>
              <a:buChar char="●"/>
            </a:pPr>
            <a:r>
              <a:rPr lang="en" dirty="0"/>
              <a:t>What would be the future course of actions to reduce its spread?</a:t>
            </a:r>
          </a:p>
          <a:p>
            <a:pPr lvl="0">
              <a:lnSpc>
                <a:spcPct val="114999"/>
              </a:lnSpc>
              <a:buNone/>
            </a:pPr>
            <a:endParaRPr lang="en" dirty="0">
              <a:cs typeface="Calibri"/>
            </a:endParaRPr>
          </a:p>
          <a:p>
            <a:pPr marL="45720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a:xfrm>
            <a:off x="395300" y="1690400"/>
            <a:ext cx="4597029" cy="3102000"/>
          </a:xfrm>
        </p:spPr>
        <p:txBody>
          <a:bodyPr/>
          <a:lstStyle/>
          <a:p>
            <a:r>
              <a:rPr lang="en-US" dirty="0" smtClean="0"/>
              <a:t>The number of </a:t>
            </a:r>
            <a:r>
              <a:rPr lang="en-US" dirty="0" smtClean="0"/>
              <a:t>confirmed cases</a:t>
            </a:r>
            <a:r>
              <a:rPr lang="en-US" dirty="0" smtClean="0"/>
              <a:t> will increase exponentially</a:t>
            </a:r>
          </a:p>
          <a:p>
            <a:r>
              <a:rPr lang="en-US" dirty="0" smtClean="0"/>
              <a:t>Number of Deaths will also increase</a:t>
            </a:r>
          </a:p>
          <a:p>
            <a:r>
              <a:rPr lang="en-US" dirty="0" smtClean="0"/>
              <a:t>It also promises steady increase in recoveries.</a:t>
            </a:r>
            <a:endParaRPr lang="en-US" dirty="0" smtClean="0"/>
          </a:p>
          <a:p>
            <a:r>
              <a:rPr lang="en-US" dirty="0" smtClean="0"/>
              <a:t>Most models performed as per the results in base paper</a:t>
            </a:r>
          </a:p>
          <a:p>
            <a:r>
              <a:rPr lang="en-US" dirty="0" smtClean="0"/>
              <a:t>ES performed the best among all the models</a:t>
            </a:r>
          </a:p>
          <a:p>
            <a:r>
              <a:rPr lang="en-US" dirty="0" smtClean="0"/>
              <a:t>SVM is the next best</a:t>
            </a:r>
          </a:p>
          <a:p>
            <a:endParaRPr lang="en-US" dirty="0"/>
          </a:p>
        </p:txBody>
      </p:sp>
      <p:graphicFrame>
        <p:nvGraphicFramePr>
          <p:cNvPr id="4" name="Diagram 3"/>
          <p:cNvGraphicFramePr/>
          <p:nvPr/>
        </p:nvGraphicFramePr>
        <p:xfrm>
          <a:off x="4342263" y="1548251"/>
          <a:ext cx="4801737" cy="2918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C:\Users\Surya\AppData\Local\Microsoft\Windows\Temporary Internet Files\Content.IE5\WB86BBSY\free_png_badge_1st_place_by_ninahagn-d8r7yj4[1].png"/>
          <p:cNvPicPr>
            <a:picLocks noChangeAspect="1" noChangeArrowheads="1"/>
          </p:cNvPicPr>
          <p:nvPr/>
        </p:nvPicPr>
        <p:blipFill>
          <a:blip r:embed="rId6"/>
          <a:srcRect/>
          <a:stretch>
            <a:fillRect/>
          </a:stretch>
        </p:blipFill>
        <p:spPr bwMode="auto">
          <a:xfrm>
            <a:off x="5728526" y="2322872"/>
            <a:ext cx="508535" cy="726358"/>
          </a:xfrm>
          <a:prstGeom prst="rect">
            <a:avLst/>
          </a:prstGeom>
          <a:noFill/>
        </p:spPr>
      </p:pic>
      <p:pic>
        <p:nvPicPr>
          <p:cNvPr id="6149" name="Picture 5" descr="C:\Users\Surya\AppData\Local\Microsoft\Windows\Temporary Internet Files\Content.IE5\1Z9T00SV\free_png_badge_2nd_place_by_ninahagn_d8r7yvs-fullview[1].png"/>
          <p:cNvPicPr>
            <a:picLocks noChangeAspect="1" noChangeArrowheads="1"/>
          </p:cNvPicPr>
          <p:nvPr/>
        </p:nvPicPr>
        <p:blipFill>
          <a:blip r:embed="rId7"/>
          <a:srcRect/>
          <a:stretch>
            <a:fillRect/>
          </a:stretch>
        </p:blipFill>
        <p:spPr bwMode="auto">
          <a:xfrm>
            <a:off x="7824899" y="2282979"/>
            <a:ext cx="522690" cy="74744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development</a:t>
            </a:r>
          </a:p>
        </p:txBody>
      </p:sp>
      <p:sp>
        <p:nvSpPr>
          <p:cNvPr id="3" name="Text Placeholder 2"/>
          <p:cNvSpPr>
            <a:spLocks noGrp="1"/>
          </p:cNvSpPr>
          <p:nvPr>
            <p:ph type="body" idx="1"/>
          </p:nvPr>
        </p:nvSpPr>
        <p:spPr/>
        <p:txBody>
          <a:bodyPr/>
          <a:lstStyle/>
          <a:p>
            <a:r>
              <a:rPr lang="en-US" dirty="0" smtClean="0"/>
              <a:t>To incorporate new models like </a:t>
            </a:r>
            <a:r>
              <a:rPr lang="en-US" dirty="0" smtClean="0">
                <a:solidFill>
                  <a:sysClr val="windowText" lastClr="000000"/>
                </a:solidFill>
                <a:sym typeface="Arial"/>
              </a:rPr>
              <a:t>Robust </a:t>
            </a:r>
            <a:r>
              <a:rPr lang="en-US" dirty="0" err="1" smtClean="0">
                <a:solidFill>
                  <a:sysClr val="windowText" lastClr="000000"/>
                </a:solidFill>
                <a:sym typeface="Arial"/>
              </a:rPr>
              <a:t>Weibul</a:t>
            </a:r>
            <a:r>
              <a:rPr lang="en-US" dirty="0" smtClean="0">
                <a:solidFill>
                  <a:sysClr val="windowText" lastClr="000000"/>
                </a:solidFill>
                <a:sym typeface="Arial"/>
              </a:rPr>
              <a:t> </a:t>
            </a:r>
            <a:r>
              <a:rPr lang="en-US" dirty="0" smtClean="0">
                <a:solidFill>
                  <a:sysClr val="windowText" lastClr="000000"/>
                </a:solidFill>
                <a:sym typeface="Arial"/>
              </a:rPr>
              <a:t>Model </a:t>
            </a:r>
            <a:r>
              <a:rPr lang="en-US" dirty="0" smtClean="0"/>
              <a:t>into our </a:t>
            </a:r>
            <a:r>
              <a:rPr lang="en-US" dirty="0" smtClean="0"/>
              <a:t>project</a:t>
            </a:r>
          </a:p>
          <a:p>
            <a:r>
              <a:rPr lang="en-US" dirty="0" smtClean="0"/>
              <a:t>Finding the spread of new strains of the virus</a:t>
            </a:r>
            <a:endParaRPr lang="en-US" dirty="0" smtClean="0"/>
          </a:p>
          <a:p>
            <a:r>
              <a:rPr lang="en-US" dirty="0" smtClean="0"/>
              <a:t>To forecast other variables like, end date of lockdown in various </a:t>
            </a:r>
            <a:r>
              <a:rPr lang="en-US" dirty="0" smtClean="0"/>
              <a:t>countries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r>
              <a:rPr lang="en-US" dirty="0"/>
              <a:t>The uncertainty surrounding an unknown, novel </a:t>
            </a:r>
            <a:r>
              <a:rPr lang="en-US" dirty="0" err="1"/>
              <a:t>coronavirus</a:t>
            </a:r>
            <a:r>
              <a:rPr lang="en-US" dirty="0"/>
              <a:t> can spark a global alarm</a:t>
            </a:r>
          </a:p>
          <a:p>
            <a:r>
              <a:rPr lang="en-US" dirty="0"/>
              <a:t>Forecasts and their associated uncertainty can and should be an integral part of the decision-making process, especially in high risk cases.</a:t>
            </a:r>
          </a:p>
          <a:p>
            <a:pPr>
              <a:buNone/>
            </a:pPr>
            <a:endParaRPr lang="en-US" dirty="0"/>
          </a:p>
          <a:p>
            <a:pPr>
              <a:buNone/>
            </a:pPr>
            <a:endParaRPr lang="en-US" dirty="0"/>
          </a:p>
          <a:p>
            <a:endParaRPr lang="en-US" dirty="0"/>
          </a:p>
          <a:p>
            <a:endParaRPr lang="en-US" dirty="0"/>
          </a:p>
          <a:p>
            <a:pPr algn="r">
              <a:buNone/>
            </a:pPr>
            <a:r>
              <a:rPr lang="en-US" dirty="0"/>
              <a:t>Thank You!</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 Of Responsibilities</a:t>
            </a:r>
          </a:p>
        </p:txBody>
      </p:sp>
      <p:sp>
        <p:nvSpPr>
          <p:cNvPr id="3" name="Text Placeholder 2"/>
          <p:cNvSpPr>
            <a:spLocks noGrp="1"/>
          </p:cNvSpPr>
          <p:nvPr>
            <p:ph type="body" idx="1"/>
          </p:nvPr>
        </p:nvSpPr>
        <p:spPr>
          <a:xfrm>
            <a:off x="395300" y="1690400"/>
            <a:ext cx="8748700" cy="3102000"/>
          </a:xfrm>
        </p:spPr>
        <p:txBody>
          <a:bodyPr/>
          <a:lstStyle/>
          <a:p>
            <a:r>
              <a:rPr lang="en-US" dirty="0"/>
              <a:t>Surya </a:t>
            </a:r>
            <a:r>
              <a:rPr lang="en-US" dirty="0" err="1"/>
              <a:t>Sagar</a:t>
            </a:r>
            <a:r>
              <a:rPr lang="en-US" dirty="0"/>
              <a:t>: </a:t>
            </a:r>
            <a:r>
              <a:rPr lang="en-US" dirty="0" smtClean="0"/>
              <a:t>Learnt and Applied ES</a:t>
            </a:r>
          </a:p>
          <a:p>
            <a:pPr>
              <a:buNone/>
            </a:pPr>
            <a:r>
              <a:rPr lang="en-US" dirty="0" smtClean="0"/>
              <a:t>	                     Performed preprocessing and normalization</a:t>
            </a:r>
          </a:p>
          <a:p>
            <a:pPr>
              <a:buNone/>
            </a:pPr>
            <a:endParaRPr lang="en-US" dirty="0"/>
          </a:p>
          <a:p>
            <a:r>
              <a:rPr lang="en-US" dirty="0" err="1"/>
              <a:t>Srikanth</a:t>
            </a:r>
            <a:r>
              <a:rPr lang="en-US" dirty="0"/>
              <a:t>: Learnt and applied </a:t>
            </a:r>
            <a:r>
              <a:rPr lang="en-US" dirty="0" smtClean="0"/>
              <a:t>LASSO  and SVR</a:t>
            </a:r>
          </a:p>
          <a:p>
            <a:pPr>
              <a:buNone/>
            </a:pPr>
            <a:r>
              <a:rPr lang="en-US" dirty="0" smtClean="0"/>
              <a:t>	                     Removed redundant attributes</a:t>
            </a:r>
          </a:p>
          <a:p>
            <a:pPr>
              <a:buNone/>
            </a:pPr>
            <a:r>
              <a:rPr lang="en-US" dirty="0" smtClean="0"/>
              <a:t>                              </a:t>
            </a:r>
            <a:endParaRPr lang="en-US" dirty="0"/>
          </a:p>
          <a:p>
            <a:r>
              <a:rPr lang="en-US" dirty="0" err="1"/>
              <a:t>Sai</a:t>
            </a:r>
            <a:r>
              <a:rPr lang="en-US" dirty="0"/>
              <a:t> Ram</a:t>
            </a:r>
            <a:r>
              <a:rPr lang="en-US" dirty="0" smtClean="0"/>
              <a:t>: </a:t>
            </a:r>
            <a:r>
              <a:rPr lang="en-US" dirty="0"/>
              <a:t>Learnt and applied LR </a:t>
            </a:r>
            <a:r>
              <a:rPr lang="en-US" dirty="0" smtClean="0"/>
              <a:t>and SVR</a:t>
            </a:r>
          </a:p>
          <a:p>
            <a:pPr>
              <a:buNone/>
            </a:pPr>
            <a:r>
              <a:rPr lang="en-US" dirty="0" smtClean="0"/>
              <a:t>		          Replicated and optimized results in forecasting Deaths and Recoveries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10442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a:p>
        </p:txBody>
      </p:sp>
      <p:sp>
        <p:nvSpPr>
          <p:cNvPr id="111" name="Google Shape;111;p17"/>
          <p:cNvSpPr txBox="1">
            <a:spLocks noGrp="1"/>
          </p:cNvSpPr>
          <p:nvPr>
            <p:ph type="body" idx="1"/>
          </p:nvPr>
        </p:nvSpPr>
        <p:spPr>
          <a:xfrm>
            <a:off x="395300" y="1690400"/>
            <a:ext cx="8805900" cy="3102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latin typeface="Lato" charset="0"/>
              </a:rPr>
              <a:t>Underestimating or overestimating can lead to catastrophic consequences</a:t>
            </a:r>
            <a:endParaRPr>
              <a:latin typeface="Lato" charset="0"/>
            </a:endParaRPr>
          </a:p>
          <a:p>
            <a:pPr marL="457200" lvl="0" indent="-342900" algn="l" rtl="0">
              <a:lnSpc>
                <a:spcPct val="100000"/>
              </a:lnSpc>
              <a:spcBef>
                <a:spcPts val="0"/>
              </a:spcBef>
              <a:spcAft>
                <a:spcPts val="0"/>
              </a:spcAft>
              <a:buSzPts val="1800"/>
              <a:buChar char="●"/>
            </a:pPr>
            <a:r>
              <a:rPr lang="en" dirty="0">
                <a:latin typeface="Lato" charset="0"/>
              </a:rPr>
              <a:t>Forecasting allows us to understand the situation better</a:t>
            </a:r>
            <a:endParaRPr>
              <a:latin typeface="Lato" charset="0"/>
            </a:endParaRPr>
          </a:p>
          <a:p>
            <a:pPr marL="457200" lvl="0" indent="-342900" algn="l" rtl="0">
              <a:lnSpc>
                <a:spcPct val="100000"/>
              </a:lnSpc>
              <a:spcBef>
                <a:spcPts val="0"/>
              </a:spcBef>
              <a:spcAft>
                <a:spcPts val="0"/>
              </a:spcAft>
              <a:buSzPts val="1800"/>
              <a:buChar char="●"/>
            </a:pPr>
            <a:r>
              <a:rPr lang="en" dirty="0">
                <a:latin typeface="Lato" charset="0"/>
              </a:rPr>
              <a:t>Analysis of the trajectory of </a:t>
            </a:r>
            <a:r>
              <a:rPr lang="en" dirty="0" smtClean="0">
                <a:latin typeface="Lato" charset="0"/>
              </a:rPr>
              <a:t>confirmed ,recovered </a:t>
            </a:r>
            <a:r>
              <a:rPr lang="en" dirty="0">
                <a:latin typeface="Lato" charset="0"/>
              </a:rPr>
              <a:t>cases and number of deaths using the following:</a:t>
            </a:r>
          </a:p>
          <a:p>
            <a:pPr lvl="1">
              <a:lnSpc>
                <a:spcPct val="100000"/>
              </a:lnSpc>
            </a:pPr>
            <a:r>
              <a:rPr lang="en" dirty="0"/>
              <a:t>Linear regression </a:t>
            </a:r>
            <a:r>
              <a:rPr lang="en" sz="1400" dirty="0"/>
              <a:t>(</a:t>
            </a:r>
            <a:r>
              <a:rPr lang="en" dirty="0"/>
              <a:t>LR</a:t>
            </a:r>
            <a:r>
              <a:rPr lang="en" sz="1400" dirty="0"/>
              <a:t>),</a:t>
            </a:r>
          </a:p>
          <a:p>
            <a:pPr lvl="1">
              <a:lnSpc>
                <a:spcPct val="100000"/>
              </a:lnSpc>
            </a:pPr>
            <a:r>
              <a:rPr lang="en" dirty="0"/>
              <a:t>Least absolute shrinkage and selection operator (LASSO)</a:t>
            </a:r>
          </a:p>
          <a:p>
            <a:pPr lvl="1">
              <a:lnSpc>
                <a:spcPct val="100000"/>
              </a:lnSpc>
            </a:pPr>
            <a:r>
              <a:rPr lang="en" dirty="0"/>
              <a:t>Support vector machine (SVM)</a:t>
            </a:r>
          </a:p>
          <a:p>
            <a:pPr lvl="1">
              <a:lnSpc>
                <a:spcPct val="100000"/>
              </a:lnSpc>
            </a:pPr>
            <a:r>
              <a:rPr lang="en" dirty="0"/>
              <a:t> Exponential smoothing (ES)</a:t>
            </a:r>
            <a:endParaRPr>
              <a:latin typeface="Lato"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p>
        </p:txBody>
      </p:sp>
      <p:graphicFrame>
        <p:nvGraphicFramePr>
          <p:cNvPr id="4" name="Table 3"/>
          <p:cNvGraphicFramePr>
            <a:graphicFrameLocks noGrp="1"/>
          </p:cNvGraphicFramePr>
          <p:nvPr/>
        </p:nvGraphicFramePr>
        <p:xfrm>
          <a:off x="507735" y="1698498"/>
          <a:ext cx="8177937" cy="3261360"/>
        </p:xfrm>
        <a:graphic>
          <a:graphicData uri="http://schemas.openxmlformats.org/drawingml/2006/table">
            <a:tbl>
              <a:tblPr firstRow="1" bandRow="1">
                <a:tableStyleId>{5940675A-B579-460E-94D1-54222C63F5DA}</a:tableStyleId>
              </a:tblPr>
              <a:tblGrid>
                <a:gridCol w="597902">
                  <a:extLst>
                    <a:ext uri="{9D8B030D-6E8A-4147-A177-3AD203B41FA5}">
                      <a16:colId xmlns:a16="http://schemas.microsoft.com/office/drawing/2014/main" xmlns="" val="20000"/>
                    </a:ext>
                  </a:extLst>
                </a:gridCol>
                <a:gridCol w="1516007">
                  <a:extLst>
                    <a:ext uri="{9D8B030D-6E8A-4147-A177-3AD203B41FA5}">
                      <a16:colId xmlns:a16="http://schemas.microsoft.com/office/drawing/2014/main" xmlns="" val="20001"/>
                    </a:ext>
                  </a:extLst>
                </a:gridCol>
                <a:gridCol w="1516007"/>
                <a:gridCol w="1516007">
                  <a:extLst>
                    <a:ext uri="{9D8B030D-6E8A-4147-A177-3AD203B41FA5}">
                      <a16:colId xmlns:a16="http://schemas.microsoft.com/office/drawing/2014/main" xmlns="" val="20002"/>
                    </a:ext>
                  </a:extLst>
                </a:gridCol>
                <a:gridCol w="1516007">
                  <a:extLst>
                    <a:ext uri="{9D8B030D-6E8A-4147-A177-3AD203B41FA5}">
                      <a16:colId xmlns:a16="http://schemas.microsoft.com/office/drawing/2014/main" xmlns="" val="20003"/>
                    </a:ext>
                  </a:extLst>
                </a:gridCol>
                <a:gridCol w="1516007">
                  <a:extLst>
                    <a:ext uri="{9D8B030D-6E8A-4147-A177-3AD203B41FA5}">
                      <a16:colId xmlns:a16="http://schemas.microsoft.com/office/drawing/2014/main" xmlns="" val="20004"/>
                    </a:ext>
                  </a:extLst>
                </a:gridCol>
              </a:tblGrid>
              <a:tr h="453287">
                <a:tc>
                  <a:txBody>
                    <a:bodyPr/>
                    <a:lstStyle/>
                    <a:p>
                      <a:pPr algn="ctr"/>
                      <a:r>
                        <a:rPr lang="en-US" b="1" dirty="0">
                          <a:solidFill>
                            <a:sysClr val="windowText" lastClr="000000"/>
                          </a:solidFill>
                        </a:rPr>
                        <a:t>S.NO</a:t>
                      </a:r>
                    </a:p>
                  </a:txBody>
                  <a:tcPr anchor="ctr"/>
                </a:tc>
                <a:tc>
                  <a:txBody>
                    <a:bodyPr/>
                    <a:lstStyle/>
                    <a:p>
                      <a:pPr algn="ctr"/>
                      <a:r>
                        <a:rPr lang="en-US" b="1" dirty="0">
                          <a:solidFill>
                            <a:sysClr val="windowText" lastClr="000000"/>
                          </a:solidFill>
                        </a:rPr>
                        <a:t>TITLE</a:t>
                      </a:r>
                      <a:r>
                        <a:rPr lang="en-US" b="1" baseline="0" dirty="0">
                          <a:solidFill>
                            <a:sysClr val="windowText" lastClr="000000"/>
                          </a:solidFill>
                        </a:rPr>
                        <a:t> &amp; AUTHORS</a:t>
                      </a:r>
                      <a:endParaRPr lang="en-US" b="1" dirty="0">
                        <a:solidFill>
                          <a:sysClr val="windowText" lastClr="000000"/>
                        </a:solidFill>
                      </a:endParaRPr>
                    </a:p>
                  </a:txBody>
                  <a:tcPr anchor="ctr"/>
                </a:tc>
                <a:tc>
                  <a:txBody>
                    <a:bodyPr/>
                    <a:lstStyle/>
                    <a:p>
                      <a:pPr algn="ctr"/>
                      <a:r>
                        <a:rPr lang="en-US" b="1" dirty="0" smtClean="0">
                          <a:solidFill>
                            <a:sysClr val="windowText" lastClr="000000"/>
                          </a:solidFill>
                        </a:rPr>
                        <a:t>Published In</a:t>
                      </a:r>
                      <a:endParaRPr lang="en-US" b="1" dirty="0">
                        <a:solidFill>
                          <a:sysClr val="windowText" lastClr="000000"/>
                        </a:solidFill>
                      </a:endParaRPr>
                    </a:p>
                  </a:txBody>
                  <a:tcPr anchor="ctr"/>
                </a:tc>
                <a:tc>
                  <a:txBody>
                    <a:bodyPr/>
                    <a:lstStyle/>
                    <a:p>
                      <a:pPr algn="ctr"/>
                      <a:r>
                        <a:rPr lang="en-US" b="1" dirty="0">
                          <a:solidFill>
                            <a:sysClr val="windowText" lastClr="000000"/>
                          </a:solidFill>
                        </a:rPr>
                        <a:t>YEAR</a:t>
                      </a:r>
                    </a:p>
                  </a:txBody>
                  <a:tcPr anchor="ctr"/>
                </a:tc>
                <a:tc>
                  <a:txBody>
                    <a:bodyPr/>
                    <a:lstStyle/>
                    <a:p>
                      <a:pPr algn="ctr"/>
                      <a:r>
                        <a:rPr lang="en-US" b="1">
                          <a:solidFill>
                            <a:sysClr val="windowText" lastClr="000000"/>
                          </a:solidFill>
                        </a:rPr>
                        <a:t>TECHNIQUES</a:t>
                      </a:r>
                      <a:endParaRPr lang="en-US" b="1" dirty="0">
                        <a:solidFill>
                          <a:sysClr val="windowText" lastClr="000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ysClr val="windowText" lastClr="000000"/>
                          </a:solidFill>
                        </a:rPr>
                        <a:t>PERFORMANCE EVALUTAION</a:t>
                      </a:r>
                    </a:p>
                  </a:txBody>
                  <a:tcPr anchor="ctr"/>
                </a:tc>
                <a:extLst>
                  <a:ext uri="{0D108BD9-81ED-4DB2-BD59-A6C34878D82A}">
                    <a16:rowId xmlns:a16="http://schemas.microsoft.com/office/drawing/2014/main" xmlns="" val="10000"/>
                  </a:ext>
                </a:extLst>
              </a:tr>
              <a:tr h="2693060">
                <a:tc>
                  <a:txBody>
                    <a:bodyPr/>
                    <a:lstStyle/>
                    <a:p>
                      <a:pPr algn="ctr"/>
                      <a:r>
                        <a:rPr lang="en-US" dirty="0">
                          <a:solidFill>
                            <a:sysClr val="windowText" lastClr="000000"/>
                          </a:solidFill>
                        </a:rPr>
                        <a:t>1</a:t>
                      </a:r>
                    </a:p>
                  </a:txBody>
                  <a:tcPr anchor="ctr"/>
                </a:tc>
                <a:tc>
                  <a:txBody>
                    <a:bodyPr/>
                    <a:lstStyle/>
                    <a:p>
                      <a:pPr algn="ctr"/>
                      <a:r>
                        <a:rPr lang="en-US" dirty="0">
                          <a:solidFill>
                            <a:sysClr val="windowText" lastClr="000000"/>
                          </a:solidFill>
                        </a:rPr>
                        <a:t>Predicting the growth and trend of COVID-19 pandemic using machine learning and cloud computing</a:t>
                      </a:r>
                    </a:p>
                    <a:p>
                      <a:pPr algn="ctr"/>
                      <a:endParaRPr lang="en-US" dirty="0">
                        <a:solidFill>
                          <a:sysClr val="windowText" lastClr="000000"/>
                        </a:solidFill>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err="1">
                          <a:solidFill>
                            <a:sysClr val="windowText" lastClr="000000"/>
                          </a:solidFill>
                          <a:sym typeface="Arial"/>
                        </a:rPr>
                        <a:t>Shreshth</a:t>
                      </a:r>
                      <a:r>
                        <a:rPr lang="en-US" sz="1200" u="none" strike="noStrike" cap="none" dirty="0">
                          <a:solidFill>
                            <a:sysClr val="windowText" lastClr="000000"/>
                          </a:solidFill>
                          <a:sym typeface="Arial"/>
                        </a:rPr>
                        <a:t> </a:t>
                      </a:r>
                      <a:r>
                        <a:rPr lang="en-US" sz="1200" u="none" strike="noStrike" cap="none" dirty="0" err="1">
                          <a:solidFill>
                            <a:sysClr val="windowText" lastClr="000000"/>
                          </a:solidFill>
                          <a:sym typeface="Arial"/>
                        </a:rPr>
                        <a:t>Tuli</a:t>
                      </a:r>
                      <a:r>
                        <a:rPr lang="en-US" sz="1200" u="none" strike="noStrike" cap="none" dirty="0">
                          <a:solidFill>
                            <a:sysClr val="windowText" lastClr="000000"/>
                          </a:solidFill>
                          <a:sym typeface="Arial"/>
                        </a:rPr>
                        <a:t>, </a:t>
                      </a:r>
                      <a:r>
                        <a:rPr lang="en-US" sz="1200" u="none" strike="noStrike" cap="none" dirty="0" err="1">
                          <a:solidFill>
                            <a:sysClr val="windowText" lastClr="000000"/>
                          </a:solidFill>
                          <a:sym typeface="Arial"/>
                        </a:rPr>
                        <a:t>ShikharTuli</a:t>
                      </a:r>
                      <a:r>
                        <a:rPr lang="en-US" sz="1200" u="none" strike="noStrike" cap="none" dirty="0">
                          <a:solidFill>
                            <a:sysClr val="windowText" lastClr="000000"/>
                          </a:solidFill>
                          <a:sym typeface="Arial"/>
                        </a:rPr>
                        <a:t>, </a:t>
                      </a:r>
                      <a:r>
                        <a:rPr lang="en-US" sz="1200" u="none" strike="noStrike" cap="none" dirty="0" err="1">
                          <a:solidFill>
                            <a:sysClr val="windowText" lastClr="000000"/>
                          </a:solidFill>
                          <a:sym typeface="Arial"/>
                        </a:rPr>
                        <a:t>RakeshTuli</a:t>
                      </a:r>
                      <a:r>
                        <a:rPr lang="en-US" sz="1200" u="none" strike="noStrike" cap="none" dirty="0">
                          <a:solidFill>
                            <a:sysClr val="windowText" lastClr="000000"/>
                          </a:solidFill>
                          <a:sym typeface="Arial"/>
                        </a:rPr>
                        <a:t> &amp; </a:t>
                      </a:r>
                      <a:r>
                        <a:rPr lang="en-US" sz="1200" u="none" strike="noStrike" cap="none" dirty="0" err="1">
                          <a:solidFill>
                            <a:sysClr val="windowText" lastClr="000000"/>
                          </a:solidFill>
                          <a:sym typeface="Arial"/>
                        </a:rPr>
                        <a:t>Sukhpal</a:t>
                      </a:r>
                      <a:r>
                        <a:rPr lang="en-US" sz="1200" u="none" strike="noStrike" cap="none" dirty="0">
                          <a:solidFill>
                            <a:sysClr val="windowText" lastClr="000000"/>
                          </a:solidFill>
                          <a:sym typeface="Arial"/>
                        </a:rPr>
                        <a:t> Singh Gill </a:t>
                      </a:r>
                    </a:p>
                    <a:p>
                      <a:pPr algn="ctr"/>
                      <a:endParaRPr lang="en-US" dirty="0">
                        <a:solidFill>
                          <a:sysClr val="windowText" lastClr="000000"/>
                        </a:solidFill>
                      </a:endParaRPr>
                    </a:p>
                  </a:txBody>
                  <a:tcPr anchor="ctr"/>
                </a:tc>
                <a:tc>
                  <a:txBody>
                    <a:bodyPr/>
                    <a:lstStyle/>
                    <a:p>
                      <a:pPr algn="ctr"/>
                      <a:r>
                        <a:rPr lang="en-US" dirty="0" smtClean="0">
                          <a:solidFill>
                            <a:sysClr val="windowText" lastClr="000000"/>
                          </a:solidFill>
                        </a:rPr>
                        <a:t>Science</a:t>
                      </a:r>
                      <a:r>
                        <a:rPr lang="en-US" baseline="0" dirty="0" smtClean="0">
                          <a:solidFill>
                            <a:sysClr val="windowText" lastClr="000000"/>
                          </a:solidFill>
                        </a:rPr>
                        <a:t> Direct</a:t>
                      </a:r>
                      <a:endParaRPr lang="en-US" dirty="0">
                        <a:solidFill>
                          <a:sysClr val="windowText" lastClr="000000"/>
                        </a:solidFill>
                      </a:endParaRPr>
                    </a:p>
                  </a:txBody>
                  <a:tcPr anchor="ctr"/>
                </a:tc>
                <a:tc>
                  <a:txBody>
                    <a:bodyPr/>
                    <a:lstStyle/>
                    <a:p>
                      <a:pPr algn="ctr"/>
                      <a:r>
                        <a:rPr lang="en-US" dirty="0">
                          <a:solidFill>
                            <a:sysClr val="windowText" lastClr="000000"/>
                          </a:solidFill>
                        </a:rPr>
                        <a:t>12 May 2020</a:t>
                      </a: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solidFill>
                            <a:sysClr val="windowText" lastClr="000000"/>
                          </a:solidFill>
                          <a:sym typeface="Arial"/>
                        </a:rPr>
                        <a:t>Robust </a:t>
                      </a:r>
                      <a:r>
                        <a:rPr lang="en-US" sz="1400" u="none" strike="noStrike" cap="none" dirty="0" err="1">
                          <a:solidFill>
                            <a:sysClr val="windowText" lastClr="000000"/>
                          </a:solidFill>
                          <a:sym typeface="Arial"/>
                        </a:rPr>
                        <a:t>Weibull</a:t>
                      </a:r>
                      <a:r>
                        <a:rPr lang="en-US" sz="1400" u="none" strike="noStrike" cap="none" dirty="0">
                          <a:solidFill>
                            <a:sysClr val="windowText" lastClr="000000"/>
                          </a:solidFill>
                          <a:sym typeface="Arial"/>
                        </a:rPr>
                        <a:t> Model</a:t>
                      </a:r>
                      <a:endParaRPr lang="en-US" dirty="0">
                        <a:solidFill>
                          <a:sysClr val="windowText" lastClr="000000"/>
                        </a:solidFill>
                      </a:endParaRPr>
                    </a:p>
                  </a:txBody>
                  <a:tcPr anchor="ctr"/>
                </a:tc>
                <a:tc>
                  <a:txBody>
                    <a:bodyPr/>
                    <a:lstStyle/>
                    <a:p>
                      <a:pPr algn="ctr" fontAlgn="t"/>
                      <a:r>
                        <a:rPr lang="en-US" dirty="0">
                          <a:solidFill>
                            <a:sysClr val="windowText" lastClr="000000"/>
                          </a:solidFill>
                        </a:rPr>
                        <a:t>MSE: </a:t>
                      </a:r>
                      <a:br>
                        <a:rPr lang="en-US" dirty="0">
                          <a:solidFill>
                            <a:sysClr val="windowText" lastClr="000000"/>
                          </a:solidFill>
                        </a:rPr>
                      </a:br>
                      <a:r>
                        <a:rPr lang="en-US" dirty="0">
                          <a:solidFill>
                            <a:sysClr val="windowText" lastClr="000000"/>
                          </a:solidFill>
                        </a:rPr>
                        <a:t>2.41E+07</a:t>
                      </a:r>
                    </a:p>
                  </a:txBody>
                  <a:tcPr marL="38100" marR="38100" marT="38100" marB="38100" anchor="ct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(Continued…)</a:t>
            </a:r>
          </a:p>
        </p:txBody>
      </p:sp>
      <p:graphicFrame>
        <p:nvGraphicFramePr>
          <p:cNvPr id="4" name="Table 3"/>
          <p:cNvGraphicFramePr>
            <a:graphicFrameLocks noGrp="1"/>
          </p:cNvGraphicFramePr>
          <p:nvPr/>
        </p:nvGraphicFramePr>
        <p:xfrm>
          <a:off x="516611" y="1805611"/>
          <a:ext cx="8177937" cy="2888691"/>
        </p:xfrm>
        <a:graphic>
          <a:graphicData uri="http://schemas.openxmlformats.org/drawingml/2006/table">
            <a:tbl>
              <a:tblPr firstRow="1" bandRow="1">
                <a:tableStyleId>{5940675A-B579-460E-94D1-54222C63F5DA}</a:tableStyleId>
              </a:tblPr>
              <a:tblGrid>
                <a:gridCol w="597902">
                  <a:extLst>
                    <a:ext uri="{9D8B030D-6E8A-4147-A177-3AD203B41FA5}">
                      <a16:colId xmlns:a16="http://schemas.microsoft.com/office/drawing/2014/main" xmlns="" val="20000"/>
                    </a:ext>
                  </a:extLst>
                </a:gridCol>
                <a:gridCol w="1516007">
                  <a:extLst>
                    <a:ext uri="{9D8B030D-6E8A-4147-A177-3AD203B41FA5}">
                      <a16:colId xmlns:a16="http://schemas.microsoft.com/office/drawing/2014/main" xmlns="" val="20001"/>
                    </a:ext>
                  </a:extLst>
                </a:gridCol>
                <a:gridCol w="1516007"/>
                <a:gridCol w="1516007">
                  <a:extLst>
                    <a:ext uri="{9D8B030D-6E8A-4147-A177-3AD203B41FA5}">
                      <a16:colId xmlns:a16="http://schemas.microsoft.com/office/drawing/2014/main" xmlns="" val="20002"/>
                    </a:ext>
                  </a:extLst>
                </a:gridCol>
                <a:gridCol w="1516007">
                  <a:extLst>
                    <a:ext uri="{9D8B030D-6E8A-4147-A177-3AD203B41FA5}">
                      <a16:colId xmlns:a16="http://schemas.microsoft.com/office/drawing/2014/main" xmlns="" val="20003"/>
                    </a:ext>
                  </a:extLst>
                </a:gridCol>
                <a:gridCol w="1516007">
                  <a:extLst>
                    <a:ext uri="{9D8B030D-6E8A-4147-A177-3AD203B41FA5}">
                      <a16:colId xmlns:a16="http://schemas.microsoft.com/office/drawing/2014/main" xmlns="" val="20004"/>
                    </a:ext>
                  </a:extLst>
                </a:gridCol>
              </a:tblGrid>
              <a:tr h="541731">
                <a:tc>
                  <a:txBody>
                    <a:bodyPr/>
                    <a:lstStyle/>
                    <a:p>
                      <a:pPr algn="ctr"/>
                      <a:r>
                        <a:rPr lang="en-US" b="1" dirty="0">
                          <a:solidFill>
                            <a:schemeClr val="bg2"/>
                          </a:solidFill>
                        </a:rPr>
                        <a:t>S.NO</a:t>
                      </a:r>
                    </a:p>
                  </a:txBody>
                  <a:tcPr anchor="ctr"/>
                </a:tc>
                <a:tc>
                  <a:txBody>
                    <a:bodyPr/>
                    <a:lstStyle/>
                    <a:p>
                      <a:pPr algn="ctr"/>
                      <a:r>
                        <a:rPr lang="en-US" b="1" dirty="0">
                          <a:solidFill>
                            <a:schemeClr val="bg2"/>
                          </a:solidFill>
                        </a:rPr>
                        <a:t>TITLE</a:t>
                      </a:r>
                      <a:r>
                        <a:rPr lang="en-US" b="1" baseline="0" dirty="0">
                          <a:solidFill>
                            <a:schemeClr val="bg2"/>
                          </a:solidFill>
                        </a:rPr>
                        <a:t> &amp; AUTHORS</a:t>
                      </a:r>
                      <a:endParaRPr lang="en-US" b="1" dirty="0">
                        <a:solidFill>
                          <a:schemeClr val="bg2"/>
                        </a:solidFill>
                      </a:endParaRPr>
                    </a:p>
                  </a:txBody>
                  <a:tcPr anchor="ctr"/>
                </a:tc>
                <a:tc>
                  <a:txBody>
                    <a:bodyPr/>
                    <a:lstStyle/>
                    <a:p>
                      <a:pPr algn="ctr"/>
                      <a:r>
                        <a:rPr lang="en-US" b="1" dirty="0" smtClean="0">
                          <a:solidFill>
                            <a:schemeClr val="bg2"/>
                          </a:solidFill>
                        </a:rPr>
                        <a:t>Published In</a:t>
                      </a:r>
                      <a:endParaRPr lang="en-US" b="1" dirty="0">
                        <a:solidFill>
                          <a:schemeClr val="bg2"/>
                        </a:solidFill>
                      </a:endParaRPr>
                    </a:p>
                  </a:txBody>
                  <a:tcPr anchor="ctr"/>
                </a:tc>
                <a:tc>
                  <a:txBody>
                    <a:bodyPr/>
                    <a:lstStyle/>
                    <a:p>
                      <a:pPr algn="ctr"/>
                      <a:r>
                        <a:rPr lang="en-US" b="1" dirty="0">
                          <a:solidFill>
                            <a:schemeClr val="bg2"/>
                          </a:solidFill>
                        </a:rPr>
                        <a:t>YEAR</a:t>
                      </a:r>
                    </a:p>
                  </a:txBody>
                  <a:tcPr anchor="ctr"/>
                </a:tc>
                <a:tc>
                  <a:txBody>
                    <a:bodyPr/>
                    <a:lstStyle/>
                    <a:p>
                      <a:pPr algn="ctr"/>
                      <a:r>
                        <a:rPr lang="en-US" b="1" dirty="0">
                          <a:solidFill>
                            <a:schemeClr val="bg2"/>
                          </a:solidFill>
                        </a:rPr>
                        <a:t>TECHNIQUES</a:t>
                      </a: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chemeClr val="bg2"/>
                          </a:solidFill>
                        </a:rPr>
                        <a:t>PERFORMANCE EVALUTAION</a:t>
                      </a:r>
                    </a:p>
                  </a:txBody>
                  <a:tcPr anchor="ctr"/>
                </a:tc>
                <a:extLst>
                  <a:ext uri="{0D108BD9-81ED-4DB2-BD59-A6C34878D82A}">
                    <a16:rowId xmlns:a16="http://schemas.microsoft.com/office/drawing/2014/main" xmlns="" val="10000"/>
                  </a:ext>
                </a:extLst>
              </a:tr>
              <a:tr h="1805771">
                <a:tc>
                  <a:txBody>
                    <a:bodyPr/>
                    <a:lstStyle/>
                    <a:p>
                      <a:pPr algn="ctr"/>
                      <a:r>
                        <a:rPr lang="en-US" dirty="0">
                          <a:solidFill>
                            <a:schemeClr val="bg2"/>
                          </a:solidFill>
                        </a:rPr>
                        <a:t>2</a:t>
                      </a:r>
                    </a:p>
                  </a:txBody>
                  <a:tcPr anchor="ctr"/>
                </a:tc>
                <a:tc>
                  <a:txBody>
                    <a:bodyPr/>
                    <a:lstStyle/>
                    <a:p>
                      <a:pPr algn="ctr"/>
                      <a:r>
                        <a:rPr lang="en-US" sz="1400" b="0" i="0" u="none" strike="noStrike" cap="none" dirty="0">
                          <a:solidFill>
                            <a:schemeClr val="bg2"/>
                          </a:solidFill>
                          <a:latin typeface="+mn-lt"/>
                          <a:ea typeface="+mn-ea"/>
                          <a:cs typeface="+mn-cs"/>
                          <a:sym typeface="Arial"/>
                        </a:rPr>
                        <a:t>A python based support vector regression model for prediction of COVID19 cases in India</a:t>
                      </a:r>
                    </a:p>
                    <a:p>
                      <a:pPr algn="ctr"/>
                      <a:endParaRPr lang="en-US" dirty="0">
                        <a:solidFill>
                          <a:schemeClr val="bg2"/>
                        </a:solidFill>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err="1">
                          <a:solidFill>
                            <a:schemeClr val="bg2"/>
                          </a:solidFill>
                          <a:latin typeface="+mn-lt"/>
                          <a:ea typeface="+mn-ea"/>
                          <a:cs typeface="+mn-cs"/>
                          <a:sym typeface="Arial"/>
                        </a:rPr>
                        <a:t>DebanjanParbat</a:t>
                      </a:r>
                      <a:r>
                        <a:rPr lang="en-US" sz="1100" b="0" i="0" u="none" strike="noStrike" cap="none" baseline="30000" dirty="0">
                          <a:solidFill>
                            <a:schemeClr val="bg2"/>
                          </a:solidFill>
                          <a:latin typeface="+mn-lt"/>
                          <a:ea typeface="+mn-ea"/>
                          <a:cs typeface="+mn-cs"/>
                          <a:sym typeface="Arial"/>
                        </a:rPr>
                        <a:t> </a:t>
                      </a:r>
                      <a:r>
                        <a:rPr lang="en-US" sz="1100" b="0" i="0" u="none" strike="noStrike" cap="none" dirty="0" err="1">
                          <a:solidFill>
                            <a:schemeClr val="bg2"/>
                          </a:solidFill>
                          <a:latin typeface="+mn-lt"/>
                          <a:ea typeface="+mn-ea"/>
                          <a:cs typeface="+mn-cs"/>
                          <a:sym typeface="Arial"/>
                        </a:rPr>
                        <a:t>MonishaChakraborty</a:t>
                      </a:r>
                      <a:endParaRPr lang="en-US" sz="1100" b="0" i="0" u="none" strike="noStrike" cap="none" dirty="0">
                        <a:solidFill>
                          <a:schemeClr val="bg2"/>
                        </a:solidFill>
                        <a:latin typeface="+mn-lt"/>
                        <a:ea typeface="+mn-ea"/>
                        <a:cs typeface="+mn-cs"/>
                        <a:sym typeface="Arial"/>
                      </a:endParaRP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u="none" dirty="0">
                        <a:solidFill>
                          <a:schemeClr val="bg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u="none" dirty="0" smtClean="0">
                          <a:solidFill>
                            <a:schemeClr val="bg2"/>
                          </a:solidFill>
                        </a:rPr>
                        <a:t>Science Direct</a:t>
                      </a:r>
                      <a:endParaRPr lang="en-US" u="none" dirty="0">
                        <a:solidFill>
                          <a:schemeClr val="bg2"/>
                        </a:solidFill>
                      </a:endParaRPr>
                    </a:p>
                  </a:txBody>
                  <a:tcPr anchor="ctr"/>
                </a:tc>
                <a:tc>
                  <a:txBody>
                    <a:bodyPr/>
                    <a:lstStyle/>
                    <a:p>
                      <a:pPr algn="ctr"/>
                      <a:r>
                        <a:rPr lang="en-US" sz="1400" b="0" i="0" u="none" strike="noStrike" cap="none" dirty="0">
                          <a:solidFill>
                            <a:schemeClr val="bg2"/>
                          </a:solidFill>
                          <a:latin typeface="+mn-lt"/>
                          <a:ea typeface="+mn-ea"/>
                          <a:cs typeface="+mn-cs"/>
                          <a:sym typeface="Arial"/>
                        </a:rPr>
                        <a:t>September 2020</a:t>
                      </a:r>
                      <a:endParaRPr lang="en-US" dirty="0">
                        <a:solidFill>
                          <a:schemeClr val="bg2"/>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solidFill>
                            <a:schemeClr val="bg2"/>
                          </a:solidFill>
                          <a:sym typeface="Arial"/>
                        </a:rPr>
                        <a:t>SVM</a:t>
                      </a:r>
                      <a:endParaRPr lang="en-US" dirty="0">
                        <a:solidFill>
                          <a:schemeClr val="bg2"/>
                        </a:solidFill>
                      </a:endParaRPr>
                    </a:p>
                  </a:txBody>
                  <a:tcPr anchor="ctr"/>
                </a:tc>
                <a:tc>
                  <a:txBody>
                    <a:bodyPr/>
                    <a:lstStyle/>
                    <a:p>
                      <a:pPr algn="ctr" fontAlgn="t"/>
                      <a:r>
                        <a:rPr lang="en-US" dirty="0">
                          <a:solidFill>
                            <a:schemeClr val="bg2"/>
                          </a:solidFill>
                        </a:rPr>
                        <a:t>(In next slide)</a:t>
                      </a:r>
                    </a:p>
                  </a:txBody>
                  <a:tcPr marL="38100" marR="38100" marT="38100" marB="38100" anchor="ctr"/>
                </a:tc>
                <a:extLst>
                  <a:ext uri="{0D108BD9-81ED-4DB2-BD59-A6C34878D82A}">
                    <a16:rowId xmlns:a16="http://schemas.microsoft.com/office/drawing/2014/main" xmlns=""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 (Continued…)</a:t>
            </a:r>
          </a:p>
        </p:txBody>
      </p:sp>
      <p:sp>
        <p:nvSpPr>
          <p:cNvPr id="3" name="Text Placeholder 2"/>
          <p:cNvSpPr>
            <a:spLocks noGrp="1"/>
          </p:cNvSpPr>
          <p:nvPr>
            <p:ph type="body" idx="1"/>
          </p:nvPr>
        </p:nvSpPr>
        <p:spPr/>
        <p:txBody>
          <a:bodyPr/>
          <a:lstStyle/>
          <a:p>
            <a:r>
              <a:rPr lang="en-US" dirty="0">
                <a:solidFill>
                  <a:schemeClr val="bg2"/>
                </a:solidFill>
                <a:sym typeface="Arial"/>
              </a:rPr>
              <a:t>A python based support vector regression model for prediction of COVID19 cases in India</a:t>
            </a:r>
          </a:p>
          <a:p>
            <a:endParaRPr lang="en-US" dirty="0"/>
          </a:p>
        </p:txBody>
      </p:sp>
      <p:pic>
        <p:nvPicPr>
          <p:cNvPr id="4" name="Picture 3" descr="LSurvey.PNG"/>
          <p:cNvPicPr>
            <a:picLocks noChangeAspect="1"/>
          </p:cNvPicPr>
          <p:nvPr/>
        </p:nvPicPr>
        <p:blipFill>
          <a:blip r:embed="rId2"/>
          <a:stretch>
            <a:fillRect/>
          </a:stretch>
        </p:blipFill>
        <p:spPr>
          <a:xfrm>
            <a:off x="1436353" y="2449551"/>
            <a:ext cx="6302287" cy="246147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913D1-5089-4055-9326-F28C6B2A7D8C}"/>
              </a:ext>
            </a:extLst>
          </p:cNvPr>
          <p:cNvSpPr>
            <a:spLocks noGrp="1"/>
          </p:cNvSpPr>
          <p:nvPr>
            <p:ph type="title"/>
          </p:nvPr>
        </p:nvSpPr>
        <p:spPr/>
        <p:txBody>
          <a:bodyPr/>
          <a:lstStyle/>
          <a:p>
            <a:r>
              <a:rPr lang="en-US" dirty="0"/>
              <a:t>Objective</a:t>
            </a:r>
          </a:p>
        </p:txBody>
      </p:sp>
      <p:sp>
        <p:nvSpPr>
          <p:cNvPr id="3" name="Text Placeholder 2">
            <a:extLst>
              <a:ext uri="{FF2B5EF4-FFF2-40B4-BE49-F238E27FC236}">
                <a16:creationId xmlns:a16="http://schemas.microsoft.com/office/drawing/2014/main" xmlns="" id="{B09B4B20-DC9F-425D-90FC-A3CF758BAF07}"/>
              </a:ext>
            </a:extLst>
          </p:cNvPr>
          <p:cNvSpPr>
            <a:spLocks noGrp="1"/>
          </p:cNvSpPr>
          <p:nvPr>
            <p:ph type="body" idx="1"/>
          </p:nvPr>
        </p:nvSpPr>
        <p:spPr/>
        <p:txBody>
          <a:bodyPr/>
          <a:lstStyle/>
          <a:p>
            <a:pPr>
              <a:buNone/>
            </a:pPr>
            <a:r>
              <a:rPr lang="en-US" dirty="0"/>
              <a:t>	The main objective of this </a:t>
            </a:r>
            <a:r>
              <a:rPr lang="en-US" dirty="0" smtClean="0"/>
              <a:t>project is </a:t>
            </a:r>
            <a:r>
              <a:rPr lang="en-US" dirty="0"/>
              <a:t>to develop a forecaster </a:t>
            </a:r>
            <a:r>
              <a:rPr lang="en-US" dirty="0" smtClean="0"/>
              <a:t>that </a:t>
            </a:r>
            <a:r>
              <a:rPr lang="en-US" dirty="0"/>
              <a:t>helps in decision making for containing the spread by </a:t>
            </a:r>
            <a:r>
              <a:rPr lang="en-US" dirty="0" smtClean="0"/>
              <a:t>predicting </a:t>
            </a:r>
            <a:r>
              <a:rPr lang="en-US" dirty="0"/>
              <a:t>the following</a:t>
            </a:r>
          </a:p>
          <a:p>
            <a:pPr marL="114300" indent="0">
              <a:lnSpc>
                <a:spcPct val="114999"/>
              </a:lnSpc>
              <a:buNone/>
            </a:pPr>
            <a:endParaRPr lang="en-US" dirty="0"/>
          </a:p>
          <a:p>
            <a:pPr marL="114300" indent="0">
              <a:lnSpc>
                <a:spcPct val="114999"/>
              </a:lnSpc>
              <a:buNone/>
            </a:pPr>
            <a:r>
              <a:rPr lang="en-US" dirty="0"/>
              <a:t>                          • No. of  newly confirmed cases</a:t>
            </a:r>
          </a:p>
          <a:p>
            <a:pPr marL="114300" indent="0">
              <a:lnSpc>
                <a:spcPct val="114999"/>
              </a:lnSpc>
              <a:buNone/>
            </a:pPr>
            <a:r>
              <a:rPr lang="en-US" dirty="0"/>
              <a:t>                          • No. of  new death cases</a:t>
            </a:r>
          </a:p>
          <a:p>
            <a:pPr marL="114300" indent="0">
              <a:lnSpc>
                <a:spcPct val="114999"/>
              </a:lnSpc>
              <a:buNone/>
            </a:pPr>
            <a:r>
              <a:rPr lang="en-US" dirty="0"/>
              <a:t>                          • No. of  people recovered</a:t>
            </a:r>
          </a:p>
          <a:p>
            <a:pPr marL="114300" indent="0">
              <a:lnSpc>
                <a:spcPct val="114999"/>
              </a:lnSpc>
              <a:buNone/>
            </a:pPr>
            <a:r>
              <a:rPr lang="en-US" dirty="0"/>
              <a:t>                          </a:t>
            </a:r>
          </a:p>
          <a:p>
            <a:pPr>
              <a:lnSpc>
                <a:spcPct val="114999"/>
              </a:lnSpc>
            </a:pPr>
            <a:endParaRPr lang="en-US" dirty="0"/>
          </a:p>
          <a:p>
            <a:pPr marL="114300" indent="0">
              <a:lnSpc>
                <a:spcPct val="114999"/>
              </a:lnSpc>
              <a:buNone/>
            </a:pPr>
            <a:r>
              <a:rPr lang="en-US" dirty="0"/>
              <a:t>        </a:t>
            </a:r>
          </a:p>
        </p:txBody>
      </p:sp>
    </p:spTree>
    <p:extLst>
      <p:ext uri="{BB962C8B-B14F-4D97-AF65-F5344CB8AC3E}">
        <p14:creationId xmlns:p14="http://schemas.microsoft.com/office/powerpoint/2010/main" xmlns="" val="633209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4588</TotalTime>
  <Words>1334</Words>
  <Application>Microsoft Office PowerPoint</Application>
  <PresentationFormat>On-screen Show (16:9)</PresentationFormat>
  <Paragraphs>331</Paragraphs>
  <Slides>43</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Raleway</vt:lpstr>
      <vt:lpstr>Lato</vt:lpstr>
      <vt:lpstr>Calibri</vt:lpstr>
      <vt:lpstr>MJXc-TeX-main-R</vt:lpstr>
      <vt:lpstr>MJXc-TeX-math-I</vt:lpstr>
      <vt:lpstr>Merriweather</vt:lpstr>
      <vt:lpstr>Wingdings</vt:lpstr>
      <vt:lpstr>Streamline</vt:lpstr>
      <vt:lpstr>COVID-19 forecasting using Machine Learning</vt:lpstr>
      <vt:lpstr>Contents</vt:lpstr>
      <vt:lpstr>Base paper details </vt:lpstr>
      <vt:lpstr>Problem Statement</vt:lpstr>
      <vt:lpstr>Introduction</vt:lpstr>
      <vt:lpstr>Literature Survey</vt:lpstr>
      <vt:lpstr>Literature Survey (Continued…)</vt:lpstr>
      <vt:lpstr>Literature Survey (Continued…)</vt:lpstr>
      <vt:lpstr>Objective</vt:lpstr>
      <vt:lpstr>Slide 10</vt:lpstr>
      <vt:lpstr>Dataset</vt:lpstr>
      <vt:lpstr>Dataset-Samples:  1- Confirmed Cases</vt:lpstr>
      <vt:lpstr>Dataset-Samples: 2-Number of Deaths_</vt:lpstr>
      <vt:lpstr>Dataset-Samples: 3-Number of recoveries</vt:lpstr>
      <vt:lpstr>Methodologies</vt:lpstr>
      <vt:lpstr>Algorithm-Linear Regression</vt:lpstr>
      <vt:lpstr>Algorithm</vt:lpstr>
      <vt:lpstr>Algorithm- SVR</vt:lpstr>
      <vt:lpstr>Algorithm</vt:lpstr>
      <vt:lpstr>LASSO </vt:lpstr>
      <vt:lpstr>Algorithm</vt:lpstr>
      <vt:lpstr>Exponential smoothing(ES)</vt:lpstr>
      <vt:lpstr>Simple Exponential Smoothing (Proposed Techniques)</vt:lpstr>
      <vt:lpstr>Double Exponential Smoothing (Holt’s linear trend model) </vt:lpstr>
      <vt:lpstr>Double Exponential Smoothing (Continued)</vt:lpstr>
      <vt:lpstr>Algorithm for DES</vt:lpstr>
      <vt:lpstr>Exponential Smoothing- Formula</vt:lpstr>
      <vt:lpstr>Implementation steps </vt:lpstr>
      <vt:lpstr>Implementation steps </vt:lpstr>
      <vt:lpstr>Output  Forecasting recoveries using Linear Regression</vt:lpstr>
      <vt:lpstr>Output Forecasting recoveries using SVM</vt:lpstr>
      <vt:lpstr>Output Forecasting recoveries using LASSO</vt:lpstr>
      <vt:lpstr>Output Forecasting recoveries using LASSO</vt:lpstr>
      <vt:lpstr>Slide 34</vt:lpstr>
      <vt:lpstr>Slide 35</vt:lpstr>
      <vt:lpstr>Output Visualization (Linear Regression)  </vt:lpstr>
      <vt:lpstr>Output Visualization (SVR)  </vt:lpstr>
      <vt:lpstr>Output Visualization (LASSO)  </vt:lpstr>
      <vt:lpstr>Output Visualization (Exponential Smoothing)  </vt:lpstr>
      <vt:lpstr>Results</vt:lpstr>
      <vt:lpstr>Scope of development</vt:lpstr>
      <vt:lpstr>Conclusion</vt:lpstr>
      <vt:lpstr>Division Of Responsibilities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forecasting using Machine Learning</dc:title>
  <dc:creator>Surya</dc:creator>
  <cp:lastModifiedBy>Surya</cp:lastModifiedBy>
  <cp:revision>533</cp:revision>
  <dcterms:modified xsi:type="dcterms:W3CDTF">2020-12-29T14:32:26Z</dcterms:modified>
</cp:coreProperties>
</file>