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2" r:id="rId11"/>
    <p:sldId id="312" r:id="rId12"/>
    <p:sldId id="27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Kulim Park" panose="020B0604020202020204" charset="0"/>
      <p:regular r:id="rId25"/>
      <p:bold r:id="rId26"/>
      <p:italic r:id="rId27"/>
      <p:boldItalic r:id="rId28"/>
    </p:embeddedFont>
    <p:embeddedFont>
      <p:font typeface="Kulim Park SemiBold" panose="020B0604020202020204" charset="0"/>
      <p:regular r:id="rId29"/>
      <p:bold r:id="rId30"/>
      <p:italic r:id="rId31"/>
      <p:boldItalic r:id="rId32"/>
    </p:embeddedFont>
    <p:embeddedFont>
      <p:font typeface="Manrope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3051B9-C97E-478E-9044-A3C22EE27566}">
  <a:tblStyle styleId="{6D3051B9-C97E-478E-9044-A3C22EE27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20C3B8-EC20-4E09-9A45-3C5B7B93F0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viewProps" Target="viewProp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ad612980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ad612980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 rot="-10285603">
            <a:off x="586952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title" idx="2"/>
          </p:nvPr>
        </p:nvSpPr>
        <p:spPr>
          <a:xfrm>
            <a:off x="3993450" y="2211700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1"/>
          </p:nvPr>
        </p:nvSpPr>
        <p:spPr>
          <a:xfrm>
            <a:off x="5645825" y="2211700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 idx="3"/>
          </p:nvPr>
        </p:nvSpPr>
        <p:spPr>
          <a:xfrm>
            <a:off x="3993450" y="3465525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4"/>
          </p:nvPr>
        </p:nvSpPr>
        <p:spPr>
          <a:xfrm>
            <a:off x="5645825" y="3465525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0" r:id="rId8"/>
    <p:sldLayoutId id="2147483662" r:id="rId9"/>
    <p:sldLayoutId id="2147483664" r:id="rId10"/>
    <p:sldLayoutId id="2147483665" r:id="rId11"/>
    <p:sldLayoutId id="2147483669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lajarpython.com/2015/05/integrated-development-environment-id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723150" y="1325937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FOUNDAMENTAL PYTHON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"/>
          </p:nvPr>
        </p:nvSpPr>
        <p:spPr>
          <a:xfrm>
            <a:off x="1962750" y="3018513"/>
            <a:ext cx="5218500" cy="979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SHARING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: Surya Saida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/>
          <p:nvPr/>
        </p:nvSpPr>
        <p:spPr>
          <a:xfrm rot="7269862">
            <a:off x="-2158264" y="-3462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0"/>
          <p:cNvSpPr/>
          <p:nvPr/>
        </p:nvSpPr>
        <p:spPr>
          <a:xfrm rot="10558870" flipH="1">
            <a:off x="-4625089" y="95767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0"/>
          <p:cNvSpPr/>
          <p:nvPr/>
        </p:nvSpPr>
        <p:spPr>
          <a:xfrm rot="-7989178" flipH="1">
            <a:off x="-4350337" y="2229049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0"/>
          <p:cNvSpPr/>
          <p:nvPr/>
        </p:nvSpPr>
        <p:spPr>
          <a:xfrm rot="-514371" flipH="1">
            <a:off x="3008849" y="163322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0"/>
          <p:cNvSpPr/>
          <p:nvPr/>
        </p:nvSpPr>
        <p:spPr>
          <a:xfrm rot="-2141143" flipH="1">
            <a:off x="5987211" y="-17894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0"/>
          <p:cNvSpPr/>
          <p:nvPr/>
        </p:nvSpPr>
        <p:spPr>
          <a:xfrm rot="10800000" flipH="1">
            <a:off x="5337802" y="3129188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0"/>
          <p:cNvSpPr txBox="1">
            <a:spLocks noGrp="1"/>
          </p:cNvSpPr>
          <p:nvPr>
            <p:ph type="subTitle" idx="1"/>
          </p:nvPr>
        </p:nvSpPr>
        <p:spPr>
          <a:xfrm>
            <a:off x="1209635" y="1552074"/>
            <a:ext cx="7204796" cy="1958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ID" dirty="0" err="1"/>
              <a:t>Umumnya</a:t>
            </a:r>
            <a:r>
              <a:rPr lang="en-ID" dirty="0"/>
              <a:t>, program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Jupyter</a:t>
            </a:r>
            <a:r>
              <a:rPr lang="en-ID" dirty="0"/>
              <a:t> Notebook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</a:t>
            </a:r>
            <a:r>
              <a:rPr lang="en-ID" dirty="0" err="1"/>
              <a:t>dengan</a:t>
            </a:r>
            <a:r>
              <a:rPr lang="en-ID" dirty="0"/>
              <a:t> format .</a:t>
            </a:r>
            <a:r>
              <a:rPr lang="en-ID" dirty="0" err="1"/>
              <a:t>ipynb</a:t>
            </a:r>
            <a:r>
              <a:rPr lang="en-ID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Tetapi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menyimpan</a:t>
            </a:r>
            <a:r>
              <a:rPr lang="en-ID" dirty="0"/>
              <a:t> program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.</a:t>
            </a:r>
            <a:r>
              <a:rPr lang="en-ID" dirty="0" err="1"/>
              <a:t>py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550" name="Google Shape;550;p50"/>
          <p:cNvSpPr/>
          <p:nvPr/>
        </p:nvSpPr>
        <p:spPr>
          <a:xfrm rot="9748587" flipH="1">
            <a:off x="4304027" y="258584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3C93D9-441E-40B4-B0A1-62CE3393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93" y="2778118"/>
            <a:ext cx="8157411" cy="2068808"/>
          </a:xfrm>
        </p:spPr>
        <p:txBody>
          <a:bodyPr/>
          <a:lstStyle/>
          <a:p>
            <a:r>
              <a:rPr lang="en-ID" dirty="0">
                <a:solidFill>
                  <a:srgbClr val="000000"/>
                </a:solidFill>
                <a:latin typeface="Manrope" panose="020B0604020202020204" charset="0"/>
              </a:rPr>
              <a:t>	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Google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Colab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Google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Colaboratory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  <a:latin typeface="Manrope" panose="020B0604020202020204" charset="0"/>
              </a:rPr>
              <a:t>executable document 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menyimpan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menulis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serta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membagikan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program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telah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melalui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Google Drive. </a:t>
            </a:r>
          </a:p>
          <a:p>
            <a:r>
              <a:rPr lang="en-ID" dirty="0">
                <a:solidFill>
                  <a:srgbClr val="000000"/>
                </a:solidFill>
                <a:latin typeface="Manrope" panose="020B0604020202020204" charset="0"/>
              </a:rPr>
              <a:t>	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	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Ia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memungkinkan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penggunanya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menjalankan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kode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Python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perlu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melakukan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proses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instalasi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dan </a:t>
            </a:r>
            <a:r>
              <a:rPr lang="en-ID" b="0" i="1" dirty="0">
                <a:solidFill>
                  <a:srgbClr val="000000"/>
                </a:solidFill>
                <a:effectLst/>
                <a:latin typeface="Manrope" panose="020B0604020202020204" charset="0"/>
              </a:rPr>
              <a:t>setup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lainnya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Justru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semua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keperluan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  <a:latin typeface="Manrope" panose="020B0604020202020204" charset="0"/>
              </a:rPr>
              <a:t>setting 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dan </a:t>
            </a:r>
            <a:r>
              <a:rPr lang="en-ID" b="0" i="1" dirty="0">
                <a:solidFill>
                  <a:srgbClr val="000000"/>
                </a:solidFill>
                <a:effectLst/>
                <a:latin typeface="Manrope" panose="020B0604020202020204" charset="0"/>
              </a:rPr>
              <a:t>adjustment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diserahkan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Manrope" panose="020B0604020202020204" charset="0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  <a:latin typeface="Manrope" panose="020B0604020202020204" charset="0"/>
              </a:rPr>
              <a:t>cloud</a:t>
            </a:r>
            <a:r>
              <a:rPr lang="en-ID" b="0" i="0" dirty="0">
                <a:solidFill>
                  <a:srgbClr val="000000"/>
                </a:solidFill>
                <a:effectLst/>
                <a:latin typeface="Manrope" panose="020B0604020202020204" charset="0"/>
              </a:rPr>
              <a:t>. </a:t>
            </a:r>
            <a:endParaRPr lang="en-ID" dirty="0">
              <a:latin typeface="Manrope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C3317C-580C-4A74-9CFA-727F2EC7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054449" y="296574"/>
            <a:ext cx="3035100" cy="711000"/>
          </a:xfrm>
        </p:spPr>
        <p:txBody>
          <a:bodyPr/>
          <a:lstStyle/>
          <a:p>
            <a:pPr algn="ctr"/>
            <a:r>
              <a:rPr lang="en-ID" dirty="0" err="1"/>
              <a:t>Colab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A9420-C044-4D79-A5FB-ED02FD028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35" t="29321" r="16405" b="56242"/>
          <a:stretch/>
        </p:blipFill>
        <p:spPr>
          <a:xfrm>
            <a:off x="3504761" y="1213942"/>
            <a:ext cx="2134474" cy="1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/>
          <p:nvPr/>
        </p:nvSpPr>
        <p:spPr>
          <a:xfrm rot="-5942400">
            <a:off x="-3116548" y="-1381746"/>
            <a:ext cx="7606237" cy="7605679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 txBox="1">
            <a:spLocks noGrp="1"/>
          </p:cNvSpPr>
          <p:nvPr>
            <p:ph type="title"/>
          </p:nvPr>
        </p:nvSpPr>
        <p:spPr>
          <a:xfrm flipH="1">
            <a:off x="469231" y="318023"/>
            <a:ext cx="7875111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Perbedaan</a:t>
            </a:r>
            <a:r>
              <a:rPr lang="en-ID" sz="2800" dirty="0"/>
              <a:t> </a:t>
            </a:r>
            <a:r>
              <a:rPr lang="en-ID" sz="2800" dirty="0" err="1"/>
              <a:t>Jupyter</a:t>
            </a:r>
            <a:r>
              <a:rPr lang="en-ID" sz="2800" dirty="0"/>
              <a:t> Notebook dan </a:t>
            </a:r>
            <a:r>
              <a:rPr lang="en-ID" sz="2800" dirty="0" err="1"/>
              <a:t>Colab</a:t>
            </a:r>
            <a:endParaRPr sz="2800" dirty="0"/>
          </a:p>
        </p:txBody>
      </p:sp>
      <p:sp>
        <p:nvSpPr>
          <p:cNvPr id="609" name="Google Shape;609;p53"/>
          <p:cNvSpPr txBox="1">
            <a:spLocks noGrp="1"/>
          </p:cNvSpPr>
          <p:nvPr>
            <p:ph type="subTitle" idx="1"/>
          </p:nvPr>
        </p:nvSpPr>
        <p:spPr>
          <a:xfrm>
            <a:off x="3766336" y="1060500"/>
            <a:ext cx="3771066" cy="1843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 internet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diakses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computer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share code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kolaborasi</a:t>
            </a:r>
            <a:r>
              <a:rPr lang="en-ID" sz="14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Terhubung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local storage </a:t>
            </a:r>
            <a:r>
              <a:rPr lang="en-ID" sz="1400" dirty="0" err="1"/>
              <a:t>komputer</a:t>
            </a:r>
            <a:r>
              <a:rPr lang="en-ID" sz="14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Sangat </a:t>
            </a:r>
            <a:r>
              <a:rPr lang="en-ID" sz="1400" dirty="0" err="1"/>
              <a:t>bergantung</a:t>
            </a:r>
            <a:r>
              <a:rPr lang="en-ID" sz="1400" dirty="0"/>
              <a:t> pada hardware computer yang </a:t>
            </a:r>
            <a:r>
              <a:rPr lang="en-ID" sz="1400" dirty="0" err="1"/>
              <a:t>dimiliki</a:t>
            </a:r>
            <a:r>
              <a:rPr lang="en-ID" sz="1400" dirty="0"/>
              <a:t> </a:t>
            </a:r>
            <a:endParaRPr sz="1200" dirty="0"/>
          </a:p>
        </p:txBody>
      </p:sp>
      <p:sp>
        <p:nvSpPr>
          <p:cNvPr id="611" name="Google Shape;611;p53"/>
          <p:cNvSpPr txBox="1">
            <a:spLocks noGrp="1"/>
          </p:cNvSpPr>
          <p:nvPr>
            <p:ph type="subTitle" idx="4"/>
          </p:nvPr>
        </p:nvSpPr>
        <p:spPr>
          <a:xfrm>
            <a:off x="3754404" y="3217598"/>
            <a:ext cx="4028222" cy="167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akses</a:t>
            </a:r>
            <a:r>
              <a:rPr lang="en-ID" sz="1400" dirty="0"/>
              <a:t> internet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Bisa </a:t>
            </a:r>
            <a:r>
              <a:rPr lang="en-ID" sz="1400" dirty="0" err="1"/>
              <a:t>diakses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device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Bisa share code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kolaborasi</a:t>
            </a: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Terhubung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penyimpanan</a:t>
            </a:r>
            <a:r>
              <a:rPr lang="en-ID" sz="1400" dirty="0"/>
              <a:t> google drive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• </a:t>
            </a:r>
            <a:r>
              <a:rPr lang="en-ID" sz="1400" dirty="0" err="1"/>
              <a:t>Menggunakan</a:t>
            </a:r>
            <a:r>
              <a:rPr lang="en-ID" sz="1400" dirty="0"/>
              <a:t> hardware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disediakan</a:t>
            </a:r>
            <a:r>
              <a:rPr lang="en-ID" sz="1400" dirty="0"/>
              <a:t> google</a:t>
            </a:r>
            <a:endParaRPr sz="1200" dirty="0"/>
          </a:p>
        </p:txBody>
      </p:sp>
      <p:sp>
        <p:nvSpPr>
          <p:cNvPr id="612" name="Google Shape;612;p53"/>
          <p:cNvSpPr/>
          <p:nvPr/>
        </p:nvSpPr>
        <p:spPr>
          <a:xfrm rot="4102346" flipH="1">
            <a:off x="-2341717" y="51925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3"/>
          <p:cNvSpPr/>
          <p:nvPr/>
        </p:nvSpPr>
        <p:spPr>
          <a:xfrm rot="813319">
            <a:off x="-1209515" y="-38479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3"/>
          <p:cNvSpPr/>
          <p:nvPr/>
        </p:nvSpPr>
        <p:spPr>
          <a:xfrm rot="-649760" flipH="1">
            <a:off x="-4004258" y="36939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37232-294D-4551-B9BE-1762940F6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95" t="27349" r="51316" b="56963"/>
          <a:stretch/>
        </p:blipFill>
        <p:spPr>
          <a:xfrm>
            <a:off x="1606598" y="1301793"/>
            <a:ext cx="1432955" cy="1171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4074B-038C-4934-AB2D-CB74AD3EA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35" t="29321" r="16405" b="56242"/>
          <a:stretch/>
        </p:blipFill>
        <p:spPr>
          <a:xfrm>
            <a:off x="1529142" y="3572804"/>
            <a:ext cx="1739245" cy="1106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20000" y="425977"/>
            <a:ext cx="77028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Python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4A7FA-347D-4EBC-A9CA-5F7D10C597B9}"/>
              </a:ext>
            </a:extLst>
          </p:cNvPr>
          <p:cNvSpPr txBox="1"/>
          <p:nvPr/>
        </p:nvSpPr>
        <p:spPr>
          <a:xfrm>
            <a:off x="1341692" y="3012380"/>
            <a:ext cx="6459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Manrope" panose="020B0604020202020204" charset="0"/>
              </a:rPr>
              <a:t>Python </a:t>
            </a:r>
            <a:r>
              <a:rPr lang="en-ID" sz="1600" dirty="0" err="1">
                <a:latin typeface="Manrope" panose="020B0604020202020204" charset="0"/>
              </a:rPr>
              <a:t>adalah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bahasa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pemrograman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tingkat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tinggi</a:t>
            </a:r>
            <a:r>
              <a:rPr lang="en-ID" sz="1600" dirty="0">
                <a:latin typeface="Manrope" panose="020B0604020202020204" charset="0"/>
              </a:rPr>
              <a:t> yang </a:t>
            </a:r>
            <a:r>
              <a:rPr lang="en-ID" sz="1600" dirty="0" err="1">
                <a:latin typeface="Manrope" panose="020B0604020202020204" charset="0"/>
              </a:rPr>
              <a:t>dinamis</a:t>
            </a:r>
            <a:r>
              <a:rPr lang="en-ID" sz="1600" dirty="0">
                <a:latin typeface="Manrope" panose="020B0604020202020204" charset="0"/>
              </a:rPr>
              <a:t>, </a:t>
            </a:r>
            <a:r>
              <a:rPr lang="en-ID" sz="1600" dirty="0" err="1">
                <a:latin typeface="Manrope" panose="020B0604020202020204" charset="0"/>
              </a:rPr>
              <a:t>serbaguna</a:t>
            </a:r>
            <a:r>
              <a:rPr lang="en-ID" sz="1600" dirty="0">
                <a:latin typeface="Manrope" panose="020B0604020202020204" charset="0"/>
              </a:rPr>
              <a:t>, dan </a:t>
            </a:r>
            <a:r>
              <a:rPr lang="en-ID" sz="1600" dirty="0" err="1">
                <a:latin typeface="Manrope" panose="020B0604020202020204" charset="0"/>
              </a:rPr>
              <a:t>mudah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untuk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dipelajari</a:t>
            </a:r>
            <a:r>
              <a:rPr lang="en-ID" sz="1600" dirty="0">
                <a:latin typeface="Manrope" panose="020B0604020202020204" charset="0"/>
              </a:rPr>
              <a:t>. Python juga </a:t>
            </a:r>
            <a:r>
              <a:rPr lang="en-ID" sz="1600" dirty="0" err="1">
                <a:latin typeface="Manrope" panose="020B0604020202020204" charset="0"/>
              </a:rPr>
              <a:t>dikenal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sebagai</a:t>
            </a:r>
            <a:r>
              <a:rPr lang="en-ID" sz="1600" dirty="0">
                <a:latin typeface="Manrope" panose="020B0604020202020204" charset="0"/>
              </a:rPr>
              <a:t> “glue language”.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CDD9E-A1E4-484D-99DD-9ADC05BD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38" y="1183378"/>
            <a:ext cx="1532924" cy="1604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861156" y="804585"/>
            <a:ext cx="7625331" cy="3157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Sebagai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bahasa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digunakan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secara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dinamis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, Python sangat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fleksibel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.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Ini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berarti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tidak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ada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aturan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terlalu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ketat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tentang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cara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membangun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fitur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dan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memiliki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lebih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banyak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fleksibilitas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dalam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memecahkan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error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menggunakan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metode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berbeda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.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Selain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itu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, Python juga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lebih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mentoleransi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error yang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muncul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,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sehingga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masih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memungkinkan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mengkompilasi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dan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menjalankan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program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sampai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error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diperbaiki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. Training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ini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mempelajari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bagaimana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menggunakan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bahasa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pemrograman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python.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Dengan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training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ini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diharapkan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peserta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dapat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belajar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cara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membuat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video game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sederhana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dan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menggunakan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teknik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visualisasi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data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membuat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grafik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dan chart. Python Fundamentals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mengajari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para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pemula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tentang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hal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penting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dari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Python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dengan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cepat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sehingga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mereka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dapat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membangun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program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praktis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dan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mengembangkan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teknik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pemrograman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b="0" i="0" dirty="0" err="1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baik</a:t>
            </a:r>
            <a:r>
              <a:rPr lang="en-ID" b="0" i="0" dirty="0">
                <a:solidFill>
                  <a:srgbClr val="476C6C"/>
                </a:solidFill>
                <a:effectLst/>
                <a:latin typeface="Poppins" panose="020B0502040204020203" pitchFamily="2" charset="0"/>
              </a:rPr>
              <a:t>.</a:t>
            </a:r>
            <a:endParaRPr dirty="0"/>
          </a:p>
        </p:txBody>
      </p:sp>
      <p:sp>
        <p:nvSpPr>
          <p:cNvPr id="354" name="Google Shape;354;p37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 rot="10800000">
            <a:off x="4756162" y="976004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 flipH="1">
            <a:off x="1938406" y="1072150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 rot="-4376525" flipH="1">
            <a:off x="5282853" y="2489944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 flipH="1">
            <a:off x="457200" y="1914369"/>
            <a:ext cx="7966800" cy="1344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terminal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u="sng" dirty="0">
                <a:solidFill>
                  <a:srgbClr val="007B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IDE (Integrated Development Environment)</a:t>
            </a:r>
            <a:r>
              <a:rPr lang="en-ID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8">
            <a:extLst>
              <a:ext uri="{FF2B5EF4-FFF2-40B4-BE49-F238E27FC236}">
                <a16:creationId xmlns:a16="http://schemas.microsoft.com/office/drawing/2014/main" id="{C8D546DB-E8CA-434E-BE5F-6B7CE9D0291F}"/>
              </a:ext>
            </a:extLst>
          </p:cNvPr>
          <p:cNvSpPr txBox="1">
            <a:spLocks/>
          </p:cNvSpPr>
          <p:nvPr/>
        </p:nvSpPr>
        <p:spPr>
          <a:xfrm>
            <a:off x="492370" y="93785"/>
            <a:ext cx="8464060" cy="491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 terminal 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CTRL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endParaRPr lang="en-ID" sz="13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shell.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Python Anda,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</a:t>
            </a:r>
            <a:r>
              <a:rPr lang="en-ID" sz="1300" dirty="0" err="1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Selamat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300" dirty="0" err="1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datang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 Python")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script Python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shell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exit()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300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en-ID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editor,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Buat file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python Anda,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print("</a:t>
            </a:r>
            <a:r>
              <a:rPr lang="en-ID" sz="1300" dirty="0" err="1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Selamat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D" sz="1300" dirty="0" err="1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datang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 Python")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As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ekstensi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D" sz="1300" dirty="0" err="1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cetak.py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Terminal.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 terminal 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CTRL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D" sz="1300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Python Anda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cd /Users/admin/Desktop/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Python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D" sz="1300" dirty="0">
                <a:solidFill>
                  <a:srgbClr val="E83E8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cetak.py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 Python Anda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30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sz="13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300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871F8DF-2694-47F5-B10E-4EF1602D11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4105" y="320271"/>
            <a:ext cx="8115788" cy="1395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Windows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Menggunakan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Shell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Buka IDLE (python shell di windows), Anda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bisa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mencarinya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tombol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Tuliskan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script Python Anda,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contoh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Selamat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di Python")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jika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sudah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tombol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dan script Python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dijalankan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eksekusi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B4D77-FD24-41FD-8BBA-A40397568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97" t="28251" r="20769" b="18846"/>
          <a:stretch/>
        </p:blipFill>
        <p:spPr>
          <a:xfrm>
            <a:off x="1910861" y="1715517"/>
            <a:ext cx="5322277" cy="3275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946DA8-D42B-4835-8A23-309F1CFA9F10}"/>
              </a:ext>
            </a:extLst>
          </p:cNvPr>
          <p:cNvSpPr txBox="1"/>
          <p:nvPr/>
        </p:nvSpPr>
        <p:spPr>
          <a:xfrm>
            <a:off x="679938" y="1786920"/>
            <a:ext cx="7784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Manrope" panose="020B0604020202020204" charset="0"/>
              </a:rPr>
              <a:t>Terdapat</a:t>
            </a:r>
            <a:r>
              <a:rPr lang="en-ID" sz="1600" dirty="0">
                <a:latin typeface="Manrope" panose="020B0604020202020204" charset="0"/>
              </a:rPr>
              <a:t> 4 </a:t>
            </a:r>
            <a:r>
              <a:rPr lang="en-ID" sz="1600" dirty="0" err="1">
                <a:latin typeface="Manrope" panose="020B0604020202020204" charset="0"/>
              </a:rPr>
              <a:t>metode</a:t>
            </a:r>
            <a:r>
              <a:rPr lang="en-ID" sz="1600" dirty="0">
                <a:latin typeface="Manrope" panose="020B0604020202020204" charset="0"/>
              </a:rPr>
              <a:t> yang </a:t>
            </a:r>
            <a:r>
              <a:rPr lang="en-ID" sz="1600" dirty="0" err="1">
                <a:latin typeface="Manrope" panose="020B0604020202020204" charset="0"/>
              </a:rPr>
              <a:t>dapat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digunakan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untuk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menulis</a:t>
            </a:r>
            <a:r>
              <a:rPr lang="en-ID" sz="1600" dirty="0">
                <a:latin typeface="Manrope" panose="020B0604020202020204" charset="0"/>
              </a:rPr>
              <a:t> dan </a:t>
            </a:r>
            <a:r>
              <a:rPr lang="en-ID" sz="1600" dirty="0" err="1">
                <a:latin typeface="Manrope" panose="020B0604020202020204" charset="0"/>
              </a:rPr>
              <a:t>menjalankan</a:t>
            </a:r>
            <a:r>
              <a:rPr lang="en-ID" sz="1600" dirty="0">
                <a:latin typeface="Manrope" panose="020B0604020202020204" charset="0"/>
              </a:rPr>
              <a:t> program Python, </a:t>
            </a:r>
            <a:r>
              <a:rPr lang="en-ID" sz="1600" dirty="0" err="1">
                <a:latin typeface="Manrope" panose="020B0604020202020204" charset="0"/>
              </a:rPr>
              <a:t>antara</a:t>
            </a:r>
            <a:r>
              <a:rPr lang="en-ID" sz="1600" dirty="0">
                <a:latin typeface="Manrope" panose="020B0604020202020204" charset="0"/>
              </a:rPr>
              <a:t> lain: 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Manrope" panose="020B0604020202020204" charset="0"/>
              </a:rPr>
              <a:t>Terminal 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Manrope" panose="020B0604020202020204" charset="0"/>
              </a:rPr>
              <a:t>2. Terminal + Text Editor 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Manrope" panose="020B0604020202020204" charset="0"/>
              </a:rPr>
              <a:t>3. IDE 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Manrope" panose="020B0604020202020204" charset="0"/>
              </a:rPr>
              <a:t>4. IDE </a:t>
            </a:r>
            <a:r>
              <a:rPr lang="en-ID" sz="1600" dirty="0" err="1">
                <a:latin typeface="Manrope" panose="020B0604020202020204" charset="0"/>
              </a:rPr>
              <a:t>untuk</a:t>
            </a:r>
            <a:r>
              <a:rPr lang="en-ID" sz="1600" dirty="0">
                <a:latin typeface="Manrope" panose="020B0604020202020204" charset="0"/>
              </a:rPr>
              <a:t> </a:t>
            </a:r>
            <a:r>
              <a:rPr lang="en-ID" sz="1600" dirty="0" err="1">
                <a:latin typeface="Manrope" panose="020B0604020202020204" charset="0"/>
              </a:rPr>
              <a:t>penelitian</a:t>
            </a:r>
            <a:r>
              <a:rPr lang="en-ID" sz="1600" dirty="0">
                <a:latin typeface="Manrope" panose="020B0604020202020204" charset="0"/>
              </a:rPr>
              <a:t> dan </a:t>
            </a:r>
            <a:r>
              <a:rPr lang="en-ID" sz="1600" dirty="0" err="1">
                <a:latin typeface="Manrope" panose="020B0604020202020204" charset="0"/>
              </a:rPr>
              <a:t>pengembangan</a:t>
            </a:r>
            <a:endParaRPr lang="en-ID" sz="1600" dirty="0"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Jupyter</a:t>
            </a:r>
            <a:r>
              <a:rPr lang="en-ID" dirty="0"/>
              <a:t> Notebook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AEEE3-6AA2-45E9-B655-CFBCFC26622B}"/>
              </a:ext>
            </a:extLst>
          </p:cNvPr>
          <p:cNvSpPr txBox="1"/>
          <p:nvPr/>
        </p:nvSpPr>
        <p:spPr>
          <a:xfrm>
            <a:off x="3962325" y="1720360"/>
            <a:ext cx="3833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latin typeface="Manrope" panose="020B0604020202020204" charset="0"/>
              </a:rPr>
              <a:t>Jupyter</a:t>
            </a:r>
            <a:r>
              <a:rPr lang="en-ID" sz="1800" dirty="0">
                <a:latin typeface="Manrope" panose="020B0604020202020204" charset="0"/>
              </a:rPr>
              <a:t> Notebook </a:t>
            </a:r>
            <a:r>
              <a:rPr lang="en-ID" sz="1800" dirty="0" err="1">
                <a:latin typeface="Manrope" panose="020B0604020202020204" charset="0"/>
              </a:rPr>
              <a:t>adalah</a:t>
            </a:r>
            <a:r>
              <a:rPr lang="en-ID" sz="1800" dirty="0">
                <a:latin typeface="Manrope" panose="020B0604020202020204" charset="0"/>
              </a:rPr>
              <a:t> salah </a:t>
            </a:r>
            <a:r>
              <a:rPr lang="en-ID" sz="1800" dirty="0" err="1">
                <a:latin typeface="Manrope" panose="020B0604020202020204" charset="0"/>
              </a:rPr>
              <a:t>satu</a:t>
            </a:r>
            <a:r>
              <a:rPr lang="en-ID" sz="1800" dirty="0">
                <a:latin typeface="Manrope" panose="020B0604020202020204" charset="0"/>
              </a:rPr>
              <a:t> IDE </a:t>
            </a:r>
            <a:r>
              <a:rPr lang="en-ID" sz="1800" dirty="0" err="1">
                <a:latin typeface="Manrope" panose="020B0604020202020204" charset="0"/>
              </a:rPr>
              <a:t>untuk</a:t>
            </a:r>
            <a:r>
              <a:rPr lang="en-ID" sz="1800" dirty="0">
                <a:latin typeface="Manrope" panose="020B0604020202020204" charset="0"/>
              </a:rPr>
              <a:t> </a:t>
            </a:r>
            <a:r>
              <a:rPr lang="en-ID" sz="1800" dirty="0" err="1">
                <a:latin typeface="Manrope" panose="020B0604020202020204" charset="0"/>
              </a:rPr>
              <a:t>penelitian</a:t>
            </a:r>
            <a:r>
              <a:rPr lang="en-ID" sz="1800" dirty="0">
                <a:latin typeface="Manrope" panose="020B0604020202020204" charset="0"/>
              </a:rPr>
              <a:t> dan </a:t>
            </a:r>
            <a:r>
              <a:rPr lang="en-ID" sz="1800" dirty="0" err="1">
                <a:latin typeface="Manrope" panose="020B0604020202020204" charset="0"/>
              </a:rPr>
              <a:t>pengembangan</a:t>
            </a:r>
            <a:r>
              <a:rPr lang="en-ID" sz="1800" dirty="0">
                <a:latin typeface="Manrope" panose="020B0604020202020204" charset="0"/>
              </a:rPr>
              <a:t>, di </a:t>
            </a:r>
            <a:r>
              <a:rPr lang="en-ID" sz="1800" dirty="0" err="1">
                <a:latin typeface="Manrope" panose="020B0604020202020204" charset="0"/>
              </a:rPr>
              <a:t>bidang</a:t>
            </a:r>
            <a:r>
              <a:rPr lang="en-ID" sz="1800" dirty="0">
                <a:latin typeface="Manrope" panose="020B0604020202020204" charset="0"/>
              </a:rPr>
              <a:t> data science, yang </a:t>
            </a:r>
            <a:r>
              <a:rPr lang="en-ID" sz="1800" dirty="0" err="1">
                <a:latin typeface="Manrope" panose="020B0604020202020204" charset="0"/>
              </a:rPr>
              <a:t>berbasis</a:t>
            </a:r>
            <a:r>
              <a:rPr lang="en-ID" sz="1800" dirty="0">
                <a:latin typeface="Manrope" panose="020B0604020202020204" charset="0"/>
              </a:rPr>
              <a:t> web. IDE </a:t>
            </a:r>
            <a:r>
              <a:rPr lang="en-ID" sz="1800" dirty="0" err="1">
                <a:latin typeface="Manrope" panose="020B0604020202020204" charset="0"/>
              </a:rPr>
              <a:t>ini</a:t>
            </a:r>
            <a:r>
              <a:rPr lang="en-ID" sz="1800" dirty="0">
                <a:latin typeface="Manrope" panose="020B0604020202020204" charset="0"/>
              </a:rPr>
              <a:t> </a:t>
            </a:r>
            <a:r>
              <a:rPr lang="en-ID" sz="1800" dirty="0" err="1">
                <a:latin typeface="Manrope" panose="020B0604020202020204" charset="0"/>
              </a:rPr>
              <a:t>bersifat</a:t>
            </a:r>
            <a:r>
              <a:rPr lang="en-ID" sz="1800" dirty="0">
                <a:latin typeface="Manrope" panose="020B0604020202020204" charset="0"/>
              </a:rPr>
              <a:t> open sources.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DA0A90-D6FB-43B2-B64B-BC6465C57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77" t="39425" r="55897" b="29107"/>
          <a:stretch/>
        </p:blipFill>
        <p:spPr>
          <a:xfrm>
            <a:off x="1852246" y="1762857"/>
            <a:ext cx="1465384" cy="1617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subTitle" idx="1"/>
          </p:nvPr>
        </p:nvSpPr>
        <p:spPr>
          <a:xfrm>
            <a:off x="845569" y="1689989"/>
            <a:ext cx="7452861" cy="1763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Jupyter</a:t>
            </a:r>
            <a:r>
              <a:rPr lang="en-ID" sz="1800" dirty="0"/>
              <a:t> Notebook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bekerja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IDE </a:t>
            </a:r>
            <a:r>
              <a:rPr lang="en-ID" sz="1800" dirty="0" err="1"/>
              <a:t>kebanyakan</a:t>
            </a:r>
            <a:r>
              <a:rPr lang="en-ID" sz="1800" dirty="0"/>
              <a:t>, </a:t>
            </a:r>
            <a:r>
              <a:rPr lang="en-ID" sz="1800" dirty="0" err="1"/>
              <a:t>namun</a:t>
            </a:r>
            <a:r>
              <a:rPr lang="en-ID" sz="1800" dirty="0"/>
              <a:t> juga </a:t>
            </a:r>
            <a:r>
              <a:rPr lang="en-ID" sz="1800" dirty="0" err="1"/>
              <a:t>mampu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presentasi</a:t>
            </a:r>
            <a:r>
              <a:rPr lang="en-ID" sz="1800" dirty="0"/>
              <a:t> dan </a:t>
            </a:r>
            <a:r>
              <a:rPr lang="en-ID" sz="1800" dirty="0" err="1"/>
              <a:t>edukasi</a:t>
            </a:r>
            <a:r>
              <a:rPr lang="en-ID" sz="18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Jupyter</a:t>
            </a:r>
            <a:r>
              <a:rPr lang="en-ID" sz="1800" dirty="0"/>
              <a:t> Notebook </a:t>
            </a:r>
            <a:r>
              <a:rPr lang="en-ID" sz="1800" dirty="0" err="1"/>
              <a:t>mendukung</a:t>
            </a:r>
            <a:r>
              <a:rPr lang="en-ID" sz="1800" dirty="0"/>
              <a:t> markdown. Hal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menambahkan</a:t>
            </a:r>
            <a:r>
              <a:rPr lang="en-ID" sz="1800" dirty="0"/>
              <a:t> heading, paragraph, table, dan image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program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 HTML.</a:t>
            </a:r>
            <a:endParaRPr sz="1800" dirty="0"/>
          </a:p>
        </p:txBody>
      </p:sp>
      <p:sp>
        <p:nvSpPr>
          <p:cNvPr id="432" name="Google Shape;432;p4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651</Words>
  <Application>Microsoft Office PowerPoint</Application>
  <PresentationFormat>On-screen Show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Kulim Park SemiBold</vt:lpstr>
      <vt:lpstr>Manrope</vt:lpstr>
      <vt:lpstr>Calibri Light</vt:lpstr>
      <vt:lpstr>Poppins</vt:lpstr>
      <vt:lpstr>Consolas</vt:lpstr>
      <vt:lpstr>Kulim Park</vt:lpstr>
      <vt:lpstr>Segoe UI</vt:lpstr>
      <vt:lpstr>Calibri</vt:lpstr>
      <vt:lpstr>Nunito Light</vt:lpstr>
      <vt:lpstr>Minimalist Korean Aesthetic Pitch Deck by Slidesgo</vt:lpstr>
      <vt:lpstr>FOUNDAMENTAL PYTHON</vt:lpstr>
      <vt:lpstr>Apa itu Python</vt:lpstr>
      <vt:lpstr>PowerPoint Presentation</vt:lpstr>
      <vt:lpstr>Untuk menjalankan Python ada banyak cara yang bisa dilakukan. Anda bisa menggunakan shell, terminal atau menggunakan IDE (Integrated Development Environment). </vt:lpstr>
      <vt:lpstr>PowerPoint Presentation</vt:lpstr>
      <vt:lpstr>PowerPoint Presentation</vt:lpstr>
      <vt:lpstr>PowerPoint Presentation</vt:lpstr>
      <vt:lpstr>Apa itu Jupyter Notebook</vt:lpstr>
      <vt:lpstr>PowerPoint Presentation</vt:lpstr>
      <vt:lpstr>PowerPoint Presentation</vt:lpstr>
      <vt:lpstr>Colab</vt:lpstr>
      <vt:lpstr>Perbedaan Jupyter Notebook dan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FOUNDAMENTAL PYTHON</dc:title>
  <dc:creator>surya saida</dc:creator>
  <cp:lastModifiedBy>surya saida</cp:lastModifiedBy>
  <cp:revision>1</cp:revision>
  <dcterms:modified xsi:type="dcterms:W3CDTF">2022-04-07T03:40:47Z</dcterms:modified>
</cp:coreProperties>
</file>