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58" r:id="rId5"/>
    <p:sldId id="260" r:id="rId6"/>
    <p:sldId id="275" r:id="rId7"/>
    <p:sldId id="261" r:id="rId8"/>
    <p:sldId id="262" r:id="rId9"/>
    <p:sldId id="263" r:id="rId10"/>
    <p:sldId id="264" r:id="rId11"/>
    <p:sldId id="265" r:id="rId12"/>
    <p:sldId id="266" r:id="rId13"/>
    <p:sldId id="274" r:id="rId14"/>
    <p:sldId id="267" r:id="rId15"/>
    <p:sldId id="271" r:id="rId16"/>
    <p:sldId id="268" r:id="rId17"/>
    <p:sldId id="269" r:id="rId18"/>
    <p:sldId id="270" r:id="rId19"/>
    <p:sldId id="273"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87"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8CF10EE-A1FE-4286-B8C1-C9E090DEC646}" type="datetimeFigureOut">
              <a:rPr lang="en-US" smtClean="0"/>
              <a:t>22-Mar-18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1D6A216-820E-487E-9F55-ED127C29307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CF10EE-A1FE-4286-B8C1-C9E090DEC646}" type="datetimeFigureOut">
              <a:rPr lang="en-US" smtClean="0"/>
              <a:t>22-Mar-18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6A216-820E-487E-9F55-ED127C2930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8CF10EE-A1FE-4286-B8C1-C9E090DEC646}" type="datetimeFigureOut">
              <a:rPr lang="en-US" smtClean="0"/>
              <a:t>22-Mar-18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1D6A216-820E-487E-9F55-ED127C29307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CF10EE-A1FE-4286-B8C1-C9E090DEC646}" type="datetimeFigureOut">
              <a:rPr lang="en-US" smtClean="0"/>
              <a:t>22-Mar-18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1D6A216-820E-487E-9F55-ED127C293079}"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8CF10EE-A1FE-4286-B8C1-C9E090DEC646}" type="datetimeFigureOut">
              <a:rPr lang="en-US" smtClean="0"/>
              <a:t>22-Mar-18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1D6A216-820E-487E-9F55-ED127C293079}"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8CF10EE-A1FE-4286-B8C1-C9E090DEC646}" type="datetimeFigureOut">
              <a:rPr lang="en-US" smtClean="0"/>
              <a:t>22-Mar-18</a:t>
            </a:fld>
            <a:endParaRPr lang="en-US"/>
          </a:p>
        </p:txBody>
      </p:sp>
      <p:sp>
        <p:nvSpPr>
          <p:cNvPr id="10" name="Slide Number Placeholder 9"/>
          <p:cNvSpPr>
            <a:spLocks noGrp="1"/>
          </p:cNvSpPr>
          <p:nvPr>
            <p:ph type="sldNum" sz="quarter" idx="16"/>
          </p:nvPr>
        </p:nvSpPr>
        <p:spPr/>
        <p:txBody>
          <a:bodyPr rtlCol="0"/>
          <a:lstStyle/>
          <a:p>
            <a:fld id="{21D6A216-820E-487E-9F55-ED127C293079}"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8CF10EE-A1FE-4286-B8C1-C9E090DEC646}" type="datetimeFigureOut">
              <a:rPr lang="en-US" smtClean="0"/>
              <a:t>22-Mar-18</a:t>
            </a:fld>
            <a:endParaRPr lang="en-US"/>
          </a:p>
        </p:txBody>
      </p:sp>
      <p:sp>
        <p:nvSpPr>
          <p:cNvPr id="12" name="Slide Number Placeholder 11"/>
          <p:cNvSpPr>
            <a:spLocks noGrp="1"/>
          </p:cNvSpPr>
          <p:nvPr>
            <p:ph type="sldNum" sz="quarter" idx="16"/>
          </p:nvPr>
        </p:nvSpPr>
        <p:spPr/>
        <p:txBody>
          <a:bodyPr rtlCol="0"/>
          <a:lstStyle/>
          <a:p>
            <a:fld id="{21D6A216-820E-487E-9F55-ED127C293079}"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CF10EE-A1FE-4286-B8C1-C9E090DEC646}" type="datetimeFigureOut">
              <a:rPr lang="en-US" smtClean="0"/>
              <a:t>22-Mar-18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1D6A216-820E-487E-9F55-ED127C2930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F10EE-A1FE-4286-B8C1-C9E090DEC646}" type="datetimeFigureOut">
              <a:rPr lang="en-US" smtClean="0"/>
              <a:t>22-Mar-18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1D6A216-820E-487E-9F55-ED127C2930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CF10EE-A1FE-4286-B8C1-C9E090DEC646}" type="datetimeFigureOut">
              <a:rPr lang="en-US" smtClean="0"/>
              <a:t>22-Mar-18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1D6A216-820E-487E-9F55-ED127C293079}"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8CF10EE-A1FE-4286-B8C1-C9E090DEC646}" type="datetimeFigureOut">
              <a:rPr lang="en-US" smtClean="0"/>
              <a:t>22-Mar-18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1D6A216-820E-487E-9F55-ED127C293079}"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8CF10EE-A1FE-4286-B8C1-C9E090DEC646}" type="datetimeFigureOut">
              <a:rPr lang="en-US" smtClean="0"/>
              <a:t>22-Mar-18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1D6A216-820E-487E-9F55-ED127C2930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
            <a:ext cx="6477000" cy="1828800"/>
          </a:xfrm>
        </p:spPr>
        <p:txBody>
          <a:bodyPr>
            <a:noAutofit/>
          </a:bodyPr>
          <a:lstStyle/>
          <a:p>
            <a:pPr algn="ctr"/>
            <a:r>
              <a:rPr lang="en-US" sz="5400" b="1" u="sng" dirty="0" smtClean="0"/>
              <a:t>CCNA Project </a:t>
            </a:r>
            <a:br>
              <a:rPr lang="en-US" sz="5400" b="1" u="sng" dirty="0" smtClean="0"/>
            </a:br>
            <a:r>
              <a:rPr lang="en-US" sz="5400" b="1" u="sng" dirty="0" smtClean="0"/>
              <a:t>Presentation</a:t>
            </a:r>
            <a:endParaRPr lang="en-US" sz="5400" b="1" u="sng" dirty="0"/>
          </a:p>
        </p:txBody>
      </p:sp>
      <p:sp>
        <p:nvSpPr>
          <p:cNvPr id="3" name="Subtitle 2"/>
          <p:cNvSpPr>
            <a:spLocks noGrp="1"/>
          </p:cNvSpPr>
          <p:nvPr>
            <p:ph type="subTitle" idx="1"/>
          </p:nvPr>
        </p:nvSpPr>
        <p:spPr>
          <a:xfrm>
            <a:off x="471488" y="1828800"/>
            <a:ext cx="8062912" cy="1752600"/>
          </a:xfrm>
        </p:spPr>
        <p:txBody>
          <a:bodyPr/>
          <a:lstStyle/>
          <a:p>
            <a:pPr algn="ctr"/>
            <a:r>
              <a:rPr lang="en-US" sz="3200" b="1" u="sng" dirty="0" smtClean="0"/>
              <a:t>TOPIC: OSPF Mix Task</a:t>
            </a:r>
            <a:endParaRPr lang="en-US" b="1" u="sng" dirty="0"/>
          </a:p>
        </p:txBody>
      </p:sp>
      <p:sp>
        <p:nvSpPr>
          <p:cNvPr id="5" name="TextBox 4"/>
          <p:cNvSpPr txBox="1"/>
          <p:nvPr/>
        </p:nvSpPr>
        <p:spPr>
          <a:xfrm>
            <a:off x="5334000" y="3276600"/>
            <a:ext cx="3810000" cy="2677656"/>
          </a:xfrm>
          <a:prstGeom prst="rect">
            <a:avLst/>
          </a:prstGeom>
          <a:noFill/>
        </p:spPr>
        <p:txBody>
          <a:bodyPr wrap="square" rtlCol="0">
            <a:spAutoFit/>
          </a:bodyPr>
          <a:lstStyle/>
          <a:p>
            <a:pPr algn="r"/>
            <a:r>
              <a:rPr lang="en-US" sz="2400" b="1" dirty="0" smtClean="0"/>
              <a:t>Submitted By:-</a:t>
            </a:r>
            <a:endParaRPr lang="en-US" b="1" dirty="0" smtClean="0"/>
          </a:p>
          <a:p>
            <a:pPr algn="r"/>
            <a:endParaRPr lang="en-US" dirty="0" smtClean="0"/>
          </a:p>
          <a:p>
            <a:pPr algn="r"/>
            <a:r>
              <a:rPr lang="en-US" dirty="0" err="1" smtClean="0"/>
              <a:t>Mohit</a:t>
            </a:r>
            <a:r>
              <a:rPr lang="en-US" dirty="0" smtClean="0"/>
              <a:t> </a:t>
            </a:r>
            <a:r>
              <a:rPr lang="en-US" dirty="0" err="1" smtClean="0"/>
              <a:t>Yadav</a:t>
            </a:r>
            <a:endParaRPr lang="en-US" dirty="0" smtClean="0"/>
          </a:p>
          <a:p>
            <a:pPr algn="r"/>
            <a:r>
              <a:rPr lang="en-US" dirty="0" err="1" smtClean="0"/>
              <a:t>Pulkit</a:t>
            </a:r>
            <a:r>
              <a:rPr lang="en-US" dirty="0" smtClean="0"/>
              <a:t> </a:t>
            </a:r>
            <a:r>
              <a:rPr lang="en-US" dirty="0" err="1" smtClean="0"/>
              <a:t>Chawla</a:t>
            </a:r>
            <a:endParaRPr lang="en-US" dirty="0" smtClean="0"/>
          </a:p>
          <a:p>
            <a:pPr algn="r"/>
            <a:r>
              <a:rPr lang="en-US" dirty="0" err="1" smtClean="0"/>
              <a:t>Manan</a:t>
            </a:r>
            <a:r>
              <a:rPr lang="en-US" dirty="0" smtClean="0"/>
              <a:t> </a:t>
            </a:r>
            <a:r>
              <a:rPr lang="en-US" dirty="0" err="1" smtClean="0"/>
              <a:t>Aggarwal</a:t>
            </a:r>
            <a:endParaRPr lang="en-US" dirty="0" smtClean="0"/>
          </a:p>
          <a:p>
            <a:pPr algn="r"/>
            <a:r>
              <a:rPr lang="en-US" dirty="0" err="1" smtClean="0"/>
              <a:t>Harshita</a:t>
            </a:r>
            <a:r>
              <a:rPr lang="en-US" dirty="0" smtClean="0"/>
              <a:t> </a:t>
            </a:r>
            <a:r>
              <a:rPr lang="en-US" dirty="0" err="1" smtClean="0"/>
              <a:t>Khandelwal</a:t>
            </a:r>
            <a:endParaRPr lang="en-US" dirty="0" smtClean="0"/>
          </a:p>
          <a:p>
            <a:pPr algn="r"/>
            <a:r>
              <a:rPr lang="en-US" dirty="0" smtClean="0"/>
              <a:t>Surya </a:t>
            </a:r>
            <a:r>
              <a:rPr lang="en-US" dirty="0" err="1" smtClean="0"/>
              <a:t>Saini</a:t>
            </a:r>
            <a:endParaRPr lang="en-US" dirty="0" smtClean="0"/>
          </a:p>
          <a:p>
            <a:pPr algn="r"/>
            <a:r>
              <a:rPr lang="en-US" dirty="0" err="1" smtClean="0"/>
              <a:t>Dhanuj</a:t>
            </a:r>
            <a:r>
              <a:rPr lang="en-US" dirty="0" smtClean="0"/>
              <a:t> Kumar Sharma</a:t>
            </a:r>
          </a:p>
          <a:p>
            <a:pPr algn="r"/>
            <a:r>
              <a:rPr lang="en-US" dirty="0" err="1" smtClean="0"/>
              <a:t>Srishti</a:t>
            </a:r>
            <a:r>
              <a:rPr lang="en-US" dirty="0" smtClean="0"/>
              <a:t> Jain</a:t>
            </a:r>
          </a:p>
        </p:txBody>
      </p:sp>
      <p:sp>
        <p:nvSpPr>
          <p:cNvPr id="6" name="TextBox 5"/>
          <p:cNvSpPr txBox="1"/>
          <p:nvPr/>
        </p:nvSpPr>
        <p:spPr>
          <a:xfrm>
            <a:off x="329901" y="3886200"/>
            <a:ext cx="1803699" cy="1077218"/>
          </a:xfrm>
          <a:prstGeom prst="rect">
            <a:avLst/>
          </a:prstGeom>
          <a:noFill/>
        </p:spPr>
        <p:txBody>
          <a:bodyPr wrap="none" rtlCol="0">
            <a:spAutoFit/>
          </a:bodyPr>
          <a:lstStyle/>
          <a:p>
            <a:r>
              <a:rPr lang="en-US" sz="2400" b="1" dirty="0" smtClean="0"/>
              <a:t>To:-</a:t>
            </a:r>
            <a:endParaRPr lang="en-US" sz="2000" b="1" dirty="0" smtClean="0"/>
          </a:p>
          <a:p>
            <a:endParaRPr lang="en-US" sz="2000" b="1" dirty="0"/>
          </a:p>
          <a:p>
            <a:r>
              <a:rPr lang="en-US" sz="2000" b="1" dirty="0" smtClean="0"/>
              <a:t>Mr. Vishnu Sir</a:t>
            </a:r>
            <a:endParaRPr lang="en-US"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Forwarding State</a:t>
            </a:r>
            <a:endParaRPr lang="en-US" dirty="0"/>
          </a:p>
        </p:txBody>
      </p:sp>
      <p:sp>
        <p:nvSpPr>
          <p:cNvPr id="3" name="Content Placeholder 2"/>
          <p:cNvSpPr>
            <a:spLocks noGrp="1"/>
          </p:cNvSpPr>
          <p:nvPr>
            <p:ph sz="quarter" idx="1"/>
          </p:nvPr>
        </p:nvSpPr>
        <p:spPr/>
        <p:txBody>
          <a:bodyPr>
            <a:normAutofit/>
          </a:bodyPr>
          <a:lstStyle/>
          <a:p>
            <a:r>
              <a:rPr lang="en-US" dirty="0" smtClean="0"/>
              <a:t>A port in the forwarding state forwards frames across the attached network segment. </a:t>
            </a:r>
            <a:endParaRPr lang="en-US" dirty="0" smtClean="0"/>
          </a:p>
          <a:p>
            <a:r>
              <a:rPr lang="en-US" dirty="0" smtClean="0"/>
              <a:t>In </a:t>
            </a:r>
            <a:r>
              <a:rPr lang="en-US" dirty="0" smtClean="0"/>
              <a:t>a forwarding state, the port will process </a:t>
            </a:r>
            <a:r>
              <a:rPr lang="en-US" u="sng" dirty="0" smtClean="0"/>
              <a:t>BPDUs</a:t>
            </a:r>
            <a:r>
              <a:rPr lang="en-US" dirty="0" smtClean="0"/>
              <a:t> , update its MAC Address table with frames that it receives, and forward user traffic through the port. Forwarding State is the normal state</a:t>
            </a:r>
            <a:r>
              <a:rPr lang="en-US" dirty="0" smtClean="0"/>
              <a:t>.</a:t>
            </a:r>
          </a:p>
          <a:p>
            <a:r>
              <a:rPr lang="en-US" dirty="0" smtClean="0"/>
              <a:t>Data </a:t>
            </a:r>
            <a:r>
              <a:rPr lang="en-US" dirty="0" smtClean="0"/>
              <a:t>and configuration messages are passed through the port, when it is in forwarding state.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Disabled State</a:t>
            </a:r>
            <a:endParaRPr lang="en-US" dirty="0"/>
          </a:p>
        </p:txBody>
      </p:sp>
      <p:sp>
        <p:nvSpPr>
          <p:cNvPr id="3" name="Content Placeholder 2"/>
          <p:cNvSpPr>
            <a:spLocks noGrp="1"/>
          </p:cNvSpPr>
          <p:nvPr>
            <p:ph sz="quarter" idx="1"/>
          </p:nvPr>
        </p:nvSpPr>
        <p:spPr/>
        <p:txBody>
          <a:bodyPr/>
          <a:lstStyle/>
          <a:p>
            <a:r>
              <a:rPr lang="en-US" dirty="0" smtClean="0"/>
              <a:t>A port in the disabled state does not participate in </a:t>
            </a:r>
            <a:r>
              <a:rPr lang="en-US" dirty="0" smtClean="0"/>
              <a:t>frame </a:t>
            </a:r>
            <a:r>
              <a:rPr lang="en-US" dirty="0" smtClean="0"/>
              <a:t>forwarding or the operation of </a:t>
            </a:r>
            <a:r>
              <a:rPr lang="en-US" u="sng" dirty="0" smtClean="0"/>
              <a:t>STP.</a:t>
            </a:r>
          </a:p>
          <a:p>
            <a:endParaRPr lang="en-US" dirty="0" smtClean="0"/>
          </a:p>
          <a:p>
            <a:r>
              <a:rPr lang="en-US" dirty="0" smtClean="0"/>
              <a:t>Because </a:t>
            </a:r>
            <a:r>
              <a:rPr lang="en-US" dirty="0" smtClean="0"/>
              <a:t>a port in the disabled state is considered </a:t>
            </a:r>
            <a:r>
              <a:rPr lang="en-US" dirty="0" smtClean="0"/>
              <a:t>non-operational.</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Routing Protocols </a:t>
            </a:r>
            <a:endParaRPr lang="en-US" dirty="0"/>
          </a:p>
        </p:txBody>
      </p:sp>
      <p:sp>
        <p:nvSpPr>
          <p:cNvPr id="3" name="Content Placeholder 2"/>
          <p:cNvSpPr>
            <a:spLocks noGrp="1"/>
          </p:cNvSpPr>
          <p:nvPr>
            <p:ph sz="quarter" idx="1"/>
          </p:nvPr>
        </p:nvSpPr>
        <p:spPr/>
        <p:txBody>
          <a:bodyPr>
            <a:normAutofit/>
          </a:bodyPr>
          <a:lstStyle/>
          <a:p>
            <a:r>
              <a:rPr lang="en-US" dirty="0" smtClean="0"/>
              <a:t>Cisco has created its own routing protocol – EIGRP. EIGRP is considered to be an advanced distance vector protocol, although some materials erroneously state that EIGRP is a hybrid routing protocol, a combination of distance vector and link state.</a:t>
            </a:r>
          </a:p>
          <a:p>
            <a:r>
              <a:rPr lang="en-US" dirty="0" smtClean="0"/>
              <a:t>Types of Routing Protocols:-</a:t>
            </a:r>
          </a:p>
          <a:p>
            <a:pPr lvl="1">
              <a:buFont typeface="Wingdings" pitchFamily="2" charset="2"/>
              <a:buChar char="Ø"/>
            </a:pPr>
            <a:r>
              <a:rPr lang="en-US" dirty="0" smtClean="0"/>
              <a:t>DVRP</a:t>
            </a:r>
          </a:p>
          <a:p>
            <a:pPr lvl="1">
              <a:buFont typeface="Wingdings" pitchFamily="2" charset="2"/>
              <a:buChar char="Ø"/>
            </a:pPr>
            <a:r>
              <a:rPr lang="en-US" dirty="0" smtClean="0"/>
              <a:t>LSRP</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CCNA\Routing Protocol.png"/>
          <p:cNvPicPr>
            <a:picLocks noGrp="1" noChangeAspect="1" noChangeArrowheads="1"/>
          </p:cNvPicPr>
          <p:nvPr>
            <p:ph sz="quarter" idx="1"/>
          </p:nvPr>
        </p:nvPicPr>
        <p:blipFill>
          <a:blip r:embed="rId2"/>
          <a:srcRect/>
          <a:stretch>
            <a:fillRect/>
          </a:stretch>
        </p:blipFill>
        <p:spPr bwMode="auto">
          <a:xfrm>
            <a:off x="1" y="0"/>
            <a:ext cx="9144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Distance Vector Routing Protocol (DVRP)</a:t>
            </a:r>
            <a:endParaRPr lang="en-US" dirty="0"/>
          </a:p>
        </p:txBody>
      </p:sp>
      <p:sp>
        <p:nvSpPr>
          <p:cNvPr id="3" name="Content Placeholder 2"/>
          <p:cNvSpPr>
            <a:spLocks noGrp="1"/>
          </p:cNvSpPr>
          <p:nvPr>
            <p:ph sz="quarter" idx="1"/>
          </p:nvPr>
        </p:nvSpPr>
        <p:spPr>
          <a:xfrm>
            <a:off x="612648" y="1676400"/>
            <a:ext cx="8153400" cy="4495800"/>
          </a:xfrm>
        </p:spPr>
        <p:txBody>
          <a:bodyPr>
            <a:normAutofit fontScale="85000" lnSpcReduction="20000"/>
          </a:bodyPr>
          <a:lstStyle/>
          <a:p>
            <a:pPr fontAlgn="t"/>
            <a:r>
              <a:rPr lang="en-US" dirty="0" smtClean="0"/>
              <a:t>As the name implies, distance vector routing protocols use distance to determine the best path to a remote network. The distance is usually the number of hops (routers) to the destination network.</a:t>
            </a:r>
          </a:p>
          <a:p>
            <a:pPr fontAlgn="base"/>
            <a:r>
              <a:rPr lang="en-US" dirty="0" smtClean="0"/>
              <a:t>Distance vector protocols send complete routing table to each neighbor (a neighbor is directly connected router that runs the same routing protocol). </a:t>
            </a:r>
            <a:endParaRPr lang="en-US" dirty="0" smtClean="0"/>
          </a:p>
          <a:p>
            <a:pPr fontAlgn="base"/>
            <a:r>
              <a:rPr lang="en-US" dirty="0" smtClean="0"/>
              <a:t>They </a:t>
            </a:r>
            <a:r>
              <a:rPr lang="en-US" dirty="0" smtClean="0"/>
              <a:t>usually use some version of Bellman-Ford algorithm to calculate the best routes. Compared with link state routing protocols, distance vector protocols are simpler to configure and require little management, but are susceptible to routing loops and converge slower than link state routing protocols. </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3400" y="609600"/>
            <a:ext cx="8229600" cy="6073775"/>
          </a:xfrm>
        </p:spPr>
        <p:txBody>
          <a:bodyPr/>
          <a:lstStyle/>
          <a:p>
            <a:pPr fontAlgn="base"/>
            <a:r>
              <a:rPr lang="en-US" dirty="0" smtClean="0"/>
              <a:t>Distance vector protocols also use more bandwidth because they send complete routing table, while link state protocols sends specific updates only when topology changes occur.</a:t>
            </a:r>
          </a:p>
          <a:p>
            <a:pPr fontAlgn="t"/>
            <a:r>
              <a:rPr lang="en-US" dirty="0" smtClean="0"/>
              <a:t>RIP and EIGRP are examples of distance vector routing protocols.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Link State Routing Protocol (LSRP)</a:t>
            </a:r>
            <a:endParaRPr lang="en-US" dirty="0"/>
          </a:p>
        </p:txBody>
      </p:sp>
      <p:sp>
        <p:nvSpPr>
          <p:cNvPr id="3" name="Content Placeholder 2"/>
          <p:cNvSpPr>
            <a:spLocks noGrp="1"/>
          </p:cNvSpPr>
          <p:nvPr>
            <p:ph sz="quarter" idx="1"/>
          </p:nvPr>
        </p:nvSpPr>
        <p:spPr>
          <a:xfrm>
            <a:off x="612648" y="1676400"/>
            <a:ext cx="8153400" cy="4495800"/>
          </a:xfrm>
        </p:spPr>
        <p:txBody>
          <a:bodyPr>
            <a:noAutofit/>
          </a:bodyPr>
          <a:lstStyle/>
          <a:p>
            <a:r>
              <a:rPr lang="en-US" sz="2400" dirty="0" smtClean="0"/>
              <a:t>Link state routing protocols are the second type of routing protocols. They have the same basic purpose as distance vector protocols, to find a best path to a destination, but use different  methods to do so. </a:t>
            </a:r>
            <a:endParaRPr lang="en-US" sz="2400" dirty="0" smtClean="0"/>
          </a:p>
          <a:p>
            <a:r>
              <a:rPr lang="en-US" sz="2400" dirty="0" smtClean="0"/>
              <a:t>Unlike </a:t>
            </a:r>
            <a:r>
              <a:rPr lang="en-US" sz="2400" dirty="0" smtClean="0"/>
              <a:t>distance vector protocols, link state protocols don’t advertise the entire routing table. Instead, they advertise information about a network </a:t>
            </a:r>
            <a:r>
              <a:rPr lang="en-US" sz="2400" dirty="0" smtClean="0"/>
              <a:t>topology </a:t>
            </a:r>
            <a:r>
              <a:rPr lang="en-US" sz="2400" dirty="0" smtClean="0"/>
              <a:t>(directly connected links, neighboring routers…), so that in the end all routers running a link state protocol have the same topology database. </a:t>
            </a:r>
            <a:endParaRPr lang="en-US" sz="2400" dirty="0" smtClean="0"/>
          </a:p>
          <a:p>
            <a:r>
              <a:rPr lang="en-US" sz="2400" dirty="0" smtClean="0"/>
              <a:t>Link </a:t>
            </a:r>
            <a:r>
              <a:rPr lang="en-US" sz="2400" dirty="0" smtClean="0"/>
              <a:t>state routing protocols converge much faster than distance vector routing protocols, support classless routing, send updates using multicast addresses and use triggered routing updates. </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708025"/>
            <a:ext cx="8229600" cy="6073775"/>
          </a:xfrm>
        </p:spPr>
        <p:txBody>
          <a:bodyPr>
            <a:normAutofit/>
          </a:bodyPr>
          <a:lstStyle/>
          <a:p>
            <a:pPr fontAlgn="base"/>
            <a:r>
              <a:rPr lang="en-US" dirty="0" smtClean="0"/>
              <a:t>Each router running a link state routing protocol creates three different tables</a:t>
            </a:r>
            <a:r>
              <a:rPr lang="en-US" dirty="0" smtClean="0"/>
              <a:t>:-</a:t>
            </a:r>
            <a:endParaRPr lang="en-US" dirty="0" smtClean="0"/>
          </a:p>
          <a:p>
            <a:pPr fontAlgn="base"/>
            <a:r>
              <a:rPr lang="en-US" dirty="0" smtClean="0"/>
              <a:t>1. </a:t>
            </a:r>
            <a:r>
              <a:rPr lang="en-US" u="sng" dirty="0" smtClean="0"/>
              <a:t>Neighbor </a:t>
            </a:r>
            <a:r>
              <a:rPr lang="en-US" u="sng" dirty="0" smtClean="0"/>
              <a:t>table</a:t>
            </a:r>
            <a:r>
              <a:rPr lang="en-US" dirty="0" smtClean="0"/>
              <a:t> – the table of neighboring routers running the same link state routing </a:t>
            </a:r>
            <a:r>
              <a:rPr lang="en-US" dirty="0" smtClean="0"/>
              <a:t>protocol.</a:t>
            </a:r>
            <a:r>
              <a:rPr lang="en-US" dirty="0" smtClean="0"/>
              <a:t/>
            </a:r>
            <a:br>
              <a:rPr lang="en-US" dirty="0" smtClean="0"/>
            </a:br>
            <a:r>
              <a:rPr lang="en-US" dirty="0" smtClean="0"/>
              <a:t>2. </a:t>
            </a:r>
            <a:r>
              <a:rPr lang="en-US" u="sng" dirty="0" smtClean="0"/>
              <a:t>Topology </a:t>
            </a:r>
            <a:r>
              <a:rPr lang="en-US" u="sng" dirty="0" smtClean="0"/>
              <a:t>table</a:t>
            </a:r>
            <a:r>
              <a:rPr lang="en-US" dirty="0" smtClean="0"/>
              <a:t> – the table that stores the topology of the entire </a:t>
            </a:r>
            <a:r>
              <a:rPr lang="en-US" dirty="0" smtClean="0"/>
              <a:t>network.</a:t>
            </a:r>
            <a:r>
              <a:rPr lang="en-US" dirty="0" smtClean="0"/>
              <a:t/>
            </a:r>
            <a:br>
              <a:rPr lang="en-US" dirty="0" smtClean="0"/>
            </a:br>
            <a:r>
              <a:rPr lang="en-US" dirty="0" smtClean="0"/>
              <a:t>3. </a:t>
            </a:r>
            <a:r>
              <a:rPr lang="en-US" u="sng" dirty="0" smtClean="0"/>
              <a:t>Routing </a:t>
            </a:r>
            <a:r>
              <a:rPr lang="en-US" u="sng" dirty="0" smtClean="0"/>
              <a:t>table</a:t>
            </a:r>
            <a:r>
              <a:rPr lang="en-US" dirty="0" smtClean="0"/>
              <a:t> – the table that stores the best </a:t>
            </a:r>
            <a:r>
              <a:rPr lang="en-US" dirty="0" smtClean="0"/>
              <a:t>routes.</a:t>
            </a:r>
            <a:endParaRPr lang="en-US" dirty="0" smtClean="0"/>
          </a:p>
          <a:p>
            <a:pPr fontAlgn="t"/>
            <a:r>
              <a:rPr lang="en-US" dirty="0" smtClean="0"/>
              <a:t>Shortest Path First algorithm is used to calculate the best route. OSPF and IS-IS are examples of link state routing protocols.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Difference between DVRP &amp; LSRP</a:t>
            </a:r>
            <a:endParaRPr lang="en-US" dirty="0"/>
          </a:p>
        </p:txBody>
      </p:sp>
      <p:pic>
        <p:nvPicPr>
          <p:cNvPr id="16386" name="Picture 2" descr="D:\CCNA\DVRP &amp; LSRP.png"/>
          <p:cNvPicPr>
            <a:picLocks noGrp="1" noChangeAspect="1" noChangeArrowheads="1"/>
          </p:cNvPicPr>
          <p:nvPr>
            <p:ph sz="quarter" idx="1"/>
          </p:nvPr>
        </p:nvPicPr>
        <p:blipFill>
          <a:blip r:embed="rId2">
            <a:lum/>
          </a:blip>
          <a:stretch>
            <a:fillRect/>
          </a:stretch>
        </p:blipFill>
        <p:spPr bwMode="auto">
          <a:xfrm>
            <a:off x="228599" y="2819400"/>
            <a:ext cx="8763001" cy="2348846"/>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228600" y="1981200"/>
            <a:ext cx="7173759" cy="461665"/>
          </a:xfrm>
          <a:prstGeom prst="rect">
            <a:avLst/>
          </a:prstGeom>
          <a:noFill/>
        </p:spPr>
        <p:txBody>
          <a:bodyPr wrap="none" rtlCol="0">
            <a:spAutoFit/>
          </a:bodyPr>
          <a:lstStyle/>
          <a:p>
            <a:r>
              <a:rPr lang="en-US" sz="2400" dirty="0"/>
              <a:t>The following table summarizes the </a:t>
            </a:r>
            <a:r>
              <a:rPr lang="en-US" sz="2400" dirty="0" smtClean="0"/>
              <a:t>difference:-</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OSPF Task</a:t>
            </a:r>
            <a:endParaRPr lang="en-US" u="sng" dirty="0"/>
          </a:p>
        </p:txBody>
      </p:sp>
      <p:pic>
        <p:nvPicPr>
          <p:cNvPr id="17411" name="Picture 3" descr="D:\CCNA\Untitled.png"/>
          <p:cNvPicPr>
            <a:picLocks noGrp="1" noChangeAspect="1" noChangeArrowheads="1"/>
          </p:cNvPicPr>
          <p:nvPr>
            <p:ph sz="quarter" idx="1"/>
          </p:nvPr>
        </p:nvPicPr>
        <p:blipFill>
          <a:blip r:embed="rId2"/>
          <a:srcRect/>
          <a:stretch>
            <a:fillRect/>
          </a:stretch>
        </p:blipFill>
        <p:spPr bwMode="auto">
          <a:xfrm>
            <a:off x="152400" y="2057400"/>
            <a:ext cx="8855099" cy="4038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u="sng" dirty="0" smtClean="0">
                <a:latin typeface="Calibri" pitchFamily="34" charset="0"/>
              </a:rPr>
              <a:t>Spanning Tree Protocol (STP)	</a:t>
            </a:r>
            <a:endParaRPr lang="en-US" b="1" u="sng" dirty="0">
              <a:latin typeface="Calibri" pitchFamily="34" charset="0"/>
            </a:endParaRPr>
          </a:p>
        </p:txBody>
      </p:sp>
      <p:pic>
        <p:nvPicPr>
          <p:cNvPr id="2051" name="Picture 3" descr="D:\CCNA\STP.png"/>
          <p:cNvPicPr>
            <a:picLocks noGrp="1" noChangeAspect="1" noChangeArrowheads="1"/>
          </p:cNvPicPr>
          <p:nvPr>
            <p:ph sz="quarter" idx="1"/>
          </p:nvPr>
        </p:nvPicPr>
        <p:blipFill>
          <a:blip r:embed="rId2"/>
          <a:srcRect/>
          <a:stretch>
            <a:fillRect/>
          </a:stretch>
        </p:blipFill>
        <p:spPr bwMode="auto">
          <a:xfrm>
            <a:off x="1143000" y="1752600"/>
            <a:ext cx="7008277" cy="3773687"/>
          </a:xfrm>
          <a:prstGeom prst="rect">
            <a:avLst/>
          </a:prstGeom>
          <a:noFill/>
        </p:spPr>
      </p:pic>
      <p:pic>
        <p:nvPicPr>
          <p:cNvPr id="2052" name="Picture 4" descr="D:\CCNA\stp parameters.png"/>
          <p:cNvPicPr>
            <a:picLocks noChangeAspect="1" noChangeArrowheads="1"/>
          </p:cNvPicPr>
          <p:nvPr/>
        </p:nvPicPr>
        <p:blipFill>
          <a:blip r:embed="rId3"/>
          <a:srcRect/>
          <a:stretch>
            <a:fillRect/>
          </a:stretch>
        </p:blipFill>
        <p:spPr bwMode="auto">
          <a:xfrm>
            <a:off x="1143000" y="5486400"/>
            <a:ext cx="7010400" cy="103709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3400" y="381000"/>
            <a:ext cx="8229600" cy="6073775"/>
          </a:xfrm>
        </p:spPr>
        <p:txBody>
          <a:bodyPr>
            <a:normAutofit/>
          </a:bodyPr>
          <a:lstStyle/>
          <a:p>
            <a:pPr algn="ctr">
              <a:buNone/>
            </a:pPr>
            <a:endParaRPr lang="en-US" sz="6000" u="sng" dirty="0" smtClean="0"/>
          </a:p>
          <a:p>
            <a:pPr algn="ctr">
              <a:buNone/>
            </a:pPr>
            <a:endParaRPr lang="en-US" sz="6000" u="sng" dirty="0" smtClean="0"/>
          </a:p>
          <a:p>
            <a:pPr algn="ctr">
              <a:buNone/>
            </a:pPr>
            <a:r>
              <a:rPr lang="en-US" sz="6000" u="sng" dirty="0" smtClean="0"/>
              <a:t>THANK YOU</a:t>
            </a:r>
            <a:endParaRPr lang="en-US" sz="6000"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708025"/>
            <a:ext cx="8229600" cy="6149975"/>
          </a:xfrm>
        </p:spPr>
        <p:txBody>
          <a:bodyPr>
            <a:normAutofit fontScale="85000" lnSpcReduction="20000"/>
          </a:bodyPr>
          <a:lstStyle/>
          <a:p>
            <a:r>
              <a:rPr lang="en-US" dirty="0" smtClean="0"/>
              <a:t>Spanning Tree Protocol (STP) was developed to prevent the broadcast storms caused by switching loops. STP was originally defined in IEEE 802.1D.  </a:t>
            </a:r>
          </a:p>
          <a:p>
            <a:r>
              <a:rPr lang="en-US" dirty="0" smtClean="0"/>
              <a:t>Switches running STP will build a map or topology of the entire switching network. STP will identify if there are any loops, and then disable or block as many ports as necessary to eliminate all loops in the topology.  </a:t>
            </a:r>
          </a:p>
          <a:p>
            <a:r>
              <a:rPr lang="en-US" dirty="0" smtClean="0"/>
              <a:t>A blocked port can be reactivated if another port goes down. This allows STP to maintain redundancy and fault-tolerance.   </a:t>
            </a:r>
          </a:p>
          <a:p>
            <a:r>
              <a:rPr lang="en-US" dirty="0" smtClean="0"/>
              <a:t>However, because ports are blocked to eliminate loops, STP does not support load balancing unless an </a:t>
            </a:r>
            <a:r>
              <a:rPr lang="en-US" dirty="0" err="1" smtClean="0"/>
              <a:t>EtherChannel</a:t>
            </a:r>
            <a:r>
              <a:rPr lang="en-US" dirty="0" smtClean="0"/>
              <a:t> is used.   </a:t>
            </a:r>
          </a:p>
          <a:p>
            <a:r>
              <a:rPr lang="en-US" dirty="0" smtClean="0"/>
              <a:t>STP switches exchange Bridge Protocol Data Units (BPDU’s) to build the topology database. BPDU’s are forwarded out all ports every two seconds, to a dedicated MAC multicast address of 0180.c200.0000.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457200"/>
            <a:ext cx="8229600" cy="5867400"/>
          </a:xfrm>
        </p:spPr>
        <p:txBody>
          <a:bodyPr>
            <a:normAutofit fontScale="92500" lnSpcReduction="20000"/>
          </a:bodyPr>
          <a:lstStyle/>
          <a:p>
            <a:endParaRPr lang="en-US" dirty="0" smtClean="0"/>
          </a:p>
          <a:p>
            <a:r>
              <a:rPr lang="en-US" dirty="0" smtClean="0"/>
              <a:t>Building the STP topology is a multistep convergence process: • A Root Bridge is elected • Root ports are identified • Designated ports are identified • Ports are placed in a blocking state as required, to eliminate loops  </a:t>
            </a:r>
          </a:p>
          <a:p>
            <a:r>
              <a:rPr lang="en-US" dirty="0" smtClean="0"/>
              <a:t>The Root Bridge serves as the central reference point for the STP topology. STP was originally developed when Layer-2 bridges were still prevalent, and thus the term Root Bridge is still used for nostalgic reasons. It is also acceptable to use the term Root Switch, though this is less common.  </a:t>
            </a:r>
          </a:p>
          <a:p>
            <a:r>
              <a:rPr lang="en-US" dirty="0" smtClean="0"/>
              <a:t>Once the full topology is determined, and loops are eliminated, the switches are considered converged.  </a:t>
            </a:r>
          </a:p>
          <a:p>
            <a:r>
              <a:rPr lang="en-US" dirty="0" smtClean="0"/>
              <a:t>STP is enabled by default on all Cisco switches, for all VLANs.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STP STATES</a:t>
            </a:r>
            <a:endParaRPr lang="en-US" b="1" u="sng" dirty="0"/>
          </a:p>
        </p:txBody>
      </p:sp>
      <p:sp>
        <p:nvSpPr>
          <p:cNvPr id="3" name="Content Placeholder 2"/>
          <p:cNvSpPr>
            <a:spLocks noGrp="1"/>
          </p:cNvSpPr>
          <p:nvPr>
            <p:ph sz="quarter" idx="1"/>
          </p:nvPr>
        </p:nvSpPr>
        <p:spPr/>
        <p:txBody>
          <a:bodyPr>
            <a:normAutofit fontScale="85000" lnSpcReduction="20000"/>
          </a:bodyPr>
          <a:lstStyle/>
          <a:p>
            <a:r>
              <a:rPr lang="en-US" dirty="0" smtClean="0"/>
              <a:t>The ports on a switch with enabled </a:t>
            </a:r>
            <a:r>
              <a:rPr lang="en-US" u="sng" dirty="0" smtClean="0"/>
              <a:t>Spanning Tree Protocol (STP)</a:t>
            </a:r>
            <a:r>
              <a:rPr lang="en-US" dirty="0" smtClean="0"/>
              <a:t> are in one of the following five port states.</a:t>
            </a:r>
          </a:p>
          <a:p>
            <a:pPr>
              <a:buNone/>
            </a:pPr>
            <a:r>
              <a:rPr lang="en-US" b="1" dirty="0" smtClean="0"/>
              <a:t>    •</a:t>
            </a:r>
            <a:r>
              <a:rPr lang="en-US" dirty="0" smtClean="0"/>
              <a:t> Blocking</a:t>
            </a:r>
          </a:p>
          <a:p>
            <a:pPr>
              <a:buNone/>
            </a:pPr>
            <a:r>
              <a:rPr lang="en-US" b="1" dirty="0" smtClean="0"/>
              <a:t>    •</a:t>
            </a:r>
            <a:r>
              <a:rPr lang="en-US" dirty="0" smtClean="0"/>
              <a:t> Listening</a:t>
            </a:r>
          </a:p>
          <a:p>
            <a:pPr>
              <a:buNone/>
            </a:pPr>
            <a:r>
              <a:rPr lang="en-US" b="1" dirty="0" smtClean="0"/>
              <a:t>    •</a:t>
            </a:r>
            <a:r>
              <a:rPr lang="en-US" dirty="0" smtClean="0"/>
              <a:t> Learning</a:t>
            </a:r>
          </a:p>
          <a:p>
            <a:pPr>
              <a:buNone/>
            </a:pPr>
            <a:r>
              <a:rPr lang="en-US" b="1" dirty="0" smtClean="0"/>
              <a:t>    •</a:t>
            </a:r>
            <a:r>
              <a:rPr lang="en-US" dirty="0" smtClean="0"/>
              <a:t> Forwarding</a:t>
            </a:r>
          </a:p>
          <a:p>
            <a:pPr>
              <a:buNone/>
            </a:pPr>
            <a:r>
              <a:rPr lang="en-US" b="1" dirty="0" smtClean="0"/>
              <a:t>    •</a:t>
            </a:r>
            <a:r>
              <a:rPr lang="en-US" dirty="0" smtClean="0"/>
              <a:t> Disabled</a:t>
            </a:r>
          </a:p>
          <a:p>
            <a:r>
              <a:rPr lang="en-US" dirty="0" smtClean="0"/>
              <a:t>A </a:t>
            </a:r>
            <a:r>
              <a:rPr lang="en-US" dirty="0" smtClean="0"/>
              <a:t>switch does not enter any of these port states immediately except the blocking state. When the  </a:t>
            </a:r>
            <a:r>
              <a:rPr lang="en-US" u="sng" dirty="0" smtClean="0"/>
              <a:t>Spanning Tree Protocol (STP</a:t>
            </a:r>
            <a:r>
              <a:rPr lang="en-US" u="sng" dirty="0" smtClean="0"/>
              <a:t>)</a:t>
            </a:r>
            <a:r>
              <a:rPr lang="en-US" dirty="0" smtClean="0"/>
              <a:t> is enabled, every switch in the network starts in the blocking state and later changes to the listening and learning states.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CCNA\stp states.png"/>
          <p:cNvPicPr>
            <a:picLocks noGrp="1" noChangeAspect="1" noChangeArrowheads="1"/>
          </p:cNvPicPr>
          <p:nvPr>
            <p:ph sz="quarter" idx="1"/>
          </p:nvPr>
        </p:nvPicPr>
        <p:blipFill>
          <a:blip r:embed="rId2"/>
          <a:srcRect/>
          <a:stretch>
            <a:fillRect/>
          </a:stretch>
        </p:blipFill>
        <p:spPr bwMode="auto">
          <a:xfrm>
            <a:off x="0" y="0"/>
            <a:ext cx="9166917" cy="6857999"/>
          </a:xfrm>
          <a:prstGeom prst="rect">
            <a:avLst/>
          </a:prstGeom>
          <a:noFill/>
          <a:effectLst>
            <a:innerShdw blurRad="63500" dist="50800" dir="18900000">
              <a:prstClr val="black">
                <a:alpha val="50000"/>
              </a:prstClr>
            </a:innerShdw>
          </a:effectLst>
          <a:scene3d>
            <a:camera prst="orthographicFront"/>
            <a:lightRig rig="threePt" dir="t"/>
          </a:scene3d>
          <a:sp3d>
            <a:bevelT w="165100" prst="coolSlant"/>
            <a:bevelB w="165100" prst="coolSlant"/>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Blocking State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Switch Ports will go into a blocking state at the time of election process, when a switch receives a </a:t>
            </a:r>
            <a:r>
              <a:rPr lang="en-US" u="sng" dirty="0" smtClean="0"/>
              <a:t>BPDU</a:t>
            </a:r>
            <a:r>
              <a:rPr lang="en-US" dirty="0" smtClean="0"/>
              <a:t> on a port that indicates a better path to the </a:t>
            </a:r>
            <a:r>
              <a:rPr lang="en-US" u="sng" dirty="0" smtClean="0"/>
              <a:t>Root Switch (Root Bridge)</a:t>
            </a:r>
            <a:r>
              <a:rPr lang="en-US" dirty="0" smtClean="0"/>
              <a:t>, </a:t>
            </a:r>
            <a:r>
              <a:rPr lang="en-US" dirty="0" smtClean="0"/>
              <a:t>and if a port is not a </a:t>
            </a:r>
            <a:r>
              <a:rPr lang="en-US" u="sng" dirty="0" smtClean="0"/>
              <a:t>Root Port</a:t>
            </a:r>
            <a:r>
              <a:rPr lang="en-US" dirty="0" smtClean="0"/>
              <a:t> or </a:t>
            </a:r>
            <a:r>
              <a:rPr lang="en-US" dirty="0" smtClean="0"/>
              <a:t>a </a:t>
            </a:r>
            <a:r>
              <a:rPr lang="en-US" u="sng" dirty="0" smtClean="0"/>
              <a:t>Designated Port</a:t>
            </a:r>
            <a:r>
              <a:rPr lang="en-US" dirty="0" smtClean="0"/>
              <a:t>.</a:t>
            </a:r>
          </a:p>
          <a:p>
            <a:r>
              <a:rPr lang="en-US" dirty="0" smtClean="0"/>
              <a:t>A port in the blocking state does not participate in frame forwarding and also discards frames received from the attached network segment. During blocking state, the port is only listening to and processing </a:t>
            </a:r>
            <a:r>
              <a:rPr lang="en-US" u="sng" dirty="0" smtClean="0"/>
              <a:t>BPDUs</a:t>
            </a:r>
            <a:r>
              <a:rPr lang="en-US" dirty="0" smtClean="0"/>
              <a:t> on its interfaces. After 20 seconds, the switch port changes from the blocking state to the listening state.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Listening State</a:t>
            </a:r>
            <a:endParaRPr lang="en-US" dirty="0"/>
          </a:p>
        </p:txBody>
      </p:sp>
      <p:sp>
        <p:nvSpPr>
          <p:cNvPr id="3" name="Content Placeholder 2"/>
          <p:cNvSpPr>
            <a:spLocks noGrp="1"/>
          </p:cNvSpPr>
          <p:nvPr>
            <p:ph sz="quarter" idx="1"/>
          </p:nvPr>
        </p:nvSpPr>
        <p:spPr/>
        <p:txBody>
          <a:bodyPr>
            <a:normAutofit fontScale="92500"/>
          </a:bodyPr>
          <a:lstStyle/>
          <a:p>
            <a:r>
              <a:rPr lang="en-US" dirty="0" smtClean="0"/>
              <a:t>A</a:t>
            </a:r>
            <a:r>
              <a:rPr lang="en-US" dirty="0" smtClean="0"/>
              <a:t>fter blocking state, a </a:t>
            </a:r>
            <a:r>
              <a:rPr lang="en-US" u="sng" dirty="0" smtClean="0"/>
              <a:t>Root Port</a:t>
            </a:r>
            <a:r>
              <a:rPr lang="en-US" dirty="0" smtClean="0"/>
              <a:t> or </a:t>
            </a:r>
            <a:r>
              <a:rPr lang="en-US" dirty="0" smtClean="0"/>
              <a:t>a </a:t>
            </a:r>
            <a:r>
              <a:rPr lang="en-US" u="sng" dirty="0" smtClean="0"/>
              <a:t>Designated Port</a:t>
            </a:r>
            <a:r>
              <a:rPr lang="en-US" dirty="0" smtClean="0"/>
              <a:t> will move to a listening state. All other ports will remain in a blocked state. During the listening state the port discards frames received from the attached network segment and it also discards frames switched from another port for forwarding. </a:t>
            </a:r>
            <a:endParaRPr lang="en-US" dirty="0" smtClean="0"/>
          </a:p>
          <a:p>
            <a:r>
              <a:rPr lang="en-US" dirty="0" smtClean="0"/>
              <a:t>At </a:t>
            </a:r>
            <a:r>
              <a:rPr lang="en-US" dirty="0" smtClean="0"/>
              <a:t>this state, the port receives </a:t>
            </a:r>
            <a:r>
              <a:rPr lang="en-US" u="sng" dirty="0" smtClean="0"/>
              <a:t>BPDUs</a:t>
            </a:r>
            <a:r>
              <a:rPr lang="en-US" dirty="0" smtClean="0"/>
              <a:t> from the network segment and directs them to the switch system module for processing. After 15 seconds, the switch port moves from the listening state to the learning state.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Learning State</a:t>
            </a:r>
            <a:endParaRPr lang="en-US" dirty="0"/>
          </a:p>
        </p:txBody>
      </p:sp>
      <p:sp>
        <p:nvSpPr>
          <p:cNvPr id="3" name="Content Placeholder 2"/>
          <p:cNvSpPr>
            <a:spLocks noGrp="1"/>
          </p:cNvSpPr>
          <p:nvPr>
            <p:ph sz="quarter" idx="1"/>
          </p:nvPr>
        </p:nvSpPr>
        <p:spPr/>
        <p:txBody>
          <a:bodyPr>
            <a:normAutofit/>
          </a:bodyPr>
          <a:lstStyle/>
          <a:p>
            <a:r>
              <a:rPr lang="en-US" dirty="0" smtClean="0"/>
              <a:t>A </a:t>
            </a:r>
            <a:r>
              <a:rPr lang="en-US" dirty="0" smtClean="0"/>
              <a:t> port changes to learning state after listening state. During the learning state, the port is listening for and processing </a:t>
            </a:r>
            <a:r>
              <a:rPr lang="en-US" u="sng" dirty="0" smtClean="0"/>
              <a:t>BPDUs</a:t>
            </a:r>
            <a:r>
              <a:rPr lang="en-US" dirty="0" smtClean="0"/>
              <a:t> </a:t>
            </a:r>
            <a:r>
              <a:rPr lang="en-US" dirty="0" smtClean="0"/>
              <a:t>.</a:t>
            </a:r>
          </a:p>
          <a:p>
            <a:r>
              <a:rPr lang="en-US" dirty="0" smtClean="0"/>
              <a:t> </a:t>
            </a:r>
            <a:r>
              <a:rPr lang="en-US" dirty="0" smtClean="0"/>
              <a:t>In the listening state, the port begins to process user frames and start updating the MAC address table. But the user frames are not forwarded to the destination. </a:t>
            </a:r>
            <a:endParaRPr lang="en-US" dirty="0" smtClean="0"/>
          </a:p>
          <a:p>
            <a:r>
              <a:rPr lang="en-US" dirty="0" smtClean="0"/>
              <a:t>After </a:t>
            </a:r>
            <a:r>
              <a:rPr lang="en-US" dirty="0" smtClean="0"/>
              <a:t>15 seconds, the switch port moves from the learning state to the forwarding state.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94</TotalTime>
  <Words>690</Words>
  <Application>Microsoft Office PowerPoint</Application>
  <PresentationFormat>On-screen Show (4:3)</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Median</vt:lpstr>
      <vt:lpstr>CCNA Project  Presentation</vt:lpstr>
      <vt:lpstr>Spanning Tree Protocol (STP) </vt:lpstr>
      <vt:lpstr>Slide 3</vt:lpstr>
      <vt:lpstr>Slide 4</vt:lpstr>
      <vt:lpstr>STP STATES</vt:lpstr>
      <vt:lpstr>Slide 6</vt:lpstr>
      <vt:lpstr>Blocking State</vt:lpstr>
      <vt:lpstr>Listening State</vt:lpstr>
      <vt:lpstr>Learning State</vt:lpstr>
      <vt:lpstr>Forwarding State</vt:lpstr>
      <vt:lpstr>Disabled State</vt:lpstr>
      <vt:lpstr>Routing Protocols </vt:lpstr>
      <vt:lpstr>Slide 13</vt:lpstr>
      <vt:lpstr>Distance Vector Routing Protocol (DVRP)</vt:lpstr>
      <vt:lpstr>Slide 15</vt:lpstr>
      <vt:lpstr>Link State Routing Protocol (LSRP)</vt:lpstr>
      <vt:lpstr>Slide 17</vt:lpstr>
      <vt:lpstr>Difference between DVRP &amp; LSRP</vt:lpstr>
      <vt:lpstr>OSPF Task</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 TRAINING  Presentation</dc:title>
  <dc:creator>Dr.Doom</dc:creator>
  <cp:lastModifiedBy>Dr.Doom</cp:lastModifiedBy>
  <cp:revision>7</cp:revision>
  <dcterms:created xsi:type="dcterms:W3CDTF">2018-03-22T05:47:57Z</dcterms:created>
  <dcterms:modified xsi:type="dcterms:W3CDTF">2018-03-22T07:22:44Z</dcterms:modified>
</cp:coreProperties>
</file>