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</p:sldMasterIdLst>
  <p:sldIdLst>
    <p:sldId id="256" r:id="rId3"/>
    <p:sldId id="257" r:id="rId4"/>
    <p:sldId id="274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645" y="795848"/>
            <a:ext cx="692975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22425">
              <a:lnSpc>
                <a:spcPct val="100000"/>
              </a:lnSpc>
              <a:spcBef>
                <a:spcPts val="100"/>
              </a:spcBef>
              <a:tabLst>
                <a:tab pos="3295650" algn="l"/>
                <a:tab pos="4511675" algn="l"/>
              </a:tabLst>
            </a:pPr>
            <a:r>
              <a:rPr sz="4800" dirty="0" smtClean="0">
                <a:solidFill>
                  <a:schemeClr val="accent2"/>
                </a:solidFill>
                <a:cs typeface="Times New Roman"/>
              </a:rPr>
              <a:t>RFID</a:t>
            </a:r>
            <a:r>
              <a:rPr lang="en-US" sz="4800" dirty="0" smtClean="0">
                <a:solidFill>
                  <a:schemeClr val="accent2"/>
                </a:solidFill>
                <a:cs typeface="Times New Roman"/>
              </a:rPr>
              <a:t> </a:t>
            </a:r>
            <a:r>
              <a:rPr sz="4800" spc="-5" dirty="0" smtClean="0">
                <a:solidFill>
                  <a:schemeClr val="accent2"/>
                </a:solidFill>
                <a:cs typeface="Times New Roman"/>
              </a:rPr>
              <a:t>BASED</a:t>
            </a:r>
            <a:r>
              <a:rPr lang="en-US" sz="4800" spc="-5" dirty="0" smtClean="0">
                <a:solidFill>
                  <a:schemeClr val="accent2"/>
                </a:solidFill>
                <a:cs typeface="Times New Roman"/>
              </a:rPr>
              <a:t/>
            </a:r>
            <a:br>
              <a:rPr lang="en-US" sz="4800" spc="-5" dirty="0" smtClean="0">
                <a:solidFill>
                  <a:schemeClr val="accent2"/>
                </a:solidFill>
                <a:cs typeface="Times New Roman"/>
              </a:rPr>
            </a:br>
            <a:r>
              <a:rPr lang="en-US" sz="4800" spc="-5" dirty="0" smtClean="0">
                <a:solidFill>
                  <a:schemeClr val="accent2"/>
                </a:solidFill>
                <a:cs typeface="Times New Roman"/>
              </a:rPr>
              <a:t>  </a:t>
            </a:r>
            <a:r>
              <a:rPr sz="4800" spc="-5" dirty="0" smtClean="0">
                <a:solidFill>
                  <a:schemeClr val="accent2"/>
                </a:solidFill>
                <a:cs typeface="Times New Roman"/>
              </a:rPr>
              <a:t>ATTENDANC</a:t>
            </a:r>
            <a:r>
              <a:rPr sz="4800" dirty="0" smtClean="0">
                <a:solidFill>
                  <a:schemeClr val="accent2"/>
                </a:solidFill>
                <a:cs typeface="Times New Roman"/>
              </a:rPr>
              <a:t>E</a:t>
            </a:r>
            <a:r>
              <a:rPr lang="en-US" sz="4800" dirty="0" smtClean="0">
                <a:solidFill>
                  <a:schemeClr val="accent2"/>
                </a:solidFill>
                <a:cs typeface="Times New Roman"/>
              </a:rPr>
              <a:t> </a:t>
            </a:r>
            <a:r>
              <a:rPr sz="4800" spc="-5" dirty="0" smtClean="0">
                <a:solidFill>
                  <a:schemeClr val="accent2"/>
                </a:solidFill>
                <a:cs typeface="Times New Roman"/>
              </a:rPr>
              <a:t>SYSTEM</a:t>
            </a:r>
            <a:endParaRPr sz="4800" dirty="0">
              <a:solidFill>
                <a:schemeClr val="accent2"/>
              </a:solidFill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6200" y="4648200"/>
            <a:ext cx="45720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/>
            <a:r>
              <a:rPr lang="en-US" sz="2400" i="1" dirty="0">
                <a:solidFill>
                  <a:schemeClr val="accent4"/>
                </a:solidFill>
              </a:rPr>
              <a:t>By:-</a:t>
            </a:r>
          </a:p>
          <a:p>
            <a:pPr algn="r"/>
            <a:r>
              <a:rPr lang="en-US" sz="2400" i="1" dirty="0" smtClean="0">
                <a:solidFill>
                  <a:schemeClr val="accent4"/>
                </a:solidFill>
              </a:rPr>
              <a:t>Surya Saini (430)</a:t>
            </a:r>
            <a:endParaRPr lang="en-US" sz="2400" dirty="0" smtClean="0">
              <a:solidFill>
                <a:schemeClr val="accent4"/>
              </a:solidFill>
            </a:endParaRPr>
          </a:p>
          <a:p>
            <a:pPr algn="r"/>
            <a:r>
              <a:rPr lang="en-US" sz="2400" i="1" dirty="0" smtClean="0">
                <a:solidFill>
                  <a:schemeClr val="accent4"/>
                </a:solidFill>
              </a:rPr>
              <a:t>Manan Aggarwal (414)</a:t>
            </a:r>
            <a:endParaRPr lang="en-US" sz="2400" dirty="0" smtClean="0">
              <a:solidFill>
                <a:schemeClr val="accent4"/>
              </a:solidFill>
            </a:endParaRPr>
          </a:p>
          <a:p>
            <a:pPr algn="r"/>
            <a:r>
              <a:rPr lang="en-US" sz="2400" i="1" dirty="0" smtClean="0">
                <a:solidFill>
                  <a:schemeClr val="accent4"/>
                </a:solidFill>
              </a:rPr>
              <a:t>Dhanuj Kumar Sharma (004) </a:t>
            </a:r>
            <a:endParaRPr lang="en-US" sz="2400" dirty="0" smtClean="0">
              <a:solidFill>
                <a:schemeClr val="accent4"/>
              </a:solidFill>
            </a:endParaRPr>
          </a:p>
          <a:p>
            <a:pPr algn="r"/>
            <a:r>
              <a:rPr lang="en-US" sz="2400" i="1" dirty="0">
                <a:solidFill>
                  <a:schemeClr val="accent4"/>
                </a:solidFill>
              </a:rPr>
              <a:t> 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733" y="2743200"/>
            <a:ext cx="4735067" cy="4020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Picture 4" descr="Image result for hmr itm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631" r="-346" b="9584"/>
          <a:stretch/>
        </p:blipFill>
        <p:spPr bwMode="auto">
          <a:xfrm>
            <a:off x="200342" y="739458"/>
            <a:ext cx="1933258" cy="15465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" y="590823"/>
            <a:ext cx="91155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/>
              <a:t>RFID BASED </a:t>
            </a:r>
            <a:r>
              <a:rPr b="1" spc="-30" dirty="0"/>
              <a:t>ATTENDANCE</a:t>
            </a:r>
            <a:r>
              <a:rPr b="1" spc="-270" dirty="0"/>
              <a:t> </a:t>
            </a:r>
            <a:r>
              <a:rPr b="1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76200" y="1335316"/>
            <a:ext cx="8991600" cy="5486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599" y="590823"/>
            <a:ext cx="707563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cs typeface="Arial"/>
              </a:rPr>
              <a:t>SCHEMATIC </a:t>
            </a:r>
            <a:r>
              <a:rPr lang="en-US" b="1" dirty="0" smtClean="0">
                <a:cs typeface="Arial"/>
              </a:rPr>
              <a:t>DIAGRAM</a:t>
            </a:r>
            <a:endParaRPr b="1" dirty="0"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75403" y="1578863"/>
            <a:ext cx="316991" cy="6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 descr="https://i2.wp.com/randomnerdtutorials.com/wp-content/uploads/2018/05/RFID-authentication_bb-995x1024.png?resize=995%2C1024&amp;ssl=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0"/>
          <a:stretch/>
        </p:blipFill>
        <p:spPr bwMode="auto">
          <a:xfrm>
            <a:off x="1001559" y="1437005"/>
            <a:ext cx="7064678" cy="5192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778" y="457200"/>
            <a:ext cx="24192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/>
              <a:t>W</a:t>
            </a:r>
            <a:r>
              <a:rPr b="1" spc="-5" dirty="0" smtClean="0"/>
              <a:t>ork</a:t>
            </a:r>
            <a:r>
              <a:rPr b="1" spc="5" dirty="0" smtClean="0"/>
              <a:t>i</a:t>
            </a:r>
            <a:r>
              <a:rPr b="1" spc="-5" dirty="0" smtClean="0"/>
              <a:t>ng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38200" y="1295400"/>
            <a:ext cx="7661275" cy="3005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71818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332105" algn="l"/>
              </a:tabLst>
            </a:pPr>
            <a:r>
              <a:rPr sz="2400" dirty="0">
                <a:cs typeface="Arial"/>
              </a:rPr>
              <a:t>RFID card is detected by the reader module if it in the  range of 10 </a:t>
            </a:r>
            <a:r>
              <a:rPr sz="2400" dirty="0" smtClean="0">
                <a:cs typeface="Arial"/>
              </a:rPr>
              <a:t>cm.</a:t>
            </a:r>
            <a:endParaRPr lang="en-US" sz="2400" dirty="0">
              <a:cs typeface="Arial"/>
            </a:endParaRPr>
          </a:p>
          <a:p>
            <a:pPr marL="342900" marR="71818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332105" algn="l"/>
              </a:tabLst>
            </a:pPr>
            <a:r>
              <a:rPr sz="2400" dirty="0" smtClean="0">
                <a:cs typeface="Arial"/>
              </a:rPr>
              <a:t>After </a:t>
            </a:r>
            <a:r>
              <a:rPr sz="2400" dirty="0">
                <a:cs typeface="Arial"/>
              </a:rPr>
              <a:t>reading the card it checks the </a:t>
            </a:r>
            <a:r>
              <a:rPr sz="2400" dirty="0" smtClean="0">
                <a:cs typeface="Arial"/>
              </a:rPr>
              <a:t>database.</a:t>
            </a:r>
            <a:endParaRPr lang="en-US" sz="2400" dirty="0">
              <a:cs typeface="Arial"/>
            </a:endParaRPr>
          </a:p>
          <a:p>
            <a:pPr marL="342900" marR="71818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332105" algn="l"/>
              </a:tabLst>
            </a:pPr>
            <a:r>
              <a:rPr sz="2400" dirty="0" smtClean="0">
                <a:cs typeface="Arial"/>
              </a:rPr>
              <a:t>After </a:t>
            </a:r>
            <a:r>
              <a:rPr sz="2400" dirty="0">
                <a:cs typeface="Arial"/>
              </a:rPr>
              <a:t>checking database it decides that card is duplicate or  </a:t>
            </a:r>
            <a:r>
              <a:rPr sz="2400" dirty="0" smtClean="0">
                <a:cs typeface="Arial"/>
              </a:rPr>
              <a:t>not.</a:t>
            </a:r>
            <a:endParaRPr lang="en-US" sz="2400" dirty="0">
              <a:cs typeface="Arial"/>
            </a:endParaRPr>
          </a:p>
          <a:p>
            <a:pPr marL="342900" marR="71818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332105" algn="l"/>
              </a:tabLst>
            </a:pPr>
            <a:r>
              <a:rPr sz="2400" dirty="0" smtClean="0">
                <a:cs typeface="Arial"/>
              </a:rPr>
              <a:t>According </a:t>
            </a:r>
            <a:r>
              <a:rPr sz="2400" dirty="0">
                <a:cs typeface="Arial"/>
              </a:rPr>
              <a:t>to database it controller increases the </a:t>
            </a:r>
            <a:r>
              <a:rPr sz="2400" dirty="0" smtClean="0">
                <a:cs typeface="Arial"/>
              </a:rPr>
              <a:t>count</a:t>
            </a:r>
            <a:r>
              <a:rPr lang="en-US" sz="2400" dirty="0">
                <a:cs typeface="Arial"/>
              </a:rPr>
              <a:t> </a:t>
            </a:r>
            <a:r>
              <a:rPr sz="2400" dirty="0" smtClean="0">
                <a:cs typeface="Arial"/>
              </a:rPr>
              <a:t>for </a:t>
            </a:r>
            <a:r>
              <a:rPr sz="2400" dirty="0">
                <a:cs typeface="Arial"/>
              </a:rPr>
              <a:t>that specific lecture and store it in </a:t>
            </a:r>
            <a:r>
              <a:rPr sz="2400" dirty="0" smtClean="0">
                <a:cs typeface="Arial"/>
              </a:rPr>
              <a:t>database</a:t>
            </a:r>
            <a:endParaRPr sz="2400" dirty="0"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8223" y="4831334"/>
            <a:ext cx="1169035" cy="494665"/>
          </a:xfrm>
          <a:custGeom>
            <a:avLst/>
            <a:gdLst/>
            <a:ahLst/>
            <a:cxnLst/>
            <a:rect l="l" t="t" r="r" b="b"/>
            <a:pathLst>
              <a:path w="1169035" h="494664">
                <a:moveTo>
                  <a:pt x="55879" y="423926"/>
                </a:moveTo>
                <a:lnTo>
                  <a:pt x="0" y="488315"/>
                </a:lnTo>
                <a:lnTo>
                  <a:pt x="84962" y="494411"/>
                </a:lnTo>
                <a:lnTo>
                  <a:pt x="74849" y="469900"/>
                </a:lnTo>
                <a:lnTo>
                  <a:pt x="61087" y="469900"/>
                </a:lnTo>
                <a:lnTo>
                  <a:pt x="56261" y="458216"/>
                </a:lnTo>
                <a:lnTo>
                  <a:pt x="68021" y="453352"/>
                </a:lnTo>
                <a:lnTo>
                  <a:pt x="55879" y="423926"/>
                </a:lnTo>
                <a:close/>
              </a:path>
              <a:path w="1169035" h="494664">
                <a:moveTo>
                  <a:pt x="68021" y="453352"/>
                </a:moveTo>
                <a:lnTo>
                  <a:pt x="56261" y="458216"/>
                </a:lnTo>
                <a:lnTo>
                  <a:pt x="61087" y="469900"/>
                </a:lnTo>
                <a:lnTo>
                  <a:pt x="72843" y="465037"/>
                </a:lnTo>
                <a:lnTo>
                  <a:pt x="68021" y="453352"/>
                </a:lnTo>
                <a:close/>
              </a:path>
              <a:path w="1169035" h="494664">
                <a:moveTo>
                  <a:pt x="72843" y="465037"/>
                </a:moveTo>
                <a:lnTo>
                  <a:pt x="61087" y="469900"/>
                </a:lnTo>
                <a:lnTo>
                  <a:pt x="74849" y="469900"/>
                </a:lnTo>
                <a:lnTo>
                  <a:pt x="72843" y="465037"/>
                </a:lnTo>
                <a:close/>
              </a:path>
              <a:path w="1169035" h="494664">
                <a:moveTo>
                  <a:pt x="1164209" y="0"/>
                </a:moveTo>
                <a:lnTo>
                  <a:pt x="68021" y="453352"/>
                </a:lnTo>
                <a:lnTo>
                  <a:pt x="72843" y="465037"/>
                </a:lnTo>
                <a:lnTo>
                  <a:pt x="1169035" y="11684"/>
                </a:lnTo>
                <a:lnTo>
                  <a:pt x="116420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070603" y="5885497"/>
            <a:ext cx="1183640" cy="385445"/>
          </a:xfrm>
          <a:custGeom>
            <a:avLst/>
            <a:gdLst/>
            <a:ahLst/>
            <a:cxnLst/>
            <a:rect l="l" t="t" r="r" b="b"/>
            <a:pathLst>
              <a:path w="1183639" h="385445">
                <a:moveTo>
                  <a:pt x="74701" y="30356"/>
                </a:moveTo>
                <a:lnTo>
                  <a:pt x="70959" y="42478"/>
                </a:lnTo>
                <a:lnTo>
                  <a:pt x="1179449" y="384987"/>
                </a:lnTo>
                <a:lnTo>
                  <a:pt x="1183132" y="372859"/>
                </a:lnTo>
                <a:lnTo>
                  <a:pt x="74701" y="30356"/>
                </a:lnTo>
                <a:close/>
              </a:path>
              <a:path w="1183639" h="385445">
                <a:moveTo>
                  <a:pt x="84074" y="0"/>
                </a:moveTo>
                <a:lnTo>
                  <a:pt x="0" y="13906"/>
                </a:lnTo>
                <a:lnTo>
                  <a:pt x="61595" y="72809"/>
                </a:lnTo>
                <a:lnTo>
                  <a:pt x="70959" y="42478"/>
                </a:lnTo>
                <a:lnTo>
                  <a:pt x="58800" y="38722"/>
                </a:lnTo>
                <a:lnTo>
                  <a:pt x="62484" y="26581"/>
                </a:lnTo>
                <a:lnTo>
                  <a:pt x="75867" y="26581"/>
                </a:lnTo>
                <a:lnTo>
                  <a:pt x="84074" y="0"/>
                </a:lnTo>
                <a:close/>
              </a:path>
              <a:path w="1183639" h="385445">
                <a:moveTo>
                  <a:pt x="62484" y="26581"/>
                </a:moveTo>
                <a:lnTo>
                  <a:pt x="58800" y="38722"/>
                </a:lnTo>
                <a:lnTo>
                  <a:pt x="70959" y="42478"/>
                </a:lnTo>
                <a:lnTo>
                  <a:pt x="74701" y="30356"/>
                </a:lnTo>
                <a:lnTo>
                  <a:pt x="62484" y="26581"/>
                </a:lnTo>
                <a:close/>
              </a:path>
              <a:path w="1183639" h="385445">
                <a:moveTo>
                  <a:pt x="75867" y="26581"/>
                </a:moveTo>
                <a:lnTo>
                  <a:pt x="62484" y="26581"/>
                </a:lnTo>
                <a:lnTo>
                  <a:pt x="74701" y="30356"/>
                </a:lnTo>
                <a:lnTo>
                  <a:pt x="75867" y="2658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073652" y="5558028"/>
            <a:ext cx="1172210" cy="76200"/>
          </a:xfrm>
          <a:custGeom>
            <a:avLst/>
            <a:gdLst/>
            <a:ahLst/>
            <a:cxnLst/>
            <a:rect l="l" t="t" r="r" b="b"/>
            <a:pathLst>
              <a:path w="117221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17221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172210" h="76200">
                <a:moveTo>
                  <a:pt x="117170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71702" y="44450"/>
                </a:lnTo>
                <a:lnTo>
                  <a:pt x="1171702" y="317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590800" y="4919471"/>
            <a:ext cx="1376172" cy="1461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254495" y="5617464"/>
            <a:ext cx="632459" cy="763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411723" y="6099047"/>
            <a:ext cx="629412" cy="518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239256" y="4805171"/>
            <a:ext cx="647700" cy="571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078223" y="5086984"/>
            <a:ext cx="2108835" cy="390525"/>
          </a:xfrm>
          <a:custGeom>
            <a:avLst/>
            <a:gdLst/>
            <a:ahLst/>
            <a:cxnLst/>
            <a:rect l="l" t="t" r="r" b="b"/>
            <a:pathLst>
              <a:path w="2108834" h="390525">
                <a:moveTo>
                  <a:pt x="68706" y="315213"/>
                </a:moveTo>
                <a:lnTo>
                  <a:pt x="0" y="365505"/>
                </a:lnTo>
                <a:lnTo>
                  <a:pt x="81534" y="390270"/>
                </a:lnTo>
                <a:lnTo>
                  <a:pt x="76542" y="361060"/>
                </a:lnTo>
                <a:lnTo>
                  <a:pt x="63626" y="361060"/>
                </a:lnTo>
                <a:lnTo>
                  <a:pt x="61467" y="348614"/>
                </a:lnTo>
                <a:lnTo>
                  <a:pt x="74048" y="346470"/>
                </a:lnTo>
                <a:lnTo>
                  <a:pt x="68706" y="315213"/>
                </a:lnTo>
                <a:close/>
              </a:path>
              <a:path w="2108834" h="390525">
                <a:moveTo>
                  <a:pt x="74048" y="346470"/>
                </a:moveTo>
                <a:lnTo>
                  <a:pt x="61467" y="348614"/>
                </a:lnTo>
                <a:lnTo>
                  <a:pt x="63626" y="361060"/>
                </a:lnTo>
                <a:lnTo>
                  <a:pt x="76176" y="358921"/>
                </a:lnTo>
                <a:lnTo>
                  <a:pt x="74048" y="346470"/>
                </a:lnTo>
                <a:close/>
              </a:path>
              <a:path w="2108834" h="390525">
                <a:moveTo>
                  <a:pt x="76176" y="358921"/>
                </a:moveTo>
                <a:lnTo>
                  <a:pt x="63626" y="361060"/>
                </a:lnTo>
                <a:lnTo>
                  <a:pt x="76542" y="361060"/>
                </a:lnTo>
                <a:lnTo>
                  <a:pt x="76176" y="358921"/>
                </a:lnTo>
                <a:close/>
              </a:path>
              <a:path w="2108834" h="390525">
                <a:moveTo>
                  <a:pt x="2106168" y="0"/>
                </a:moveTo>
                <a:lnTo>
                  <a:pt x="74048" y="346470"/>
                </a:lnTo>
                <a:lnTo>
                  <a:pt x="76176" y="358921"/>
                </a:lnTo>
                <a:lnTo>
                  <a:pt x="2108327" y="12445"/>
                </a:lnTo>
                <a:lnTo>
                  <a:pt x="210616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087367" y="5721146"/>
            <a:ext cx="2098675" cy="321945"/>
          </a:xfrm>
          <a:custGeom>
            <a:avLst/>
            <a:gdLst/>
            <a:ahLst/>
            <a:cxnLst/>
            <a:rect l="l" t="t" r="r" b="b"/>
            <a:pathLst>
              <a:path w="2098675" h="321945">
                <a:moveTo>
                  <a:pt x="76358" y="31462"/>
                </a:moveTo>
                <a:lnTo>
                  <a:pt x="74644" y="44039"/>
                </a:lnTo>
                <a:lnTo>
                  <a:pt x="2096897" y="321881"/>
                </a:lnTo>
                <a:lnTo>
                  <a:pt x="2098548" y="309295"/>
                </a:lnTo>
                <a:lnTo>
                  <a:pt x="76358" y="31462"/>
                </a:lnTo>
                <a:close/>
              </a:path>
              <a:path w="2098675" h="321945">
                <a:moveTo>
                  <a:pt x="80645" y="0"/>
                </a:moveTo>
                <a:lnTo>
                  <a:pt x="0" y="27381"/>
                </a:lnTo>
                <a:lnTo>
                  <a:pt x="70358" y="75501"/>
                </a:lnTo>
                <a:lnTo>
                  <a:pt x="74644" y="44039"/>
                </a:lnTo>
                <a:lnTo>
                  <a:pt x="62103" y="42316"/>
                </a:lnTo>
                <a:lnTo>
                  <a:pt x="63754" y="29730"/>
                </a:lnTo>
                <a:lnTo>
                  <a:pt x="76594" y="29730"/>
                </a:lnTo>
                <a:lnTo>
                  <a:pt x="80645" y="0"/>
                </a:lnTo>
                <a:close/>
              </a:path>
              <a:path w="2098675" h="321945">
                <a:moveTo>
                  <a:pt x="63754" y="29730"/>
                </a:moveTo>
                <a:lnTo>
                  <a:pt x="62103" y="42316"/>
                </a:lnTo>
                <a:lnTo>
                  <a:pt x="74644" y="44039"/>
                </a:lnTo>
                <a:lnTo>
                  <a:pt x="76358" y="31462"/>
                </a:lnTo>
                <a:lnTo>
                  <a:pt x="63754" y="29730"/>
                </a:lnTo>
                <a:close/>
              </a:path>
              <a:path w="2098675" h="321945">
                <a:moveTo>
                  <a:pt x="76594" y="29730"/>
                </a:moveTo>
                <a:lnTo>
                  <a:pt x="63754" y="29730"/>
                </a:lnTo>
                <a:lnTo>
                  <a:pt x="76358" y="31462"/>
                </a:lnTo>
                <a:lnTo>
                  <a:pt x="76594" y="2973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334000" y="4495800"/>
            <a:ext cx="710183" cy="542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410200" y="5334000"/>
            <a:ext cx="682751" cy="521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590823"/>
            <a:ext cx="312140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/>
              <a:t>C</a:t>
            </a:r>
            <a:r>
              <a:rPr b="1" spc="-5" dirty="0" smtClean="0"/>
              <a:t>o</a:t>
            </a:r>
            <a:r>
              <a:rPr b="1" dirty="0" smtClean="0"/>
              <a:t>n</a:t>
            </a:r>
            <a:r>
              <a:rPr b="1" spc="-5" dirty="0" smtClean="0"/>
              <a:t>cl</a:t>
            </a:r>
            <a:r>
              <a:rPr b="1" spc="5" dirty="0" smtClean="0"/>
              <a:t>u</a:t>
            </a:r>
            <a:r>
              <a:rPr b="1" spc="-5" dirty="0" smtClean="0"/>
              <a:t>si</a:t>
            </a:r>
            <a:r>
              <a:rPr b="1" spc="5" dirty="0" smtClean="0"/>
              <a:t>o</a:t>
            </a:r>
            <a:r>
              <a:rPr b="1" spc="-5" dirty="0" smtClean="0"/>
              <a:t>ns</a:t>
            </a:r>
            <a:endParaRPr b="1" spc="-5" dirty="0"/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457200" y="1540495"/>
            <a:ext cx="8458200" cy="486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010" marR="245745" indent="-4572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588010" algn="l"/>
                <a:tab pos="588645" algn="l"/>
              </a:tabLst>
            </a:pPr>
            <a:r>
              <a:rPr spc="-5" dirty="0"/>
              <a:t>This project is a full system </a:t>
            </a:r>
            <a:r>
              <a:rPr dirty="0"/>
              <a:t>for </a:t>
            </a:r>
            <a:r>
              <a:rPr spc="-5" dirty="0"/>
              <a:t>student monitoring in colleges, and high  education</a:t>
            </a:r>
            <a:r>
              <a:rPr spc="10" dirty="0"/>
              <a:t> </a:t>
            </a:r>
            <a:r>
              <a:rPr spc="-5" dirty="0"/>
              <a:t>institutes.</a:t>
            </a:r>
          </a:p>
          <a:p>
            <a:pPr marL="118110"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850" dirty="0">
              <a:latin typeface="Times New Roman"/>
              <a:cs typeface="Times New Roman"/>
            </a:endParaRPr>
          </a:p>
          <a:p>
            <a:pPr marL="588010" indent="-457200">
              <a:lnSpc>
                <a:spcPct val="100000"/>
              </a:lnSpc>
              <a:buFont typeface="Wingdings"/>
              <a:buChar char=""/>
              <a:tabLst>
                <a:tab pos="588010" algn="l"/>
                <a:tab pos="588645" algn="l"/>
              </a:tabLst>
            </a:pPr>
            <a:r>
              <a:rPr dirty="0"/>
              <a:t>The </a:t>
            </a:r>
            <a:r>
              <a:rPr spc="-5" dirty="0"/>
              <a:t>device </a:t>
            </a:r>
            <a:r>
              <a:rPr dirty="0"/>
              <a:t>is </a:t>
            </a:r>
            <a:r>
              <a:rPr spc="-5" dirty="0"/>
              <a:t>supported </a:t>
            </a:r>
            <a:r>
              <a:rPr spc="-15" dirty="0"/>
              <a:t>with </a:t>
            </a:r>
            <a:r>
              <a:rPr spc="-5" dirty="0"/>
              <a:t>friendly using </a:t>
            </a:r>
            <a:r>
              <a:rPr spc="-10" dirty="0"/>
              <a:t>software </a:t>
            </a:r>
            <a:r>
              <a:rPr dirty="0"/>
              <a:t>for </a:t>
            </a:r>
            <a:r>
              <a:rPr spc="-5" dirty="0"/>
              <a:t>data </a:t>
            </a:r>
            <a:r>
              <a:rPr spc="-10" dirty="0"/>
              <a:t>analysis</a:t>
            </a:r>
            <a:r>
              <a:rPr spc="185" dirty="0"/>
              <a:t> </a:t>
            </a:r>
            <a:r>
              <a:rPr spc="-10" dirty="0" smtClean="0"/>
              <a:t>and</a:t>
            </a:r>
            <a:r>
              <a:rPr lang="en-US" spc="-10" dirty="0" smtClean="0"/>
              <a:t> </a:t>
            </a:r>
            <a:r>
              <a:rPr spc="-10" dirty="0" smtClean="0"/>
              <a:t>previewing</a:t>
            </a:r>
            <a:r>
              <a:rPr spc="40" dirty="0" smtClean="0"/>
              <a:t> </a:t>
            </a:r>
            <a:r>
              <a:rPr dirty="0"/>
              <a:t>.</a:t>
            </a:r>
          </a:p>
          <a:p>
            <a:pPr marL="118110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88010" marR="33655" indent="-457200">
              <a:lnSpc>
                <a:spcPct val="100000"/>
              </a:lnSpc>
              <a:buFont typeface="Wingdings"/>
              <a:buChar char=""/>
              <a:tabLst>
                <a:tab pos="588010" algn="l"/>
                <a:tab pos="588645" algn="l"/>
              </a:tabLst>
            </a:pPr>
            <a:r>
              <a:rPr spc="-5" dirty="0"/>
              <a:t>Lecturers need no more </a:t>
            </a:r>
            <a:r>
              <a:rPr spc="-10" dirty="0"/>
              <a:t>wasting </a:t>
            </a:r>
            <a:r>
              <a:rPr dirty="0"/>
              <a:t>time, </a:t>
            </a:r>
            <a:r>
              <a:rPr spc="-5" dirty="0"/>
              <a:t>and </a:t>
            </a:r>
            <a:r>
              <a:rPr spc="-10" dirty="0"/>
              <a:t>effort </a:t>
            </a:r>
            <a:r>
              <a:rPr dirty="0"/>
              <a:t>to </a:t>
            </a:r>
            <a:r>
              <a:rPr spc="-5" dirty="0"/>
              <a:t>have their </a:t>
            </a:r>
            <a:r>
              <a:rPr lang="en-US" spc="-5" dirty="0" smtClean="0"/>
              <a:t>a</a:t>
            </a:r>
            <a:r>
              <a:rPr spc="-5" dirty="0" smtClean="0"/>
              <a:t>ttendance </a:t>
            </a:r>
            <a:r>
              <a:rPr lang="en-US" spc="-5" dirty="0" smtClean="0"/>
              <a:t> r</a:t>
            </a:r>
            <a:r>
              <a:rPr spc="-5" dirty="0" smtClean="0"/>
              <a:t>egister</a:t>
            </a:r>
            <a:r>
              <a:rPr spc="5" dirty="0" smtClean="0"/>
              <a:t> </a:t>
            </a:r>
            <a:r>
              <a:rPr dirty="0"/>
              <a:t>.</a:t>
            </a:r>
          </a:p>
          <a:p>
            <a:pPr marL="118110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850" dirty="0">
              <a:latin typeface="Times New Roman"/>
              <a:cs typeface="Times New Roman"/>
            </a:endParaRPr>
          </a:p>
          <a:p>
            <a:pPr marL="588010" indent="-457200">
              <a:lnSpc>
                <a:spcPct val="100000"/>
              </a:lnSpc>
              <a:buFont typeface="Wingdings"/>
              <a:buChar char=""/>
              <a:tabLst>
                <a:tab pos="588010" algn="l"/>
                <a:tab pos="588645" algn="l"/>
                <a:tab pos="2785110" algn="l"/>
              </a:tabLst>
            </a:pPr>
            <a:r>
              <a:rPr spc="-5" dirty="0"/>
              <a:t>Attendance</a:t>
            </a:r>
            <a:r>
              <a:rPr spc="25" dirty="0"/>
              <a:t> </a:t>
            </a:r>
            <a:r>
              <a:rPr lang="en-US" spc="-5" dirty="0"/>
              <a:t>r</a:t>
            </a:r>
            <a:r>
              <a:rPr spc="-5" dirty="0" smtClean="0"/>
              <a:t>egister</a:t>
            </a:r>
            <a:r>
              <a:rPr lang="en-US" spc="-5" dirty="0" smtClean="0"/>
              <a:t> </a:t>
            </a:r>
            <a:r>
              <a:rPr lang="en-US" spc="-40" dirty="0" smtClean="0"/>
              <a:t>can be </a:t>
            </a:r>
            <a:r>
              <a:rPr spc="-5" dirty="0" smtClean="0"/>
              <a:t>easily </a:t>
            </a:r>
            <a:r>
              <a:rPr spc="-10" dirty="0"/>
              <a:t>uploaded </a:t>
            </a:r>
            <a:r>
              <a:rPr dirty="0" smtClean="0"/>
              <a:t>to</a:t>
            </a:r>
            <a:r>
              <a:rPr lang="en-US" spc="120" dirty="0"/>
              <a:t> </a:t>
            </a:r>
            <a:r>
              <a:rPr lang="en-US" spc="120" dirty="0" smtClean="0"/>
              <a:t>the </a:t>
            </a:r>
            <a:r>
              <a:rPr lang="en-US" spc="-5" dirty="0"/>
              <a:t>d</a:t>
            </a:r>
            <a:r>
              <a:rPr spc="-5" dirty="0" smtClean="0"/>
              <a:t>atabase</a:t>
            </a:r>
            <a:r>
              <a:rPr spc="-5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762000"/>
            <a:ext cx="394265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uFill>
                  <a:solidFill>
                    <a:srgbClr val="000000"/>
                  </a:solidFill>
                </a:uFill>
              </a:rPr>
              <a:t>APPLICATIONS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1905000"/>
            <a:ext cx="3505200" cy="2028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419600" y="3581400"/>
            <a:ext cx="4343399" cy="2266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40435" y="4123562"/>
            <a:ext cx="2717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Employee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attendance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2200" y="5943600"/>
            <a:ext cx="9410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Arial"/>
                <a:cs typeface="Arial"/>
              </a:rPr>
              <a:t>P</a:t>
            </a:r>
            <a:r>
              <a:rPr sz="2400" spc="-90" dirty="0">
                <a:latin typeface="Arial"/>
                <a:cs typeface="Arial"/>
              </a:rPr>
              <a:t>arking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6764" y="1129531"/>
            <a:ext cx="5237727" cy="5053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8600" y="1429474"/>
            <a:ext cx="2264664" cy="148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53935" y="4817199"/>
            <a:ext cx="2023706" cy="1964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150481" y="2452078"/>
            <a:ext cx="1672336" cy="153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145528" y="2446490"/>
            <a:ext cx="1682750" cy="1544320"/>
          </a:xfrm>
          <a:custGeom>
            <a:avLst/>
            <a:gdLst/>
            <a:ahLst/>
            <a:cxnLst/>
            <a:rect l="l" t="t" r="r" b="b"/>
            <a:pathLst>
              <a:path w="1682750" h="1544320">
                <a:moveTo>
                  <a:pt x="489966" y="0"/>
                </a:moveTo>
                <a:lnTo>
                  <a:pt x="1628394" y="456564"/>
                </a:lnTo>
                <a:lnTo>
                  <a:pt x="1682242" y="1109345"/>
                </a:lnTo>
                <a:lnTo>
                  <a:pt x="1192276" y="1544066"/>
                </a:lnTo>
                <a:lnTo>
                  <a:pt x="53848" y="1087501"/>
                </a:lnTo>
                <a:lnTo>
                  <a:pt x="0" y="434721"/>
                </a:lnTo>
                <a:lnTo>
                  <a:pt x="489966" y="0"/>
                </a:lnTo>
                <a:close/>
              </a:path>
            </a:pathLst>
          </a:custGeom>
          <a:ln w="95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514721" y="122897"/>
            <a:ext cx="1624456" cy="1470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238621" y="4344377"/>
            <a:ext cx="1868424" cy="1867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685800"/>
            <a:ext cx="25584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204" dirty="0">
                <a:solidFill>
                  <a:schemeClr val="accent2"/>
                </a:solidFill>
                <a:latin typeface="Trebuchet MS"/>
                <a:cs typeface="Trebuchet MS"/>
              </a:rPr>
              <a:t>INDEX</a:t>
            </a:r>
            <a:endParaRPr sz="4800" dirty="0">
              <a:solidFill>
                <a:schemeClr val="accent2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757736"/>
            <a:ext cx="5483556" cy="426206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546100" indent="-457200">
              <a:lnSpc>
                <a:spcPct val="100000"/>
              </a:lnSpc>
              <a:spcBef>
                <a:spcPts val="335"/>
              </a:spcBef>
              <a:buSzPct val="96428"/>
              <a:buFont typeface="Wingdings" panose="05000000000000000000" pitchFamily="2" charset="2"/>
              <a:buChar char="v"/>
              <a:tabLst>
                <a:tab pos="372110" algn="l"/>
              </a:tabLst>
            </a:pPr>
            <a:r>
              <a:rPr sz="2400" dirty="0" smtClean="0">
                <a:cs typeface="Arial"/>
              </a:rPr>
              <a:t>RFID</a:t>
            </a:r>
            <a:endParaRPr lang="en-US" sz="2400" dirty="0" smtClean="0">
              <a:cs typeface="Arial"/>
            </a:endParaRPr>
          </a:p>
          <a:p>
            <a:pPr marL="1003300" lvl="1" indent="-457200">
              <a:spcBef>
                <a:spcPts val="335"/>
              </a:spcBef>
              <a:buSzPct val="96428"/>
              <a:buFont typeface="Arial" panose="020B0604020202020204" pitchFamily="34" charset="0"/>
              <a:buChar char="•"/>
              <a:tabLst>
                <a:tab pos="372110" algn="l"/>
              </a:tabLst>
            </a:pPr>
            <a:r>
              <a:rPr lang="en-US" sz="2400" dirty="0" smtClean="0">
                <a:cs typeface="Arial"/>
              </a:rPr>
              <a:t>Description</a:t>
            </a:r>
          </a:p>
          <a:p>
            <a:pPr marL="1003300" lvl="1" indent="-457200">
              <a:spcBef>
                <a:spcPts val="335"/>
              </a:spcBef>
              <a:buSzPct val="96428"/>
              <a:buFont typeface="Arial" panose="020B0604020202020204" pitchFamily="34" charset="0"/>
              <a:buChar char="•"/>
              <a:tabLst>
                <a:tab pos="372110" algn="l"/>
              </a:tabLst>
            </a:pPr>
            <a:r>
              <a:rPr lang="en-US" sz="2400" dirty="0" smtClean="0">
                <a:cs typeface="Arial"/>
              </a:rPr>
              <a:t>Working</a:t>
            </a:r>
            <a:endParaRPr lang="en-US" sz="2400" dirty="0" smtClean="0">
              <a:cs typeface="Arial"/>
            </a:endParaRPr>
          </a:p>
          <a:p>
            <a:pPr marL="1003300" lvl="1" indent="-457200">
              <a:spcBef>
                <a:spcPts val="335"/>
              </a:spcBef>
              <a:buSzPct val="96428"/>
              <a:buFont typeface="Arial" panose="020B0604020202020204" pitchFamily="34" charset="0"/>
              <a:buChar char="•"/>
              <a:tabLst>
                <a:tab pos="372110" algn="l"/>
              </a:tabLst>
            </a:pPr>
            <a:r>
              <a:rPr lang="en-US" sz="2400" dirty="0" smtClean="0">
                <a:cs typeface="Arial"/>
              </a:rPr>
              <a:t>Hardware Used</a:t>
            </a:r>
            <a:endParaRPr lang="en-US" sz="2400" dirty="0">
              <a:cs typeface="Arial"/>
            </a:endParaRPr>
          </a:p>
          <a:p>
            <a:pPr marL="1003300" lvl="1" indent="-457200">
              <a:spcBef>
                <a:spcPts val="335"/>
              </a:spcBef>
              <a:buSzPct val="96428"/>
              <a:buFont typeface="Arial" panose="020B0604020202020204" pitchFamily="34" charset="0"/>
              <a:buChar char="•"/>
              <a:tabLst>
                <a:tab pos="372110" algn="l"/>
              </a:tabLst>
            </a:pPr>
            <a:r>
              <a:rPr sz="2400" dirty="0" smtClean="0">
                <a:cs typeface="Arial"/>
              </a:rPr>
              <a:t>Types</a:t>
            </a:r>
            <a:endParaRPr lang="en-US" sz="2400" dirty="0">
              <a:cs typeface="Arial"/>
            </a:endParaRPr>
          </a:p>
          <a:p>
            <a:pPr marL="1003300" lvl="1" indent="-457200">
              <a:spcBef>
                <a:spcPts val="335"/>
              </a:spcBef>
              <a:buSzPct val="96428"/>
              <a:buFont typeface="Arial" panose="020B0604020202020204" pitchFamily="34" charset="0"/>
              <a:buChar char="•"/>
              <a:tabLst>
                <a:tab pos="372110" algn="l"/>
              </a:tabLst>
            </a:pPr>
            <a:r>
              <a:rPr sz="2400" dirty="0" smtClean="0">
                <a:cs typeface="Arial"/>
              </a:rPr>
              <a:t>Applications</a:t>
            </a:r>
            <a:endParaRPr sz="2400" dirty="0"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844"/>
              </a:spcBef>
              <a:buSzPct val="96428"/>
              <a:buFont typeface="Wingdings" panose="05000000000000000000" pitchFamily="2" charset="2"/>
              <a:buChar char="v"/>
              <a:tabLst>
                <a:tab pos="295910" algn="l"/>
              </a:tabLst>
            </a:pPr>
            <a:r>
              <a:rPr sz="2400" dirty="0" smtClean="0">
                <a:cs typeface="Arial"/>
              </a:rPr>
              <a:t>RFI</a:t>
            </a:r>
            <a:r>
              <a:rPr lang="en-US" sz="2400" dirty="0" smtClean="0">
                <a:cs typeface="Arial"/>
              </a:rPr>
              <a:t>D </a:t>
            </a:r>
            <a:r>
              <a:rPr lang="en-US" sz="2400" dirty="0" smtClean="0">
                <a:cs typeface="Arial"/>
              </a:rPr>
              <a:t>VS B</a:t>
            </a:r>
            <a:r>
              <a:rPr sz="2400" dirty="0" smtClean="0">
                <a:cs typeface="Arial"/>
              </a:rPr>
              <a:t>arcodes</a:t>
            </a:r>
            <a:endParaRPr sz="2400" dirty="0"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SzPct val="96428"/>
              <a:buFont typeface="Wingdings" panose="05000000000000000000" pitchFamily="2" charset="2"/>
              <a:buChar char="v"/>
              <a:tabLst>
                <a:tab pos="295910" algn="l"/>
              </a:tabLst>
            </a:pPr>
            <a:r>
              <a:rPr sz="2400" dirty="0" smtClean="0">
                <a:cs typeface="Arial"/>
              </a:rPr>
              <a:t>RFID</a:t>
            </a:r>
            <a:r>
              <a:rPr lang="en-US" sz="2400" dirty="0" smtClean="0">
                <a:cs typeface="Arial"/>
              </a:rPr>
              <a:t> </a:t>
            </a:r>
            <a:r>
              <a:rPr sz="2400" dirty="0" smtClean="0">
                <a:cs typeface="Arial"/>
              </a:rPr>
              <a:t>based</a:t>
            </a:r>
            <a:r>
              <a:rPr lang="en-US" sz="2400" dirty="0" smtClean="0">
                <a:cs typeface="Arial"/>
              </a:rPr>
              <a:t> a</a:t>
            </a:r>
            <a:r>
              <a:rPr sz="2400" dirty="0" smtClean="0">
                <a:cs typeface="Arial"/>
              </a:rPr>
              <a:t>ttendance </a:t>
            </a:r>
            <a:r>
              <a:rPr sz="2400" dirty="0">
                <a:cs typeface="Arial"/>
              </a:rPr>
              <a:t>system</a:t>
            </a:r>
          </a:p>
          <a:p>
            <a:pPr marL="1002665" lvl="1" indent="-457200">
              <a:lnSpc>
                <a:spcPct val="100000"/>
              </a:lnSpc>
              <a:spcBef>
                <a:spcPts val="240"/>
              </a:spcBef>
              <a:buSzPct val="96428"/>
              <a:buFont typeface="Arial" panose="020B0604020202020204" pitchFamily="34" charset="0"/>
              <a:buChar char="•"/>
              <a:tabLst>
                <a:tab pos="671195" algn="l"/>
              </a:tabLst>
            </a:pPr>
            <a:r>
              <a:rPr lang="en-US" sz="2400" dirty="0" smtClean="0">
                <a:cs typeface="Arial"/>
              </a:rPr>
              <a:t>Schematic Diagram</a:t>
            </a:r>
          </a:p>
          <a:p>
            <a:pPr marL="1002665" lvl="1" indent="-457200">
              <a:lnSpc>
                <a:spcPct val="100000"/>
              </a:lnSpc>
              <a:spcBef>
                <a:spcPts val="240"/>
              </a:spcBef>
              <a:buSzPct val="96428"/>
              <a:buFont typeface="Arial" panose="020B0604020202020204" pitchFamily="34" charset="0"/>
              <a:buChar char="•"/>
              <a:tabLst>
                <a:tab pos="671195" algn="l"/>
              </a:tabLst>
            </a:pPr>
            <a:r>
              <a:rPr lang="en-US" sz="2400" dirty="0" smtClean="0">
                <a:cs typeface="Arial"/>
              </a:rPr>
              <a:t>W</a:t>
            </a:r>
            <a:r>
              <a:rPr sz="2400" dirty="0" smtClean="0">
                <a:cs typeface="Arial"/>
              </a:rPr>
              <a:t>orking</a:t>
            </a:r>
            <a:endParaRPr sz="2400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>
            <a:noAutofit/>
          </a:bodyPr>
          <a:lstStyle/>
          <a:p>
            <a:r>
              <a:rPr lang="en-US" sz="2600" dirty="0" smtClean="0"/>
              <a:t>RFID is an acronym for radio frequency identification.</a:t>
            </a:r>
          </a:p>
          <a:p>
            <a:r>
              <a:rPr lang="en-US" sz="2600" dirty="0" smtClean="0"/>
              <a:t>RFID is a member of automatic identification and data (AIDC) technologies and is fast and reliable means of identifying just about any material object.</a:t>
            </a:r>
          </a:p>
          <a:p>
            <a:r>
              <a:rPr lang="en-US" sz="2600" dirty="0" smtClean="0"/>
              <a:t>Active RFID tags are powered by an internal battery and are typically read/write i.e. tag can be rewritten and/or modified. An active tag’s memory size varies according to application requirements.</a:t>
            </a:r>
            <a:endParaRPr lang="en-US" sz="2600" dirty="0"/>
          </a:p>
        </p:txBody>
      </p:sp>
      <p:sp>
        <p:nvSpPr>
          <p:cNvPr id="4" name="object 3"/>
          <p:cNvSpPr/>
          <p:nvPr/>
        </p:nvSpPr>
        <p:spPr>
          <a:xfrm>
            <a:off x="6684819" y="5257800"/>
            <a:ext cx="1773381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762000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Description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14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374642"/>
            <a:ext cx="8060690" cy="22067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61340" indent="-342900" algn="just">
              <a:lnSpc>
                <a:spcPct val="100000"/>
              </a:lnSpc>
              <a:spcBef>
                <a:spcPts val="95"/>
              </a:spcBef>
              <a:buSzPct val="96428"/>
              <a:buFont typeface="Arial" panose="020B0604020202020204" pitchFamily="34" charset="0"/>
              <a:buChar char="•"/>
              <a:tabLst>
                <a:tab pos="175895" algn="l"/>
              </a:tabLst>
            </a:pPr>
            <a:r>
              <a:rPr sz="2000" dirty="0">
                <a:solidFill>
                  <a:srgbClr val="403052"/>
                </a:solidFill>
                <a:cs typeface="Arial"/>
              </a:rPr>
              <a:t>Tags (or chips) consist of  two </a:t>
            </a:r>
            <a:r>
              <a:rPr sz="2000" dirty="0" smtClean="0">
                <a:solidFill>
                  <a:srgbClr val="403052"/>
                </a:solidFill>
                <a:cs typeface="Arial"/>
              </a:rPr>
              <a:t>parts:</a:t>
            </a:r>
            <a:endParaRPr sz="2000" dirty="0" smtClean="0">
              <a:cs typeface="Arial"/>
            </a:endParaRPr>
          </a:p>
          <a:p>
            <a:pPr marL="834389" lvl="1" indent="-342900" algn="just">
              <a:lnSpc>
                <a:spcPct val="100000"/>
              </a:lnSpc>
              <a:spcBef>
                <a:spcPts val="30"/>
              </a:spcBef>
              <a:buFont typeface="Courier New" panose="02070309020205020404" pitchFamily="49" charset="0"/>
              <a:buChar char="o"/>
              <a:tabLst>
                <a:tab pos="874394" algn="l"/>
                <a:tab pos="875030" algn="l"/>
              </a:tabLst>
            </a:pPr>
            <a:r>
              <a:rPr sz="2000" dirty="0" smtClean="0">
                <a:solidFill>
                  <a:srgbClr val="00B0F0"/>
                </a:solidFill>
                <a:cs typeface="Arial"/>
              </a:rPr>
              <a:t>Antenna</a:t>
            </a:r>
            <a:endParaRPr lang="en-US" sz="2000" dirty="0" smtClean="0">
              <a:solidFill>
                <a:srgbClr val="00B0F0"/>
              </a:solidFill>
              <a:cs typeface="Arial"/>
            </a:endParaRPr>
          </a:p>
          <a:p>
            <a:pPr marL="834389" lvl="1" indent="-342900" algn="just">
              <a:lnSpc>
                <a:spcPct val="100000"/>
              </a:lnSpc>
              <a:spcBef>
                <a:spcPts val="30"/>
              </a:spcBef>
              <a:buFont typeface="Courier New" panose="02070309020205020404" pitchFamily="49" charset="0"/>
              <a:buChar char="o"/>
              <a:tabLst>
                <a:tab pos="874394" algn="l"/>
                <a:tab pos="875030" algn="l"/>
              </a:tabLst>
            </a:pPr>
            <a:r>
              <a:rPr sz="2000" dirty="0" smtClean="0">
                <a:solidFill>
                  <a:srgbClr val="00B0F0"/>
                </a:solidFill>
                <a:cs typeface="Arial"/>
              </a:rPr>
              <a:t>Processor</a:t>
            </a:r>
            <a:r>
              <a:rPr sz="2000" dirty="0">
                <a:solidFill>
                  <a:srgbClr val="00B0F0"/>
                </a:solidFill>
                <a:cs typeface="Arial"/>
              </a:rPr>
              <a:t>/ </a:t>
            </a:r>
            <a:r>
              <a:rPr lang="en-US" sz="2000" dirty="0">
                <a:solidFill>
                  <a:srgbClr val="00B0F0"/>
                </a:solidFill>
                <a:cs typeface="Arial"/>
              </a:rPr>
              <a:t>S</a:t>
            </a:r>
            <a:r>
              <a:rPr sz="2000" dirty="0" smtClean="0">
                <a:solidFill>
                  <a:srgbClr val="00B0F0"/>
                </a:solidFill>
                <a:cs typeface="Arial"/>
              </a:rPr>
              <a:t>torage</a:t>
            </a:r>
            <a:endParaRPr sz="2000" dirty="0">
              <a:solidFill>
                <a:srgbClr val="00B0F0"/>
              </a:solidFill>
              <a:cs typeface="Arial"/>
            </a:endParaRPr>
          </a:p>
          <a:p>
            <a:pPr marL="355600" marR="5080" indent="-342900" algn="just">
              <a:lnSpc>
                <a:spcPts val="3360"/>
              </a:lnSpc>
              <a:spcBef>
                <a:spcPts val="100"/>
              </a:spcBef>
              <a:buSzPct val="96428"/>
              <a:buFont typeface="Arial" panose="020B0604020202020204" pitchFamily="34" charset="0"/>
              <a:buChar char="•"/>
              <a:tabLst>
                <a:tab pos="175895" algn="l"/>
              </a:tabLst>
            </a:pPr>
            <a:r>
              <a:rPr sz="2000" dirty="0">
                <a:solidFill>
                  <a:srgbClr val="0D0D0D"/>
                </a:solidFill>
                <a:cs typeface="Arial"/>
              </a:rPr>
              <a:t>Receives signal from </a:t>
            </a:r>
            <a:r>
              <a:rPr sz="2000" dirty="0" smtClean="0">
                <a:solidFill>
                  <a:srgbClr val="0D0D0D"/>
                </a:solidFill>
                <a:cs typeface="Arial"/>
              </a:rPr>
              <a:t>reader</a:t>
            </a:r>
            <a:r>
              <a:rPr lang="en-US" sz="2000" dirty="0" smtClean="0">
                <a:solidFill>
                  <a:srgbClr val="0D0D0D"/>
                </a:solidFill>
                <a:cs typeface="Arial"/>
              </a:rPr>
              <a:t> </a:t>
            </a:r>
            <a:r>
              <a:rPr sz="2000" dirty="0" smtClean="0">
                <a:solidFill>
                  <a:srgbClr val="0D0D0D"/>
                </a:solidFill>
                <a:cs typeface="Arial"/>
              </a:rPr>
              <a:t>and</a:t>
            </a:r>
            <a:r>
              <a:rPr lang="en-US" sz="2000" dirty="0" smtClean="0">
                <a:solidFill>
                  <a:srgbClr val="0D0D0D"/>
                </a:solidFill>
                <a:cs typeface="Arial"/>
              </a:rPr>
              <a:t> </a:t>
            </a:r>
            <a:r>
              <a:rPr sz="2000" dirty="0" smtClean="0">
                <a:solidFill>
                  <a:srgbClr val="0D0D0D"/>
                </a:solidFill>
                <a:cs typeface="Arial"/>
              </a:rPr>
              <a:t>gives</a:t>
            </a:r>
            <a:r>
              <a:rPr lang="en-US" sz="2000" dirty="0" smtClean="0">
                <a:solidFill>
                  <a:srgbClr val="0D0D0D"/>
                </a:solidFill>
                <a:cs typeface="Arial"/>
              </a:rPr>
              <a:t> </a:t>
            </a:r>
            <a:r>
              <a:rPr sz="2000" dirty="0" smtClean="0">
                <a:solidFill>
                  <a:srgbClr val="0D0D0D"/>
                </a:solidFill>
                <a:cs typeface="Arial"/>
              </a:rPr>
              <a:t>a</a:t>
            </a:r>
            <a:r>
              <a:rPr lang="en-US" sz="2000" dirty="0" smtClean="0">
                <a:solidFill>
                  <a:srgbClr val="0D0D0D"/>
                </a:solidFill>
                <a:cs typeface="Arial"/>
              </a:rPr>
              <a:t> </a:t>
            </a:r>
            <a:r>
              <a:rPr sz="2000" dirty="0" smtClean="0">
                <a:solidFill>
                  <a:srgbClr val="0D0D0D"/>
                </a:solidFill>
                <a:cs typeface="Arial"/>
              </a:rPr>
              <a:t>return</a:t>
            </a:r>
            <a:r>
              <a:rPr lang="en-US" sz="2000" dirty="0" smtClean="0">
                <a:solidFill>
                  <a:srgbClr val="0D0D0D"/>
                </a:solidFill>
                <a:cs typeface="Arial"/>
              </a:rPr>
              <a:t> </a:t>
            </a:r>
            <a:r>
              <a:rPr sz="2000" dirty="0" smtClean="0">
                <a:solidFill>
                  <a:srgbClr val="0D0D0D"/>
                </a:solidFill>
                <a:cs typeface="Arial"/>
              </a:rPr>
              <a:t>signal with</a:t>
            </a:r>
            <a:r>
              <a:rPr lang="en-US" sz="2000" dirty="0" smtClean="0">
                <a:solidFill>
                  <a:srgbClr val="0D0D0D"/>
                </a:solidFill>
                <a:cs typeface="Arial"/>
              </a:rPr>
              <a:t> </a:t>
            </a:r>
            <a:r>
              <a:rPr sz="2000" dirty="0" smtClean="0">
                <a:solidFill>
                  <a:srgbClr val="0D0D0D"/>
                </a:solidFill>
                <a:cs typeface="Arial"/>
              </a:rPr>
              <a:t>ID </a:t>
            </a:r>
            <a:r>
              <a:rPr sz="2000" dirty="0">
                <a:solidFill>
                  <a:srgbClr val="0D0D0D"/>
                </a:solidFill>
                <a:cs typeface="Arial"/>
              </a:rPr>
              <a:t>number</a:t>
            </a:r>
            <a:endParaRPr sz="2000" dirty="0">
              <a:cs typeface="Arial"/>
            </a:endParaRPr>
          </a:p>
          <a:p>
            <a:pPr marL="355600" marR="525780" indent="-342900" algn="just">
              <a:lnSpc>
                <a:spcPts val="3360"/>
              </a:lnSpc>
              <a:buSzPct val="96428"/>
              <a:buFont typeface="Arial" panose="020B0604020202020204" pitchFamily="34" charset="0"/>
              <a:buChar char="•"/>
              <a:tabLst>
                <a:tab pos="175895" algn="l"/>
              </a:tabLst>
            </a:pPr>
            <a:r>
              <a:rPr sz="2000" dirty="0">
                <a:solidFill>
                  <a:srgbClr val="0D0D0D"/>
                </a:solidFill>
                <a:cs typeface="Arial"/>
              </a:rPr>
              <a:t>Reader sends </a:t>
            </a:r>
            <a:r>
              <a:rPr lang="en-US" sz="2000" dirty="0" smtClean="0">
                <a:solidFill>
                  <a:srgbClr val="0D0D0D"/>
                </a:solidFill>
                <a:cs typeface="Arial"/>
              </a:rPr>
              <a:t>the ID </a:t>
            </a:r>
            <a:r>
              <a:rPr sz="2000" dirty="0" smtClean="0">
                <a:solidFill>
                  <a:srgbClr val="0D0D0D"/>
                </a:solidFill>
                <a:cs typeface="Arial"/>
              </a:rPr>
              <a:t>to</a:t>
            </a:r>
            <a:r>
              <a:rPr lang="en-US" sz="2000" dirty="0" smtClean="0">
                <a:solidFill>
                  <a:srgbClr val="0D0D0D"/>
                </a:solidFill>
                <a:cs typeface="Arial"/>
              </a:rPr>
              <a:t> the</a:t>
            </a:r>
            <a:r>
              <a:rPr sz="2000" dirty="0" smtClean="0">
                <a:solidFill>
                  <a:srgbClr val="0D0D0D"/>
                </a:solidFill>
                <a:cs typeface="Arial"/>
              </a:rPr>
              <a:t> database </a:t>
            </a:r>
            <a:r>
              <a:rPr lang="en-US" sz="2000" dirty="0" smtClean="0">
                <a:solidFill>
                  <a:srgbClr val="0D0D0D"/>
                </a:solidFill>
                <a:cs typeface="Arial"/>
              </a:rPr>
              <a:t>(computer system).</a:t>
            </a:r>
            <a:endParaRPr sz="2000" dirty="0"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1594" y="667023"/>
            <a:ext cx="571220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WORKING OF</a:t>
            </a:r>
            <a:r>
              <a:rPr spc="-95" dirty="0"/>
              <a:t> </a:t>
            </a:r>
            <a:r>
              <a:rPr dirty="0"/>
              <a:t>RFID</a:t>
            </a:r>
          </a:p>
        </p:txBody>
      </p:sp>
      <p:pic>
        <p:nvPicPr>
          <p:cNvPr id="1029" name="Picture 5" descr="Image result for working of RF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73879"/>
            <a:ext cx="6019800" cy="2931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33400"/>
            <a:ext cx="45720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Hardware Used</a:t>
            </a:r>
            <a:endParaRPr lang="en-US" sz="4400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 descr="https://i2.wp.com/randomnerdtutorials.com/wp-content/uploads/2018/05/parts-required-rfid.jpg?resize=700%2C402&amp;ssl=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010400" cy="44795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56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5200" y="685800"/>
            <a:ext cx="243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/>
              <a:t>RFID </a:t>
            </a:r>
            <a:r>
              <a:rPr b="1" dirty="0" smtClean="0"/>
              <a:t>Tags</a:t>
            </a:r>
            <a:endParaRPr b="1" dirty="0"/>
          </a:p>
        </p:txBody>
      </p:sp>
      <p:pic>
        <p:nvPicPr>
          <p:cNvPr id="7" name="Picture 6" descr="https://i0.wp.com/randomnerdtutorials.com/wp-content/uploads/2018/05/RFID-tags.jpg?resize=700%2C446&amp;ssl=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819400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2895600" cy="221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4114799"/>
            <a:ext cx="2974975" cy="221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795145"/>
            <a:ext cx="6303010" cy="45236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25"/>
              </a:lnSpc>
              <a:spcBef>
                <a:spcPts val="95"/>
              </a:spcBef>
            </a:pPr>
            <a:r>
              <a:rPr sz="3200" b="1" dirty="0" smtClean="0">
                <a:solidFill>
                  <a:srgbClr val="0070C0"/>
                </a:solidFill>
                <a:latin typeface="Trebuchet MS"/>
                <a:cs typeface="Trebuchet MS"/>
              </a:rPr>
              <a:t>ACTIVE:</a:t>
            </a:r>
            <a:endParaRPr sz="3200" dirty="0" smtClean="0">
              <a:solidFill>
                <a:srgbClr val="0070C0"/>
              </a:solidFill>
              <a:latin typeface="Trebuchet MS"/>
              <a:cs typeface="Trebuchet MS"/>
            </a:endParaRPr>
          </a:p>
          <a:p>
            <a:pPr marL="956309" indent="-457200">
              <a:buFont typeface="Wingdings" panose="05000000000000000000" pitchFamily="2" charset="2"/>
              <a:buChar char="Ø"/>
            </a:pPr>
            <a:r>
              <a:rPr sz="2800" b="1" dirty="0" smtClean="0">
                <a:latin typeface="Trebuchet MS"/>
                <a:cs typeface="Trebuchet MS"/>
              </a:rPr>
              <a:t>Tag signal availability of 100ft.</a:t>
            </a:r>
            <a:endParaRPr lang="en-US" sz="2800" dirty="0">
              <a:latin typeface="Trebuchet MS"/>
              <a:cs typeface="Trebuchet MS"/>
            </a:endParaRPr>
          </a:p>
          <a:p>
            <a:pPr marL="956309" indent="-457200">
              <a:buFont typeface="Wingdings" panose="05000000000000000000" pitchFamily="2" charset="2"/>
              <a:buChar char="Ø"/>
            </a:pPr>
            <a:r>
              <a:rPr sz="2800" b="1" dirty="0" smtClean="0">
                <a:latin typeface="Trebuchet MS"/>
                <a:cs typeface="Trebuchet MS"/>
              </a:rPr>
              <a:t>HIGH </a:t>
            </a:r>
            <a:r>
              <a:rPr sz="2800" b="1" dirty="0">
                <a:latin typeface="Trebuchet MS"/>
                <a:cs typeface="Trebuchet MS"/>
              </a:rPr>
              <a:t>signal </a:t>
            </a:r>
            <a:r>
              <a:rPr sz="2800" b="1" dirty="0" smtClean="0">
                <a:latin typeface="Trebuchet MS"/>
                <a:cs typeface="Trebuchet MS"/>
              </a:rPr>
              <a:t>strength</a:t>
            </a:r>
            <a:endParaRPr lang="en-US" sz="2800" dirty="0">
              <a:latin typeface="Trebuchet MS"/>
              <a:cs typeface="Trebuchet MS"/>
            </a:endParaRPr>
          </a:p>
          <a:p>
            <a:pPr marL="956309" indent="-457200">
              <a:buFont typeface="Wingdings" panose="05000000000000000000" pitchFamily="2" charset="2"/>
              <a:buChar char="Ø"/>
            </a:pPr>
            <a:r>
              <a:rPr sz="2800" b="1" dirty="0" smtClean="0">
                <a:latin typeface="Trebuchet MS"/>
                <a:cs typeface="Trebuchet MS"/>
              </a:rPr>
              <a:t>example: </a:t>
            </a:r>
            <a:r>
              <a:rPr sz="2800" b="1" dirty="0">
                <a:latin typeface="Trebuchet MS"/>
                <a:cs typeface="Trebuchet MS"/>
              </a:rPr>
              <a:t>Railway cars on a track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ts val="3080"/>
              </a:lnSpc>
              <a:spcBef>
                <a:spcPts val="2000"/>
              </a:spcBef>
            </a:pPr>
            <a:r>
              <a:rPr sz="3200" b="1" dirty="0">
                <a:solidFill>
                  <a:srgbClr val="0070C0"/>
                </a:solidFill>
                <a:latin typeface="Trebuchet MS"/>
                <a:cs typeface="Trebuchet MS"/>
              </a:rPr>
              <a:t>PASSIVE:</a:t>
            </a:r>
            <a:endParaRPr sz="3200" dirty="0">
              <a:solidFill>
                <a:srgbClr val="0070C0"/>
              </a:solidFill>
              <a:latin typeface="Trebuchet MS"/>
              <a:cs typeface="Trebuchet MS"/>
            </a:endParaRPr>
          </a:p>
          <a:p>
            <a:pPr marL="994410" indent="-457200">
              <a:buFont typeface="Wingdings" panose="05000000000000000000" pitchFamily="2" charset="2"/>
              <a:buChar char="Ø"/>
            </a:pPr>
            <a:r>
              <a:rPr sz="2800" b="1" dirty="0">
                <a:latin typeface="Trebuchet MS"/>
                <a:cs typeface="Trebuchet MS"/>
              </a:rPr>
              <a:t>Tag signal availability &lt; 10 </a:t>
            </a:r>
            <a:r>
              <a:rPr sz="2800" b="1" dirty="0" smtClean="0">
                <a:latin typeface="Trebuchet MS"/>
                <a:cs typeface="Trebuchet MS"/>
              </a:rPr>
              <a:t>ft.</a:t>
            </a:r>
            <a:endParaRPr lang="en-US" sz="2800" dirty="0">
              <a:latin typeface="Trebuchet MS"/>
              <a:cs typeface="Trebuchet MS"/>
            </a:endParaRPr>
          </a:p>
          <a:p>
            <a:pPr marL="994410" indent="-457200">
              <a:buFont typeface="Wingdings" panose="05000000000000000000" pitchFamily="2" charset="2"/>
              <a:buChar char="Ø"/>
            </a:pPr>
            <a:r>
              <a:rPr sz="2800" b="1" dirty="0" smtClean="0">
                <a:latin typeface="Trebuchet MS"/>
                <a:cs typeface="Trebuchet MS"/>
              </a:rPr>
              <a:t>VERY </a:t>
            </a:r>
            <a:r>
              <a:rPr sz="2800" b="1" dirty="0">
                <a:latin typeface="Trebuchet MS"/>
                <a:cs typeface="Trebuchet MS"/>
              </a:rPr>
              <a:t>LOW signal </a:t>
            </a:r>
            <a:r>
              <a:rPr sz="2800" b="1" dirty="0" smtClean="0">
                <a:latin typeface="Trebuchet MS"/>
                <a:cs typeface="Trebuchet MS"/>
              </a:rPr>
              <a:t>strength</a:t>
            </a:r>
            <a:endParaRPr lang="en-US" sz="2800" dirty="0">
              <a:latin typeface="Trebuchet MS"/>
              <a:cs typeface="Trebuchet MS"/>
            </a:endParaRPr>
          </a:p>
          <a:p>
            <a:pPr marL="994410" indent="-457200">
              <a:buFont typeface="Wingdings" panose="05000000000000000000" pitchFamily="2" charset="2"/>
              <a:buChar char="Ø"/>
            </a:pPr>
            <a:r>
              <a:rPr sz="2800" b="1" dirty="0" smtClean="0">
                <a:latin typeface="Trebuchet MS"/>
                <a:cs typeface="Trebuchet MS"/>
              </a:rPr>
              <a:t>Widely </a:t>
            </a:r>
            <a:r>
              <a:rPr sz="2800" b="1" dirty="0">
                <a:latin typeface="Trebuchet MS"/>
                <a:cs typeface="Trebuchet MS"/>
              </a:rPr>
              <a:t>used because very cheap to </a:t>
            </a:r>
            <a:r>
              <a:rPr sz="2800" b="1" dirty="0" smtClean="0">
                <a:latin typeface="Trebuchet MS"/>
                <a:cs typeface="Trebuchet MS"/>
              </a:rPr>
              <a:t>make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0775" y="819423"/>
            <a:ext cx="19780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 smtClean="0"/>
              <a:t>TYP</a:t>
            </a:r>
            <a:r>
              <a:rPr lang="en-US" b="1" dirty="0" smtClean="0"/>
              <a:t>ES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393248"/>
            <a:ext cx="6296660" cy="5312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algn="ctr">
              <a:lnSpc>
                <a:spcPct val="100000"/>
              </a:lnSpc>
              <a:spcBef>
                <a:spcPts val="105"/>
              </a:spcBef>
            </a:pPr>
            <a:r>
              <a:rPr sz="3200" b="1" spc="-180" dirty="0">
                <a:solidFill>
                  <a:srgbClr val="800080"/>
                </a:solidFill>
                <a:latin typeface="Trebuchet MS"/>
                <a:cs typeface="Trebuchet MS"/>
              </a:rPr>
              <a:t>Advanced </a:t>
            </a:r>
            <a:r>
              <a:rPr sz="3200" b="1" spc="-190" dirty="0">
                <a:solidFill>
                  <a:srgbClr val="800080"/>
                </a:solidFill>
                <a:latin typeface="Trebuchet MS"/>
                <a:cs typeface="Trebuchet MS"/>
              </a:rPr>
              <a:t>Product</a:t>
            </a:r>
            <a:r>
              <a:rPr sz="3200" b="1" spc="-36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3200" b="1" spc="-240" dirty="0">
                <a:solidFill>
                  <a:srgbClr val="800080"/>
                </a:solidFill>
                <a:latin typeface="Trebuchet MS"/>
                <a:cs typeface="Trebuchet MS"/>
              </a:rPr>
              <a:t>Tracking</a:t>
            </a:r>
            <a:endParaRPr sz="3200" dirty="0">
              <a:latin typeface="Trebuchet MS"/>
              <a:cs typeface="Trebuchet MS"/>
            </a:endParaRPr>
          </a:p>
          <a:p>
            <a:pPr marL="749935" algn="ctr">
              <a:lnSpc>
                <a:spcPct val="100000"/>
              </a:lnSpc>
              <a:spcBef>
                <a:spcPts val="40"/>
              </a:spcBef>
            </a:pPr>
            <a:r>
              <a:rPr sz="2400" b="1" spc="-140" dirty="0">
                <a:latin typeface="Trebuchet MS"/>
                <a:cs typeface="Trebuchet MS"/>
              </a:rPr>
              <a:t>Real- time </a:t>
            </a:r>
            <a:r>
              <a:rPr sz="2400" b="1" spc="-120" dirty="0">
                <a:latin typeface="Trebuchet MS"/>
                <a:cs typeface="Trebuchet MS"/>
              </a:rPr>
              <a:t>data</a:t>
            </a:r>
            <a:r>
              <a:rPr sz="2400" b="1" spc="-260" dirty="0">
                <a:latin typeface="Trebuchet MS"/>
                <a:cs typeface="Trebuchet MS"/>
              </a:rPr>
              <a:t> </a:t>
            </a:r>
            <a:r>
              <a:rPr sz="2400" b="1" spc="-130" dirty="0">
                <a:latin typeface="Trebuchet MS"/>
                <a:cs typeface="Trebuchet MS"/>
              </a:rPr>
              <a:t>management</a:t>
            </a:r>
            <a:endParaRPr sz="2400" dirty="0">
              <a:latin typeface="Trebuchet MS"/>
              <a:cs typeface="Trebuchet MS"/>
            </a:endParaRPr>
          </a:p>
          <a:p>
            <a:pPr marL="749935" algn="ctr">
              <a:lnSpc>
                <a:spcPts val="2860"/>
              </a:lnSpc>
            </a:pPr>
            <a:r>
              <a:rPr sz="2400" b="1" spc="-135" dirty="0">
                <a:latin typeface="Trebuchet MS"/>
                <a:cs typeface="Trebuchet MS"/>
              </a:rPr>
              <a:t>Dramatic benefits </a:t>
            </a:r>
            <a:r>
              <a:rPr sz="2400" b="1" spc="-110" dirty="0">
                <a:latin typeface="Trebuchet MS"/>
                <a:cs typeface="Trebuchet MS"/>
              </a:rPr>
              <a:t>to </a:t>
            </a:r>
            <a:r>
              <a:rPr sz="2400" b="1" spc="-135" dirty="0">
                <a:latin typeface="Trebuchet MS"/>
                <a:cs typeface="Trebuchet MS"/>
              </a:rPr>
              <a:t>manufacturing</a:t>
            </a:r>
            <a:r>
              <a:rPr sz="2400" b="1" spc="-360" dirty="0">
                <a:latin typeface="Trebuchet MS"/>
                <a:cs typeface="Trebuchet MS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process</a:t>
            </a:r>
            <a:endParaRPr sz="2400" dirty="0">
              <a:latin typeface="Trebuchet MS"/>
              <a:cs typeface="Trebuchet MS"/>
            </a:endParaRPr>
          </a:p>
          <a:p>
            <a:pPr marL="12700" algn="ctr">
              <a:lnSpc>
                <a:spcPts val="3820"/>
              </a:lnSpc>
            </a:pPr>
            <a:r>
              <a:rPr sz="3200" b="1" spc="-190" dirty="0">
                <a:solidFill>
                  <a:srgbClr val="006FC0"/>
                </a:solidFill>
                <a:latin typeface="Trebuchet MS"/>
                <a:cs typeface="Trebuchet MS"/>
              </a:rPr>
              <a:t>Quick</a:t>
            </a:r>
            <a:r>
              <a:rPr sz="3200" b="1" spc="-2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215" dirty="0">
                <a:solidFill>
                  <a:srgbClr val="006FC0"/>
                </a:solidFill>
                <a:latin typeface="Trebuchet MS"/>
                <a:cs typeface="Trebuchet MS"/>
              </a:rPr>
              <a:t>Convenience</a:t>
            </a:r>
            <a:endParaRPr sz="3200" dirty="0">
              <a:latin typeface="Trebuchet MS"/>
              <a:cs typeface="Trebuchet MS"/>
            </a:endParaRPr>
          </a:p>
          <a:p>
            <a:pPr marL="830580" marR="1597025" indent="-67310" algn="ctr">
              <a:lnSpc>
                <a:spcPct val="100000"/>
              </a:lnSpc>
              <a:spcBef>
                <a:spcPts val="45"/>
              </a:spcBef>
            </a:pPr>
            <a:r>
              <a:rPr sz="2400" b="1" spc="-155" dirty="0">
                <a:latin typeface="Trebuchet MS"/>
                <a:cs typeface="Trebuchet MS"/>
              </a:rPr>
              <a:t>Grocery </a:t>
            </a:r>
            <a:r>
              <a:rPr sz="2400" b="1" spc="-160" dirty="0">
                <a:latin typeface="Trebuchet MS"/>
                <a:cs typeface="Trebuchet MS"/>
              </a:rPr>
              <a:t>Store, </a:t>
            </a:r>
            <a:r>
              <a:rPr sz="2400" b="1" spc="-200" dirty="0">
                <a:latin typeface="Trebuchet MS"/>
                <a:cs typeface="Trebuchet MS"/>
              </a:rPr>
              <a:t>Library,</a:t>
            </a:r>
            <a:r>
              <a:rPr sz="2400" b="1" spc="-30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Hospital  </a:t>
            </a:r>
            <a:r>
              <a:rPr sz="2400" b="1" spc="-114" dirty="0">
                <a:latin typeface="Trebuchet MS"/>
                <a:cs typeface="Trebuchet MS"/>
              </a:rPr>
              <a:t>Instant</a:t>
            </a:r>
            <a:r>
              <a:rPr sz="2400" b="1" spc="-160" dirty="0">
                <a:latin typeface="Trebuchet MS"/>
                <a:cs typeface="Trebuchet MS"/>
              </a:rPr>
              <a:t> </a:t>
            </a:r>
            <a:r>
              <a:rPr sz="2400" b="1" spc="-140" dirty="0" smtClean="0">
                <a:latin typeface="Trebuchet MS"/>
                <a:cs typeface="Trebuchet MS"/>
              </a:rPr>
              <a:t>identification</a:t>
            </a:r>
            <a:r>
              <a:rPr lang="en-US" sz="2400" dirty="0" smtClean="0">
                <a:latin typeface="Trebuchet MS"/>
                <a:cs typeface="Trebuchet MS"/>
              </a:rPr>
              <a:t>, </a:t>
            </a:r>
            <a:r>
              <a:rPr sz="2400" b="1" spc="-175" dirty="0" smtClean="0">
                <a:latin typeface="Trebuchet MS"/>
                <a:cs typeface="Trebuchet MS"/>
              </a:rPr>
              <a:t>Time</a:t>
            </a:r>
            <a:r>
              <a:rPr lang="en-US" sz="2400" b="1" spc="-190" dirty="0" smtClean="0">
                <a:latin typeface="Trebuchet MS"/>
                <a:cs typeface="Trebuchet MS"/>
              </a:rPr>
              <a:t> </a:t>
            </a:r>
            <a:r>
              <a:rPr sz="2400" b="1" spc="-145" dirty="0" smtClean="0">
                <a:latin typeface="Trebuchet MS"/>
                <a:cs typeface="Trebuchet MS"/>
              </a:rPr>
              <a:t>saver</a:t>
            </a:r>
            <a:endParaRPr sz="2400" dirty="0"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80"/>
              </a:spcBef>
            </a:pPr>
            <a:r>
              <a:rPr sz="3200" b="1" spc="-185" dirty="0">
                <a:solidFill>
                  <a:srgbClr val="974707"/>
                </a:solidFill>
                <a:latin typeface="Trebuchet MS"/>
                <a:cs typeface="Trebuchet MS"/>
              </a:rPr>
              <a:t>Safety </a:t>
            </a:r>
            <a:r>
              <a:rPr sz="3200" b="1" spc="-150" dirty="0">
                <a:solidFill>
                  <a:srgbClr val="974707"/>
                </a:solidFill>
                <a:latin typeface="Trebuchet MS"/>
                <a:cs typeface="Trebuchet MS"/>
              </a:rPr>
              <a:t>and</a:t>
            </a:r>
            <a:r>
              <a:rPr sz="3200" b="1" spc="-320" dirty="0">
                <a:solidFill>
                  <a:srgbClr val="974707"/>
                </a:solidFill>
                <a:latin typeface="Trebuchet MS"/>
                <a:cs typeface="Trebuchet MS"/>
              </a:rPr>
              <a:t> </a:t>
            </a:r>
            <a:r>
              <a:rPr sz="3200" b="1" spc="-195" dirty="0">
                <a:solidFill>
                  <a:srgbClr val="974707"/>
                </a:solidFill>
                <a:latin typeface="Trebuchet MS"/>
                <a:cs typeface="Trebuchet MS"/>
              </a:rPr>
              <a:t>Security</a:t>
            </a:r>
            <a:endParaRPr sz="3200" dirty="0">
              <a:latin typeface="Trebuchet MS"/>
              <a:cs typeface="Trebuchet MS"/>
            </a:endParaRPr>
          </a:p>
          <a:p>
            <a:pPr marL="830580" marR="1448435" algn="ctr">
              <a:lnSpc>
                <a:spcPct val="100000"/>
              </a:lnSpc>
              <a:spcBef>
                <a:spcPts val="45"/>
              </a:spcBef>
            </a:pPr>
            <a:r>
              <a:rPr sz="2400" b="1" spc="-140" dirty="0">
                <a:latin typeface="Trebuchet MS"/>
                <a:cs typeface="Trebuchet MS"/>
              </a:rPr>
              <a:t>Locate/identify </a:t>
            </a:r>
            <a:r>
              <a:rPr sz="2400" b="1" spc="-110" dirty="0">
                <a:latin typeface="Trebuchet MS"/>
                <a:cs typeface="Trebuchet MS"/>
              </a:rPr>
              <a:t>missing</a:t>
            </a:r>
            <a:r>
              <a:rPr sz="2400" b="1" spc="-229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persons  </a:t>
            </a:r>
            <a:r>
              <a:rPr sz="2400" b="1" spc="-60" dirty="0">
                <a:latin typeface="Trebuchet MS"/>
                <a:cs typeface="Trebuchet MS"/>
              </a:rPr>
              <a:t>Monitor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spc="-130" dirty="0">
                <a:latin typeface="Trebuchet MS"/>
                <a:cs typeface="Trebuchet MS"/>
              </a:rPr>
              <a:t>prisoners</a:t>
            </a:r>
            <a:endParaRPr sz="2400" dirty="0">
              <a:latin typeface="Trebuchet MS"/>
              <a:cs typeface="Trebuchet MS"/>
            </a:endParaRPr>
          </a:p>
          <a:p>
            <a:pPr marL="12700" algn="ctr">
              <a:lnSpc>
                <a:spcPts val="3795"/>
              </a:lnSpc>
            </a:pPr>
            <a:r>
              <a:rPr sz="3200" b="1" spc="-190" dirty="0">
                <a:solidFill>
                  <a:srgbClr val="403052"/>
                </a:solidFill>
                <a:latin typeface="Trebuchet MS"/>
                <a:cs typeface="Trebuchet MS"/>
              </a:rPr>
              <a:t>Easy</a:t>
            </a:r>
            <a:r>
              <a:rPr sz="3200" b="1" spc="-270" dirty="0">
                <a:solidFill>
                  <a:srgbClr val="403052"/>
                </a:solidFill>
                <a:latin typeface="Trebuchet MS"/>
                <a:cs typeface="Trebuchet MS"/>
              </a:rPr>
              <a:t> </a:t>
            </a:r>
            <a:r>
              <a:rPr sz="3200" b="1" spc="-185" dirty="0">
                <a:solidFill>
                  <a:srgbClr val="403052"/>
                </a:solidFill>
                <a:latin typeface="Trebuchet MS"/>
                <a:cs typeface="Trebuchet MS"/>
              </a:rPr>
              <a:t>Access</a:t>
            </a:r>
            <a:endParaRPr sz="3200" dirty="0">
              <a:latin typeface="Trebuchet MS"/>
              <a:cs typeface="Trebuchet MS"/>
            </a:endParaRPr>
          </a:p>
          <a:p>
            <a:pPr marL="879475" marR="820419" algn="ctr">
              <a:lnSpc>
                <a:spcPct val="100000"/>
              </a:lnSpc>
              <a:spcBef>
                <a:spcPts val="45"/>
              </a:spcBef>
            </a:pPr>
            <a:r>
              <a:rPr sz="2400" b="1" spc="-140" dirty="0">
                <a:latin typeface="Trebuchet MS"/>
                <a:cs typeface="Trebuchet MS"/>
              </a:rPr>
              <a:t>Access by </a:t>
            </a:r>
            <a:r>
              <a:rPr sz="2400" b="1" spc="-150" dirty="0">
                <a:latin typeface="Trebuchet MS"/>
                <a:cs typeface="Trebuchet MS"/>
              </a:rPr>
              <a:t>authorized </a:t>
            </a:r>
            <a:r>
              <a:rPr sz="2400" b="1" spc="-135" dirty="0">
                <a:latin typeface="Trebuchet MS"/>
                <a:cs typeface="Trebuchet MS"/>
              </a:rPr>
              <a:t>personnel</a:t>
            </a:r>
            <a:r>
              <a:rPr sz="2400" b="1" spc="-38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only  </a:t>
            </a:r>
            <a:r>
              <a:rPr sz="2400" b="1" spc="-145" dirty="0">
                <a:latin typeface="Trebuchet MS"/>
                <a:cs typeface="Trebuchet MS"/>
              </a:rPr>
              <a:t>Ease </a:t>
            </a:r>
            <a:r>
              <a:rPr sz="2400" b="1" spc="-150" dirty="0">
                <a:latin typeface="Trebuchet MS"/>
                <a:cs typeface="Trebuchet MS"/>
              </a:rPr>
              <a:t>security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-155" dirty="0">
                <a:latin typeface="Trebuchet MS"/>
                <a:cs typeface="Trebuchet MS"/>
              </a:rPr>
              <a:t>concerns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609600"/>
            <a:ext cx="4876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44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97005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24000"/>
            <a:ext cx="7960359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SzPct val="96875"/>
              <a:buFont typeface="Arial" panose="020B0604020202020204" pitchFamily="34" charset="0"/>
              <a:buChar char="•"/>
              <a:tabLst>
                <a:tab pos="200025" algn="l"/>
              </a:tabLst>
            </a:pPr>
            <a:r>
              <a:rPr sz="3200" dirty="0">
                <a:cs typeface="Arial"/>
              </a:rPr>
              <a:t>Does not require human to manually pass item  over scanner.</a:t>
            </a:r>
          </a:p>
          <a:p>
            <a:pPr marL="469900" indent="-457200">
              <a:lnSpc>
                <a:spcPct val="100000"/>
              </a:lnSpc>
              <a:buSzPct val="96875"/>
              <a:buFont typeface="Arial" panose="020B0604020202020204" pitchFamily="34" charset="0"/>
              <a:buChar char="•"/>
              <a:tabLst>
                <a:tab pos="200025" algn="l"/>
              </a:tabLst>
            </a:pPr>
            <a:r>
              <a:rPr sz="3200" dirty="0">
                <a:cs typeface="Arial"/>
              </a:rPr>
              <a:t>More accurate inventory count.</a:t>
            </a:r>
          </a:p>
          <a:p>
            <a:pPr marL="469900" marR="817244" indent="-457200">
              <a:lnSpc>
                <a:spcPct val="100000"/>
              </a:lnSpc>
              <a:buSzPct val="96875"/>
              <a:buFont typeface="Arial" panose="020B0604020202020204" pitchFamily="34" charset="0"/>
              <a:buChar char="•"/>
              <a:tabLst>
                <a:tab pos="200025" algn="l"/>
              </a:tabLst>
            </a:pPr>
            <a:r>
              <a:rPr sz="3200" dirty="0">
                <a:cs typeface="Arial"/>
              </a:rPr>
              <a:t>Can be incorporated into product, person,  animal.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SzPct val="96875"/>
              <a:buFont typeface="Arial" panose="020B0604020202020204" pitchFamily="34" charset="0"/>
              <a:buChar char="•"/>
              <a:tabLst>
                <a:tab pos="200025" algn="l"/>
              </a:tabLst>
            </a:pPr>
            <a:r>
              <a:rPr sz="3200" dirty="0">
                <a:cs typeface="Arial"/>
              </a:rPr>
              <a:t>Can track each individual item.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590823"/>
            <a:ext cx="594080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/>
              <a:t>RFID </a:t>
            </a:r>
            <a:r>
              <a:rPr b="1" dirty="0" smtClean="0"/>
              <a:t>vs </a:t>
            </a:r>
            <a:r>
              <a:rPr b="1" dirty="0"/>
              <a:t>Bar</a:t>
            </a:r>
            <a:r>
              <a:rPr b="1" spc="-75" dirty="0"/>
              <a:t> </a:t>
            </a:r>
            <a:r>
              <a:rPr b="1" spc="-5" dirty="0"/>
              <a:t>Codes</a:t>
            </a:r>
          </a:p>
        </p:txBody>
      </p:sp>
      <p:sp>
        <p:nvSpPr>
          <p:cNvPr id="4" name="object 4"/>
          <p:cNvSpPr/>
          <p:nvPr/>
        </p:nvSpPr>
        <p:spPr>
          <a:xfrm>
            <a:off x="1908048" y="4869179"/>
            <a:ext cx="1752600" cy="1313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995928" y="5228844"/>
            <a:ext cx="1369060" cy="361315"/>
          </a:xfrm>
          <a:custGeom>
            <a:avLst/>
            <a:gdLst/>
            <a:ahLst/>
            <a:cxnLst/>
            <a:rect l="l" t="t" r="r" b="b"/>
            <a:pathLst>
              <a:path w="1369060" h="361314">
                <a:moveTo>
                  <a:pt x="1025651" y="0"/>
                </a:moveTo>
                <a:lnTo>
                  <a:pt x="1025651" y="90296"/>
                </a:lnTo>
                <a:lnTo>
                  <a:pt x="0" y="90296"/>
                </a:lnTo>
                <a:lnTo>
                  <a:pt x="0" y="270890"/>
                </a:lnTo>
                <a:lnTo>
                  <a:pt x="1025651" y="270890"/>
                </a:lnTo>
                <a:lnTo>
                  <a:pt x="1025651" y="361187"/>
                </a:lnTo>
                <a:lnTo>
                  <a:pt x="1368552" y="180593"/>
                </a:lnTo>
                <a:lnTo>
                  <a:pt x="10256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995928" y="5228844"/>
            <a:ext cx="1369060" cy="361315"/>
          </a:xfrm>
          <a:custGeom>
            <a:avLst/>
            <a:gdLst/>
            <a:ahLst/>
            <a:cxnLst/>
            <a:rect l="l" t="t" r="r" b="b"/>
            <a:pathLst>
              <a:path w="1369060" h="361314">
                <a:moveTo>
                  <a:pt x="0" y="90296"/>
                </a:moveTo>
                <a:lnTo>
                  <a:pt x="1025651" y="90296"/>
                </a:lnTo>
                <a:lnTo>
                  <a:pt x="1025651" y="0"/>
                </a:lnTo>
                <a:lnTo>
                  <a:pt x="1368552" y="180593"/>
                </a:lnTo>
                <a:lnTo>
                  <a:pt x="1025651" y="361187"/>
                </a:lnTo>
                <a:lnTo>
                  <a:pt x="1025651" y="270890"/>
                </a:lnTo>
                <a:lnTo>
                  <a:pt x="0" y="270890"/>
                </a:lnTo>
                <a:lnTo>
                  <a:pt x="0" y="90296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724144" y="4869179"/>
            <a:ext cx="1232916" cy="1296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155</TotalTime>
  <Words>406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Urban</vt:lpstr>
      <vt:lpstr>1_Urban</vt:lpstr>
      <vt:lpstr>RFID BASED   ATTENDANCE SYSTEM</vt:lpstr>
      <vt:lpstr>INDEX</vt:lpstr>
      <vt:lpstr>PowerPoint Presentation</vt:lpstr>
      <vt:lpstr>WORKING OF RFID</vt:lpstr>
      <vt:lpstr>Hardware Used</vt:lpstr>
      <vt:lpstr>RFID Tags</vt:lpstr>
      <vt:lpstr>TYPES</vt:lpstr>
      <vt:lpstr>APPLICATIONS</vt:lpstr>
      <vt:lpstr>RFID vs Bar Codes</vt:lpstr>
      <vt:lpstr>RFID BASED ATTENDANCE SYSTEM</vt:lpstr>
      <vt:lpstr>SCHEMATIC DIAGRAM</vt:lpstr>
      <vt:lpstr>Working</vt:lpstr>
      <vt:lpstr>Conclusions</vt:lpstr>
      <vt:lpstr>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BASED  ATTENDANCE SYSTEM</dc:title>
  <dc:creator>Surya Saini</dc:creator>
  <cp:lastModifiedBy>Surya Saini</cp:lastModifiedBy>
  <cp:revision>17</cp:revision>
  <dcterms:created xsi:type="dcterms:W3CDTF">2018-10-11T07:21:11Z</dcterms:created>
  <dcterms:modified xsi:type="dcterms:W3CDTF">2018-10-11T10:03:35Z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2018-10-11T00:00:00Z</vt:filetime>
  </property>
</Properties>
</file>