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view3D>
      <c:rAngAx val="1"/>
    </c:view3D>
    <c:plotArea>
      <c:layout/>
      <c:bar3DChart>
        <c:barDir val="col"/>
        <c:grouping val="clustered"/>
        <c:ser>
          <c:idx val="0"/>
          <c:order val="0"/>
          <c:tx>
            <c:strRef>
              <c:f>Sheet2!$A$1</c:f>
              <c:strCache>
                <c:ptCount val="1"/>
                <c:pt idx="0">
                  <c:v>EmployeeID</c:v>
                </c:pt>
              </c:strCache>
            </c:strRef>
          </c:tx>
          <c:val>
            <c:numRef>
              <c:f>Sheet2!$A$2:$A$11</c:f>
              <c:numCache>
                <c:formatCode>General</c:formatCode>
                <c:ptCount val="10"/>
                <c:pt idx="0">
                  <c:v>1</c:v>
                </c:pt>
                <c:pt idx="1">
                  <c:v>2</c:v>
                </c:pt>
                <c:pt idx="2">
                  <c:v>3</c:v>
                </c:pt>
                <c:pt idx="3">
                  <c:v>4</c:v>
                </c:pt>
                <c:pt idx="4">
                  <c:v>5</c:v>
                </c:pt>
                <c:pt idx="5">
                  <c:v>6</c:v>
                </c:pt>
                <c:pt idx="6">
                  <c:v>7</c:v>
                </c:pt>
                <c:pt idx="7">
                  <c:v>8</c:v>
                </c:pt>
                <c:pt idx="8">
                  <c:v>9</c:v>
                </c:pt>
                <c:pt idx="9">
                  <c:v>10</c:v>
                </c:pt>
              </c:numCache>
            </c:numRef>
          </c:val>
        </c:ser>
        <c:ser>
          <c:idx val="1"/>
          <c:order val="1"/>
          <c:tx>
            <c:strRef>
              <c:f>Sheet2!$B$1</c:f>
              <c:strCache>
                <c:ptCount val="1"/>
                <c:pt idx="0">
                  <c:v>EnvironmentSatisfaction</c:v>
                </c:pt>
              </c:strCache>
            </c:strRef>
          </c:tx>
          <c:val>
            <c:numRef>
              <c:f>Sheet2!$B$2:$B$11</c:f>
              <c:numCache>
                <c:formatCode>General</c:formatCode>
                <c:ptCount val="10"/>
                <c:pt idx="0">
                  <c:v>3</c:v>
                </c:pt>
                <c:pt idx="1">
                  <c:v>3</c:v>
                </c:pt>
                <c:pt idx="2">
                  <c:v>2</c:v>
                </c:pt>
                <c:pt idx="3">
                  <c:v>4</c:v>
                </c:pt>
                <c:pt idx="4">
                  <c:v>4</c:v>
                </c:pt>
                <c:pt idx="5">
                  <c:v>3</c:v>
                </c:pt>
                <c:pt idx="6">
                  <c:v>1</c:v>
                </c:pt>
                <c:pt idx="7">
                  <c:v>1</c:v>
                </c:pt>
                <c:pt idx="8">
                  <c:v>2</c:v>
                </c:pt>
                <c:pt idx="9">
                  <c:v>2</c:v>
                </c:pt>
              </c:numCache>
            </c:numRef>
          </c:val>
        </c:ser>
        <c:ser>
          <c:idx val="2"/>
          <c:order val="2"/>
          <c:tx>
            <c:strRef>
              <c:f>Sheet2!$C$1</c:f>
              <c:strCache>
                <c:ptCount val="1"/>
                <c:pt idx="0">
                  <c:v>JobSatisfaction</c:v>
                </c:pt>
              </c:strCache>
            </c:strRef>
          </c:tx>
          <c:val>
            <c:numRef>
              <c:f>Sheet2!$C$2:$C$11</c:f>
              <c:numCache>
                <c:formatCode>General</c:formatCode>
                <c:ptCount val="10"/>
                <c:pt idx="0">
                  <c:v>4</c:v>
                </c:pt>
                <c:pt idx="1">
                  <c:v>2</c:v>
                </c:pt>
                <c:pt idx="2">
                  <c:v>2</c:v>
                </c:pt>
                <c:pt idx="3">
                  <c:v>4</c:v>
                </c:pt>
                <c:pt idx="4">
                  <c:v>1</c:v>
                </c:pt>
                <c:pt idx="5">
                  <c:v>2</c:v>
                </c:pt>
                <c:pt idx="6">
                  <c:v>3</c:v>
                </c:pt>
                <c:pt idx="7">
                  <c:v>2</c:v>
                </c:pt>
                <c:pt idx="8">
                  <c:v>4</c:v>
                </c:pt>
                <c:pt idx="9">
                  <c:v>1</c:v>
                </c:pt>
              </c:numCache>
            </c:numRef>
          </c:val>
        </c:ser>
        <c:shape val="cylinder"/>
        <c:axId val="90913408"/>
        <c:axId val="90920064"/>
        <c:axId val="0"/>
      </c:bar3DChart>
      <c:catAx>
        <c:axId val="90913408"/>
        <c:scaling>
          <c:orientation val="minMax"/>
        </c:scaling>
        <c:axPos val="b"/>
        <c:tickLblPos val="nextTo"/>
        <c:crossAx val="90920064"/>
        <c:crosses val="autoZero"/>
        <c:auto val="1"/>
        <c:lblAlgn val="ctr"/>
        <c:lblOffset val="100"/>
      </c:catAx>
      <c:valAx>
        <c:axId val="90920064"/>
        <c:scaling>
          <c:orientation val="minMax"/>
        </c:scaling>
        <c:axPos val="l"/>
        <c:majorGridlines/>
        <c:numFmt formatCode="General" sourceLinked="1"/>
        <c:tickLblPos val="nextTo"/>
        <c:crossAx val="9091340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err="1" smtClean="0"/>
              <a:t>M.Surya</a:t>
            </a:r>
            <a:endParaRPr lang="en-US" sz="2400" dirty="0"/>
          </a:p>
          <a:p>
            <a:r>
              <a:rPr lang="en-US" sz="2400" dirty="0"/>
              <a:t>REGISTER </a:t>
            </a:r>
            <a:r>
              <a:rPr lang="en-US" sz="2400" dirty="0" smtClean="0"/>
              <a:t>NO:12252 (</a:t>
            </a:r>
            <a:r>
              <a:rPr lang="en-US" sz="2400" dirty="0" smtClean="0"/>
              <a:t> </a:t>
            </a:r>
            <a:r>
              <a:rPr lang="en-US" sz="2400" dirty="0" smtClean="0"/>
              <a:t>asunm1323132200012)</a:t>
            </a:r>
            <a:endParaRPr lang="en-US" sz="2400" dirty="0"/>
          </a:p>
          <a:p>
            <a:r>
              <a:rPr lang="en-US" sz="2400" dirty="0" smtClean="0"/>
              <a:t>DEPARTMENT:B.COM (cooperation)</a:t>
            </a:r>
            <a:endParaRPr lang="en-US" sz="2400" dirty="0"/>
          </a:p>
          <a:p>
            <a:r>
              <a:rPr lang="en-US" sz="2400" dirty="0" smtClean="0"/>
              <a:t>COLLEGE: The </a:t>
            </a:r>
            <a:r>
              <a:rPr lang="en-US" sz="2400" dirty="0" err="1" smtClean="0"/>
              <a:t>Quaide</a:t>
            </a:r>
            <a:r>
              <a:rPr lang="en-US" sz="2400" dirty="0" smtClean="0"/>
              <a:t> </a:t>
            </a:r>
            <a:r>
              <a:rPr lang="en-US" sz="2400" dirty="0" err="1" smtClean="0"/>
              <a:t>Milleth</a:t>
            </a:r>
            <a:r>
              <a:rPr lang="en-US" sz="2400" dirty="0" smtClean="0"/>
              <a:t> College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smtClean="0"/>
              <a:t>M</a:t>
            </a:r>
            <a:r>
              <a:rPr lang="en-US" dirty="0" smtClean="0"/>
              <a:t>O</a:t>
            </a:r>
            <a:r>
              <a:rPr lang="en-US" spc="-15" dirty="0" smtClean="0"/>
              <a:t>D</a:t>
            </a:r>
            <a:r>
              <a:rPr lang="en-US" spc="-35" dirty="0" smtClean="0"/>
              <a:t>E</a:t>
            </a:r>
            <a:r>
              <a:rPr lang="en-US" spc="-30" dirty="0" smtClean="0"/>
              <a:t>LL</a:t>
            </a:r>
            <a:r>
              <a:rPr lang="en-US" spc="-5" dirty="0" smtClean="0"/>
              <a:t>I</a:t>
            </a:r>
            <a:r>
              <a:rPr lang="en-US" spc="30" dirty="0" smtClean="0"/>
              <a:t>N</a:t>
            </a:r>
            <a:r>
              <a:rPr lang="en-US" spc="5" dirty="0" smtClean="0"/>
              <a:t>G</a:t>
            </a:r>
            <a:r>
              <a:rPr lang="en-US" dirty="0" smtClean="0"/>
              <a:t/>
            </a:r>
            <a:br>
              <a:rPr lang="en-US" dirty="0" smtClean="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smtClean="0">
                <a:latin typeface="Cambria Math" pitchFamily="18" charset="0"/>
                <a:ea typeface="Cambria Math" pitchFamily="18" charset="0"/>
              </a:rPr>
              <a:t>1.Data </a:t>
            </a:r>
            <a:r>
              <a:rPr lang="en-US" sz="2400" dirty="0" smtClean="0">
                <a:latin typeface="Cambria Math" pitchFamily="18" charset="0"/>
                <a:ea typeface="Cambria Math" pitchFamily="18" charset="0"/>
              </a:rPr>
              <a:t>collection </a:t>
            </a:r>
            <a:r>
              <a:rPr lang="en-US" sz="2400" dirty="0" smtClean="0">
                <a:latin typeface="Cambria Math" pitchFamily="18" charset="0"/>
                <a:ea typeface="Cambria Math" pitchFamily="18" charset="0"/>
              </a:rPr>
              <a:t>:</a:t>
            </a:r>
          </a:p>
          <a:p>
            <a:pPr marL="342900" indent="-342900">
              <a:buFont typeface="Arial" pitchFamily="34" charset="0"/>
              <a:buChar char="•"/>
            </a:pPr>
            <a:r>
              <a:rPr lang="en-US" sz="2400" dirty="0" smtClean="0">
                <a:latin typeface="Cambria Math" pitchFamily="18" charset="0"/>
                <a:ea typeface="Cambria Math" pitchFamily="18" charset="0"/>
              </a:rPr>
              <a:t>it </a:t>
            </a:r>
            <a:r>
              <a:rPr lang="en-US" sz="2400" dirty="0" smtClean="0">
                <a:latin typeface="Cambria Math" pitchFamily="18" charset="0"/>
                <a:ea typeface="Cambria Math" pitchFamily="18" charset="0"/>
              </a:rPr>
              <a:t>is downloaded from </a:t>
            </a:r>
            <a:r>
              <a:rPr lang="en-US" sz="2400" dirty="0" err="1" smtClean="0">
                <a:latin typeface="Cambria Math" pitchFamily="18" charset="0"/>
                <a:ea typeface="Cambria Math" pitchFamily="18" charset="0"/>
              </a:rPr>
              <a:t>kaggle</a:t>
            </a:r>
            <a:endParaRPr lang="en-US" sz="2400" dirty="0" smtClean="0">
              <a:latin typeface="Cambria Math" pitchFamily="18" charset="0"/>
              <a:ea typeface="Cambria Math" pitchFamily="18" charset="0"/>
            </a:endParaRPr>
          </a:p>
          <a:p>
            <a:pPr marL="342900" indent="-342900">
              <a:buFont typeface="Arial" pitchFamily="34" charset="0"/>
              <a:buChar char="•"/>
            </a:pPr>
            <a:r>
              <a:rPr lang="en-US" sz="2400" dirty="0" smtClean="0">
                <a:latin typeface="Cambria Math" pitchFamily="18" charset="0"/>
                <a:ea typeface="Cambria Math" pitchFamily="18" charset="0"/>
              </a:rPr>
              <a:t>it </a:t>
            </a:r>
            <a:r>
              <a:rPr lang="en-US" sz="2400" dirty="0" smtClean="0">
                <a:latin typeface="Cambria Math" pitchFamily="18" charset="0"/>
                <a:ea typeface="Cambria Math" pitchFamily="18" charset="0"/>
              </a:rPr>
              <a:t>is also downloaded from </a:t>
            </a:r>
            <a:r>
              <a:rPr lang="en-US" sz="2400" dirty="0" err="1" smtClean="0">
                <a:latin typeface="Cambria Math" pitchFamily="18" charset="0"/>
                <a:ea typeface="Cambria Math" pitchFamily="18" charset="0"/>
              </a:rPr>
              <a:t>edunet</a:t>
            </a:r>
            <a:r>
              <a:rPr lang="en-US" sz="2400" dirty="0" smtClean="0">
                <a:latin typeface="Cambria Math" pitchFamily="18" charset="0"/>
                <a:ea typeface="Cambria Math" pitchFamily="18" charset="0"/>
              </a:rPr>
              <a:t> dashboard and compared with each other</a:t>
            </a:r>
            <a:r>
              <a:rPr lang="en-US" sz="2400" dirty="0" smtClean="0">
                <a:latin typeface="Cambria Math" pitchFamily="18" charset="0"/>
                <a:ea typeface="Cambria Math" pitchFamily="18" charset="0"/>
              </a:rPr>
              <a:t>.</a:t>
            </a:r>
          </a:p>
          <a:p>
            <a:pPr marL="342900" indent="-342900">
              <a:buFont typeface="Arial" pitchFamily="34" charset="0"/>
              <a:buChar char="•"/>
            </a:pPr>
            <a:r>
              <a:rPr lang="en-US" sz="2400" dirty="0" smtClean="0">
                <a:latin typeface="Cambria Math" pitchFamily="18" charset="0"/>
                <a:ea typeface="Cambria Math" pitchFamily="18" charset="0"/>
              </a:rPr>
              <a:t>After </a:t>
            </a:r>
            <a:r>
              <a:rPr lang="en-US" sz="2400" dirty="0" smtClean="0">
                <a:latin typeface="Cambria Math" pitchFamily="18" charset="0"/>
                <a:ea typeface="Cambria Math" pitchFamily="18" charset="0"/>
              </a:rPr>
              <a:t>comparison the data sets from </a:t>
            </a:r>
            <a:r>
              <a:rPr lang="en-US" sz="2400" dirty="0" err="1" smtClean="0">
                <a:latin typeface="Cambria Math" pitchFamily="18" charset="0"/>
                <a:ea typeface="Cambria Math" pitchFamily="18" charset="0"/>
              </a:rPr>
              <a:t>kaggle</a:t>
            </a:r>
            <a:r>
              <a:rPr lang="en-US" sz="2400" dirty="0" smtClean="0">
                <a:latin typeface="Cambria Math" pitchFamily="18" charset="0"/>
                <a:ea typeface="Cambria Math" pitchFamily="18" charset="0"/>
              </a:rPr>
              <a:t> is used</a:t>
            </a:r>
            <a:r>
              <a:rPr lang="en-US" sz="2400" dirty="0" smtClean="0">
                <a:latin typeface="Cambria Math" pitchFamily="18" charset="0"/>
                <a:ea typeface="Cambria Math" pitchFamily="18" charset="0"/>
              </a:rPr>
              <a:t>.</a:t>
            </a:r>
          </a:p>
          <a:p>
            <a:r>
              <a:rPr lang="en-US" sz="2400" dirty="0" smtClean="0">
                <a:latin typeface="Cambria Math" pitchFamily="18" charset="0"/>
                <a:ea typeface="Cambria Math" pitchFamily="18" charset="0"/>
              </a:rPr>
              <a:t>2.Data </a:t>
            </a:r>
            <a:r>
              <a:rPr lang="en-US" sz="2400" dirty="0" smtClean="0">
                <a:latin typeface="Cambria Math" pitchFamily="18" charset="0"/>
                <a:ea typeface="Cambria Math" pitchFamily="18" charset="0"/>
              </a:rPr>
              <a:t>cleaning </a:t>
            </a:r>
            <a:r>
              <a:rPr lang="en-US" sz="2400" dirty="0" smtClean="0">
                <a:latin typeface="Cambria Math" pitchFamily="18" charset="0"/>
                <a:ea typeface="Cambria Math" pitchFamily="18" charset="0"/>
              </a:rPr>
              <a:t>:</a:t>
            </a:r>
          </a:p>
          <a:p>
            <a:pPr>
              <a:buFont typeface="Arial" pitchFamily="34" charset="0"/>
              <a:buChar char="•"/>
            </a:pPr>
            <a:r>
              <a:rPr lang="en-US" sz="2400" dirty="0" smtClean="0">
                <a:latin typeface="Cambria Math" pitchFamily="18" charset="0"/>
                <a:ea typeface="Cambria Math" pitchFamily="18" charset="0"/>
              </a:rPr>
              <a:t>After </a:t>
            </a:r>
            <a:r>
              <a:rPr lang="en-US" sz="2400" dirty="0" smtClean="0">
                <a:latin typeface="Cambria Math" pitchFamily="18" charset="0"/>
                <a:ea typeface="Cambria Math" pitchFamily="18" charset="0"/>
              </a:rPr>
              <a:t>downloading the data sets, the necessary data are filtered out</a:t>
            </a:r>
            <a:r>
              <a:rPr lang="en-US" sz="2400" dirty="0" smtClean="0">
                <a:latin typeface="Cambria Math" pitchFamily="18" charset="0"/>
                <a:ea typeface="Cambria Math" pitchFamily="18" charset="0"/>
              </a:rPr>
              <a:t>. </a:t>
            </a:r>
          </a:p>
          <a:p>
            <a:r>
              <a:rPr lang="en-US" sz="2400" dirty="0" smtClean="0">
                <a:latin typeface="Cambria Math" pitchFamily="18" charset="0"/>
                <a:ea typeface="Cambria Math" pitchFamily="18" charset="0"/>
              </a:rPr>
              <a:t>3.Summary :</a:t>
            </a:r>
          </a:p>
          <a:p>
            <a:pPr>
              <a:buFont typeface="Arial" pitchFamily="34" charset="0"/>
              <a:buChar char="•"/>
            </a:pPr>
            <a:r>
              <a:rPr lang="en-US" sz="2400" dirty="0" smtClean="0">
                <a:latin typeface="Cambria Math" pitchFamily="18" charset="0"/>
                <a:ea typeface="Cambria Math" pitchFamily="18" charset="0"/>
              </a:rPr>
              <a:t>After </a:t>
            </a:r>
            <a:r>
              <a:rPr lang="en-US" sz="2400" dirty="0" smtClean="0">
                <a:latin typeface="Cambria Math" pitchFamily="18" charset="0"/>
                <a:ea typeface="Cambria Math" pitchFamily="18" charset="0"/>
              </a:rPr>
              <a:t>filtering out the data the pivot table is used for the summarization of the analysis</a:t>
            </a:r>
            <a:r>
              <a:rPr lang="en-US" sz="2400" dirty="0" smtClean="0">
                <a:latin typeface="Cambria Math" pitchFamily="18" charset="0"/>
                <a:ea typeface="Cambria Math" pitchFamily="18" charset="0"/>
              </a:rPr>
              <a:t>.</a:t>
            </a:r>
          </a:p>
          <a:p>
            <a:r>
              <a:rPr lang="en-US" sz="2400" dirty="0" smtClean="0">
                <a:latin typeface="Cambria Math" pitchFamily="18" charset="0"/>
                <a:ea typeface="Cambria Math" pitchFamily="18" charset="0"/>
              </a:rPr>
              <a:t> 4.Visualization:</a:t>
            </a:r>
          </a:p>
          <a:p>
            <a:r>
              <a:rPr lang="en-US" sz="2400" dirty="0" smtClean="0">
                <a:latin typeface="Cambria Math" pitchFamily="18" charset="0"/>
                <a:ea typeface="Cambria Math" pitchFamily="18" charset="0"/>
              </a:rPr>
              <a:t> After </a:t>
            </a:r>
            <a:r>
              <a:rPr lang="en-US" sz="2400" dirty="0" smtClean="0">
                <a:latin typeface="Cambria Math" pitchFamily="18" charset="0"/>
                <a:ea typeface="Cambria Math" pitchFamily="18" charset="0"/>
              </a:rPr>
              <a:t>entering pivot table, graph is used for the Visualization of the analysis.</a:t>
            </a:r>
            <a:endParaRPr lang="en-US" sz="2400" dirty="0">
              <a:latin typeface="Cambria Math" pitchFamily="18" charset="0"/>
              <a:ea typeface="Cambria Math"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4" name="Chart 13"/>
          <p:cNvGraphicFramePr/>
          <p:nvPr/>
        </p:nvGraphicFramePr>
        <p:xfrm>
          <a:off x="3200400" y="1752600"/>
          <a:ext cx="5486400" cy="3505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smtClean="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t>
            </a:r>
            <a:r>
              <a:rPr lang="en-US" sz="4400" b="1" dirty="0" smtClean="0">
                <a:solidFill>
                  <a:srgbClr val="0F0F0F"/>
                </a:solidFill>
                <a:latin typeface="Times New Roman" panose="02020603050405020304" pitchFamily="18" charset="0"/>
                <a:cs typeface="Times New Roman" panose="02020603050405020304" pitchFamily="18" charset="0"/>
              </a:rPr>
              <a:t>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smtClean="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smtClean="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smtClean="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smtClean="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smtClean="0">
                <a:latin typeface="Cambria Math" pitchFamily="18" charset="0"/>
                <a:ea typeface="Cambria Math" pitchFamily="18" charset="0"/>
              </a:rPr>
              <a:t>Owner </a:t>
            </a:r>
          </a:p>
          <a:p>
            <a:pPr marL="342900" indent="-342900">
              <a:buFont typeface="+mj-lt"/>
              <a:buAutoNum type="arabicPeriod"/>
            </a:pPr>
            <a:r>
              <a:rPr lang="en-IN" sz="2400" dirty="0" smtClean="0">
                <a:latin typeface="Cambria Math" pitchFamily="18" charset="0"/>
                <a:ea typeface="Cambria Math" pitchFamily="18" charset="0"/>
              </a:rPr>
              <a:t>Shareholders</a:t>
            </a:r>
          </a:p>
          <a:p>
            <a:pPr marL="342900" indent="-342900">
              <a:buFont typeface="+mj-lt"/>
              <a:buAutoNum type="arabicPeriod"/>
            </a:pPr>
            <a:r>
              <a:rPr lang="en-IN" sz="2400" dirty="0" smtClean="0">
                <a:latin typeface="Cambria Math" pitchFamily="18" charset="0"/>
                <a:ea typeface="Cambria Math" pitchFamily="18" charset="0"/>
              </a:rPr>
              <a:t>Employees                                                </a:t>
            </a:r>
          </a:p>
          <a:p>
            <a:pPr marL="342900" indent="-342900">
              <a:buFont typeface="+mj-lt"/>
              <a:buAutoNum type="arabicPeriod"/>
            </a:pPr>
            <a:r>
              <a:rPr lang="en-IN" sz="2400" dirty="0" smtClean="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smtClean="0">
                <a:latin typeface="Cambria Math" pitchFamily="18" charset="0"/>
                <a:ea typeface="Cambria Math" pitchFamily="18" charset="0"/>
              </a:rPr>
              <a:t>Our solution: </a:t>
            </a:r>
            <a:endParaRPr lang="en-US" sz="2400" dirty="0" smtClean="0">
              <a:latin typeface="Cambria Math" pitchFamily="18" charset="0"/>
              <a:ea typeface="Cambria Math" pitchFamily="18" charset="0"/>
            </a:endParaRPr>
          </a:p>
          <a:p>
            <a:pPr>
              <a:buFont typeface="Arial" pitchFamily="34" charset="0"/>
              <a:buChar char="•"/>
            </a:pPr>
            <a:r>
              <a:rPr lang="en-US" sz="2400" dirty="0" smtClean="0">
                <a:latin typeface="Cambria Math" pitchFamily="18" charset="0"/>
                <a:ea typeface="Cambria Math" pitchFamily="18" charset="0"/>
              </a:rPr>
              <a:t>Filtering </a:t>
            </a:r>
            <a:r>
              <a:rPr lang="en-US" sz="2400" dirty="0" smtClean="0">
                <a:latin typeface="Cambria Math" pitchFamily="18" charset="0"/>
                <a:ea typeface="Cambria Math" pitchFamily="18" charset="0"/>
              </a:rPr>
              <a:t>: filtering out the data which is </a:t>
            </a:r>
            <a:r>
              <a:rPr lang="en-US" sz="2400" dirty="0" smtClean="0">
                <a:latin typeface="Cambria Math" pitchFamily="18" charset="0"/>
                <a:ea typeface="Cambria Math" pitchFamily="18" charset="0"/>
              </a:rPr>
              <a:t>needed.</a:t>
            </a:r>
          </a:p>
          <a:p>
            <a:pPr>
              <a:buFont typeface="Arial" pitchFamily="34" charset="0"/>
              <a:buChar char="•"/>
            </a:pPr>
            <a:r>
              <a:rPr lang="en-US" sz="2400" dirty="0" smtClean="0">
                <a:latin typeface="Cambria Math" pitchFamily="18" charset="0"/>
                <a:ea typeface="Cambria Math" pitchFamily="18" charset="0"/>
              </a:rPr>
              <a:t>Pivot </a:t>
            </a:r>
            <a:r>
              <a:rPr lang="en-US" sz="2400" dirty="0" smtClean="0">
                <a:latin typeface="Cambria Math" pitchFamily="18" charset="0"/>
                <a:ea typeface="Cambria Math" pitchFamily="18" charset="0"/>
              </a:rPr>
              <a:t>table : pivot table is used to understand the summary of the </a:t>
            </a:r>
            <a:r>
              <a:rPr lang="en-US" sz="2400" dirty="0" smtClean="0">
                <a:latin typeface="Cambria Math" pitchFamily="18" charset="0"/>
                <a:ea typeface="Cambria Math" pitchFamily="18" charset="0"/>
              </a:rPr>
              <a:t>analysis.</a:t>
            </a:r>
          </a:p>
          <a:p>
            <a:pPr>
              <a:buFont typeface="Arial" pitchFamily="34" charset="0"/>
              <a:buChar char="•"/>
            </a:pP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Graph : graph is used for the visualization of the </a:t>
            </a:r>
            <a:r>
              <a:rPr lang="en-US" sz="2400" dirty="0" smtClean="0">
                <a:latin typeface="Cambria Math" pitchFamily="18" charset="0"/>
                <a:ea typeface="Cambria Math" pitchFamily="18" charset="0"/>
              </a:rPr>
              <a:t>analysis.</a:t>
            </a:r>
            <a:endParaRPr lang="en-US" sz="2400" dirty="0">
              <a:latin typeface="Cambria Math" pitchFamily="18" charset="0"/>
              <a:ea typeface="Cambria Math"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smtClean="0">
                <a:latin typeface="Cambria Math" pitchFamily="18" charset="0"/>
                <a:ea typeface="Cambria Math" pitchFamily="18" charset="0"/>
              </a:rPr>
              <a:t>Employees </a:t>
            </a:r>
            <a:r>
              <a:rPr lang="en-US" sz="2400" dirty="0" smtClean="0">
                <a:latin typeface="Cambria Math" pitchFamily="18" charset="0"/>
                <a:ea typeface="Cambria Math" pitchFamily="18" charset="0"/>
              </a:rPr>
              <a:t>Dataset is downloaded from the </a:t>
            </a:r>
            <a:r>
              <a:rPr lang="en-US" sz="2400" dirty="0" err="1" smtClean="0">
                <a:latin typeface="Cambria Math" pitchFamily="18" charset="0"/>
                <a:ea typeface="Cambria Math" pitchFamily="18" charset="0"/>
              </a:rPr>
              <a:t>kaggle</a:t>
            </a:r>
            <a:r>
              <a:rPr lang="en-US" sz="24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website. </a:t>
            </a:r>
          </a:p>
          <a:p>
            <a:pPr>
              <a:buFont typeface="Wingdings" pitchFamily="2" charset="2"/>
              <a:buChar char="v"/>
            </a:pPr>
            <a:r>
              <a:rPr lang="en-US" sz="2400" dirty="0" smtClean="0">
                <a:latin typeface="Cambria Math" pitchFamily="18" charset="0"/>
                <a:ea typeface="Cambria Math" pitchFamily="18" charset="0"/>
              </a:rPr>
              <a:t>There </a:t>
            </a:r>
            <a:r>
              <a:rPr lang="en-US" sz="2400" dirty="0" smtClean="0">
                <a:latin typeface="Cambria Math" pitchFamily="18" charset="0"/>
                <a:ea typeface="Cambria Math" pitchFamily="18" charset="0"/>
              </a:rPr>
              <a:t>were 10 </a:t>
            </a:r>
            <a:r>
              <a:rPr lang="en-US" sz="2400" dirty="0" smtClean="0">
                <a:latin typeface="Cambria Math" pitchFamily="18" charset="0"/>
                <a:ea typeface="Cambria Math" pitchFamily="18" charset="0"/>
              </a:rPr>
              <a:t>features.</a:t>
            </a:r>
          </a:p>
          <a:p>
            <a:pPr>
              <a:buFont typeface="Wingdings" pitchFamily="2" charset="2"/>
              <a:buChar char="v"/>
            </a:pPr>
            <a:r>
              <a:rPr lang="en-US" sz="2400" dirty="0" smtClean="0">
                <a:latin typeface="Cambria Math" pitchFamily="18" charset="0"/>
                <a:ea typeface="Cambria Math" pitchFamily="18" charset="0"/>
              </a:rPr>
              <a:t> Only </a:t>
            </a:r>
            <a:r>
              <a:rPr lang="en-US" sz="2400" dirty="0" smtClean="0">
                <a:latin typeface="Cambria Math" pitchFamily="18" charset="0"/>
                <a:ea typeface="Cambria Math" pitchFamily="18" charset="0"/>
              </a:rPr>
              <a:t>4 features were taken for the </a:t>
            </a:r>
            <a:r>
              <a:rPr lang="en-US" sz="2400" dirty="0" smtClean="0">
                <a:latin typeface="Cambria Math" pitchFamily="18" charset="0"/>
                <a:ea typeface="Cambria Math" pitchFamily="18" charset="0"/>
              </a:rPr>
              <a:t>analysis.</a:t>
            </a:r>
          </a:p>
          <a:p>
            <a:pPr>
              <a:buFont typeface="Wingdings" pitchFamily="2" charset="2"/>
              <a:buChar char="v"/>
            </a:pPr>
            <a:r>
              <a:rPr lang="en-US" sz="2400" dirty="0" smtClean="0">
                <a:latin typeface="Cambria Math" pitchFamily="18" charset="0"/>
                <a:ea typeface="Cambria Math" pitchFamily="18" charset="0"/>
              </a:rPr>
              <a:t> Employee </a:t>
            </a:r>
            <a:r>
              <a:rPr lang="en-US" sz="2400" dirty="0" smtClean="0">
                <a:latin typeface="Cambria Math" pitchFamily="18" charset="0"/>
                <a:ea typeface="Cambria Math" pitchFamily="18" charset="0"/>
              </a:rPr>
              <a:t>number in numerical </a:t>
            </a:r>
            <a:r>
              <a:rPr lang="en-US" sz="2400" dirty="0" smtClean="0">
                <a:latin typeface="Cambria Math" pitchFamily="18" charset="0"/>
                <a:ea typeface="Cambria Math" pitchFamily="18" charset="0"/>
              </a:rPr>
              <a:t>order.</a:t>
            </a:r>
          </a:p>
          <a:p>
            <a:pPr>
              <a:buFont typeface="Wingdings" pitchFamily="2" charset="2"/>
              <a:buChar char="v"/>
            </a:pPr>
            <a:r>
              <a:rPr lang="en-US" sz="2400" dirty="0" smtClean="0">
                <a:latin typeface="Cambria Math" pitchFamily="18" charset="0"/>
                <a:ea typeface="Cambria Math" pitchFamily="18" charset="0"/>
              </a:rPr>
              <a:t> Environment </a:t>
            </a:r>
            <a:r>
              <a:rPr lang="en-US" sz="2400" dirty="0" smtClean="0">
                <a:latin typeface="Cambria Math" pitchFamily="18" charset="0"/>
                <a:ea typeface="Cambria Math" pitchFamily="18" charset="0"/>
              </a:rPr>
              <a:t>Satisfaction  </a:t>
            </a:r>
            <a:r>
              <a:rPr lang="en-US" sz="2400" dirty="0" smtClean="0">
                <a:latin typeface="Cambria Math" pitchFamily="18" charset="0"/>
                <a:ea typeface="Cambria Math" pitchFamily="18" charset="0"/>
              </a:rPr>
              <a:t>level.</a:t>
            </a:r>
          </a:p>
          <a:p>
            <a:pPr>
              <a:buFont typeface="Wingdings" pitchFamily="2" charset="2"/>
              <a:buChar char="v"/>
            </a:pPr>
            <a:r>
              <a:rPr lang="en-US" sz="2400" dirty="0" smtClean="0">
                <a:latin typeface="Cambria Math" pitchFamily="18" charset="0"/>
                <a:ea typeface="Cambria Math" pitchFamily="18" charset="0"/>
              </a:rPr>
              <a:t>Job </a:t>
            </a:r>
            <a:r>
              <a:rPr lang="en-US" sz="2400" dirty="0" smtClean="0">
                <a:latin typeface="Cambria Math" pitchFamily="18" charset="0"/>
                <a:ea typeface="Cambria Math" pitchFamily="18" charset="0"/>
              </a:rPr>
              <a:t>Satisfaction </a:t>
            </a:r>
            <a:r>
              <a:rPr lang="en-US" sz="2400" dirty="0" smtClean="0">
                <a:latin typeface="Cambria Math" pitchFamily="18" charset="0"/>
                <a:ea typeface="Cambria Math" pitchFamily="18" charset="0"/>
              </a:rPr>
              <a:t>level.</a:t>
            </a:r>
          </a:p>
          <a:p>
            <a:pPr>
              <a:buFont typeface="Wingdings" pitchFamily="2" charset="2"/>
              <a:buChar char="v"/>
            </a:pPr>
            <a:r>
              <a:rPr lang="en-US" sz="2400" dirty="0" smtClean="0">
                <a:latin typeface="Cambria Math" pitchFamily="18" charset="0"/>
                <a:ea typeface="Cambria Math" pitchFamily="18" charset="0"/>
              </a:rPr>
              <a:t>Worker life Balance.</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smtClean="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305</TotalTime>
  <Words>392</Words>
  <Application>Microsoft Office PowerPoint</Application>
  <PresentationFormat>Custom</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26</cp:revision>
  <dcterms:created xsi:type="dcterms:W3CDTF">2024-03-29T15:07:22Z</dcterms:created>
  <dcterms:modified xsi:type="dcterms:W3CDTF">2024-08-31T16:40:07Z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