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F9FC8C2-4EC5-403F-9148-B937242556CB}" type="datetimeFigureOut">
              <a:rPr lang="en-US" smtClean="0"/>
              <a:t>8/23/2024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A245688-11E9-499A-85CC-0AD007453A9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9FC8C2-4EC5-403F-9148-B937242556CB}" type="datetimeFigureOut">
              <a:rPr lang="en-US" smtClean="0"/>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245688-11E9-499A-85CC-0AD007453A9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9FC8C2-4EC5-403F-9148-B937242556CB}" type="datetimeFigureOut">
              <a:rPr lang="en-US" smtClean="0"/>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245688-11E9-499A-85CC-0AD007453A9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9FC8C2-4EC5-403F-9148-B937242556CB}" type="datetimeFigureOut">
              <a:rPr lang="en-US" smtClean="0"/>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245688-11E9-499A-85CC-0AD007453A98}"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F9FC8C2-4EC5-403F-9148-B937242556CB}" type="datetimeFigureOut">
              <a:rPr lang="en-US" smtClean="0"/>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245688-11E9-499A-85CC-0AD007453A9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F9FC8C2-4EC5-403F-9148-B937242556CB}" type="datetimeFigureOut">
              <a:rPr lang="en-US" smtClean="0"/>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245688-11E9-499A-85CC-0AD007453A98}"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F9FC8C2-4EC5-403F-9148-B937242556CB}" type="datetimeFigureOut">
              <a:rPr lang="en-US" smtClean="0"/>
              <a:t>8/23/2024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A245688-11E9-499A-85CC-0AD007453A9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F9FC8C2-4EC5-403F-9148-B937242556CB}" type="datetimeFigureOut">
              <a:rPr lang="en-US" smtClean="0"/>
              <a:t>8/23/2024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A245688-11E9-499A-85CC-0AD007453A98}"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F9FC8C2-4EC5-403F-9148-B937242556CB}" type="datetimeFigureOut">
              <a:rPr lang="en-US" smtClean="0"/>
              <a:t>8/23/2024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A245688-11E9-499A-85CC-0AD007453A9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F9FC8C2-4EC5-403F-9148-B937242556CB}" type="datetimeFigureOut">
              <a:rPr lang="en-US" smtClean="0"/>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245688-11E9-499A-85CC-0AD007453A9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F9FC8C2-4EC5-403F-9148-B937242556CB}" type="datetimeFigureOut">
              <a:rPr lang="en-US" smtClean="0"/>
              <a:t>8/23/2024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A245688-11E9-499A-85CC-0AD007453A9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F9FC8C2-4EC5-403F-9148-B937242556CB}" type="datetimeFigureOut">
              <a:rPr lang="en-US" smtClean="0"/>
              <a:t>8/23/2024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A245688-11E9-499A-85CC-0AD007453A9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 y="609600"/>
            <a:ext cx="2695575"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itle 1"/>
          <p:cNvSpPr>
            <a:spLocks noGrp="1"/>
          </p:cNvSpPr>
          <p:nvPr>
            <p:ph type="ctrTitle"/>
          </p:nvPr>
        </p:nvSpPr>
        <p:spPr>
          <a:xfrm>
            <a:off x="2514600" y="469900"/>
            <a:ext cx="6248400" cy="1330326"/>
          </a:xfrm>
        </p:spPr>
        <p:txBody>
          <a:bodyPr>
            <a:noAutofit/>
          </a:bodyPr>
          <a:lstStyle/>
          <a:p>
            <a:pPr algn="ctr"/>
            <a:r>
              <a:rPr lang="en-US" sz="1800" b="1" dirty="0">
                <a:latin typeface="Times New Roman" panose="02020603050405020304" charset="0"/>
                <a:cs typeface="Times New Roman" panose="02020603050405020304" charset="0"/>
              </a:rPr>
              <a:t>SRM INSTITUTE OF SCIENCE AND TECHNOLOGY</a:t>
            </a:r>
            <a:br>
              <a:rPr lang="en-US" sz="1800" b="1" dirty="0">
                <a:latin typeface="Times New Roman" panose="02020603050405020304" charset="0"/>
                <a:cs typeface="Times New Roman" panose="02020603050405020304" charset="0"/>
              </a:rPr>
            </a:br>
            <a:r>
              <a:rPr lang="en-US" sz="1800" b="1" dirty="0" err="1">
                <a:latin typeface="Times New Roman" panose="02020603050405020304" charset="0"/>
                <a:cs typeface="Times New Roman" panose="02020603050405020304" charset="0"/>
              </a:rPr>
              <a:t>Ramapuram</a:t>
            </a:r>
            <a:r>
              <a:rPr lang="en-US" sz="1800" b="1" dirty="0">
                <a:latin typeface="Times New Roman" panose="02020603050405020304" charset="0"/>
                <a:cs typeface="Times New Roman" panose="02020603050405020304" charset="0"/>
              </a:rPr>
              <a:t> Campus , Chennai – 600 089</a:t>
            </a:r>
            <a:br>
              <a:rPr lang="en-US" sz="1800" b="1" dirty="0">
                <a:latin typeface="Times New Roman" panose="02020603050405020304" charset="0"/>
                <a:cs typeface="Times New Roman" panose="02020603050405020304" charset="0"/>
              </a:rPr>
            </a:br>
            <a:r>
              <a:rPr lang="en-US" sz="1600" b="1" dirty="0">
                <a:latin typeface="Times New Roman" panose="02020603050405020304" charset="0"/>
                <a:cs typeface="Times New Roman" panose="02020603050405020304" charset="0"/>
              </a:rPr>
              <a:t>DEPARTMENT OF COMPUTER SCIENCE AND ENGINEERING</a:t>
            </a:r>
            <a:endParaRPr lang="en-US" sz="1800" dirty="0"/>
          </a:p>
        </p:txBody>
      </p:sp>
      <p:sp>
        <p:nvSpPr>
          <p:cNvPr id="6" name="Subtitle 2"/>
          <p:cNvSpPr>
            <a:spLocks noGrp="1"/>
          </p:cNvSpPr>
          <p:nvPr>
            <p:ph type="subTitle" idx="1"/>
          </p:nvPr>
        </p:nvSpPr>
        <p:spPr>
          <a:xfrm>
            <a:off x="609600" y="2133600"/>
            <a:ext cx="8077200" cy="914400"/>
          </a:xfrm>
        </p:spPr>
        <p:txBody>
          <a:bodyPr>
            <a:noAutofit/>
          </a:bodyPr>
          <a:lstStyle/>
          <a:p>
            <a:pPr marL="270510" algn="ctr" rtl="0">
              <a:spcBef>
                <a:spcPts val="200"/>
              </a:spcBef>
              <a:spcAft>
                <a:spcPts val="200"/>
              </a:spcAft>
            </a:pPr>
            <a:r>
              <a:rPr lang="en-IN" dirty="0">
                <a:solidFill>
                  <a:schemeClr val="tx1"/>
                </a:solidFill>
              </a:rPr>
              <a:t>18CSP107L-MINOR PROJECT</a:t>
            </a:r>
          </a:p>
          <a:p>
            <a:pPr algn="ctr"/>
            <a:r>
              <a:rPr lang="en-IN" dirty="0" err="1" smtClean="0">
                <a:solidFill>
                  <a:schemeClr val="tx1"/>
                </a:solidFill>
              </a:rPr>
              <a:t>HirePulse</a:t>
            </a:r>
            <a:r>
              <a:rPr lang="en-IN" dirty="0" smtClean="0">
                <a:solidFill>
                  <a:schemeClr val="tx1"/>
                </a:solidFill>
              </a:rPr>
              <a:t> Job Portal</a:t>
            </a:r>
            <a:endParaRPr lang="en-US" dirty="0">
              <a:solidFill>
                <a:schemeClr val="tx1"/>
              </a:solidFill>
            </a:endParaRPr>
          </a:p>
        </p:txBody>
      </p:sp>
      <p:sp>
        <p:nvSpPr>
          <p:cNvPr id="7" name="Subtitle 2"/>
          <p:cNvSpPr txBox="1">
            <a:spLocks/>
          </p:cNvSpPr>
          <p:nvPr/>
        </p:nvSpPr>
        <p:spPr>
          <a:xfrm>
            <a:off x="1633728" y="3276600"/>
            <a:ext cx="6400800" cy="838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solidFill>
                  <a:schemeClr val="tx1"/>
                </a:solidFill>
              </a:rPr>
              <a:t>BATCH NUMBER </a:t>
            </a:r>
            <a:r>
              <a:rPr lang="en-US" dirty="0" smtClean="0">
                <a:solidFill>
                  <a:schemeClr val="tx1"/>
                </a:solidFill>
              </a:rPr>
              <a:t>: 21</a:t>
            </a:r>
            <a:endParaRPr lang="en-US" dirty="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xmlns="" val="2404672396"/>
              </p:ext>
            </p:extLst>
          </p:nvPr>
        </p:nvGraphicFramePr>
        <p:xfrm>
          <a:off x="304800" y="4114800"/>
          <a:ext cx="8305800" cy="2133600"/>
        </p:xfrm>
        <a:graphic>
          <a:graphicData uri="http://schemas.openxmlformats.org/drawingml/2006/table">
            <a:tbl>
              <a:tblPr firstRow="1" bandRow="1">
                <a:tableStyleId>{BDBED569-4797-4DF1-A0F4-6AAB3CD982D8}</a:tableStyleId>
              </a:tblPr>
              <a:tblGrid>
                <a:gridCol w="4152900">
                  <a:extLst>
                    <a:ext uri="{9D8B030D-6E8A-4147-A177-3AD203B41FA5}">
                      <a16:colId xmlns:a16="http://schemas.microsoft.com/office/drawing/2014/main" xmlns="" val="20000"/>
                    </a:ext>
                  </a:extLst>
                </a:gridCol>
                <a:gridCol w="4152900">
                  <a:extLst>
                    <a:ext uri="{9D8B030D-6E8A-4147-A177-3AD203B41FA5}">
                      <a16:colId xmlns:a16="http://schemas.microsoft.com/office/drawing/2014/main" xmlns="" val="20001"/>
                    </a:ext>
                  </a:extLst>
                </a:gridCol>
              </a:tblGrid>
              <a:tr h="383741">
                <a:tc>
                  <a:txBody>
                    <a:bodyPr/>
                    <a:lstStyle/>
                    <a:p>
                      <a:r>
                        <a:rPr lang="en-US" dirty="0"/>
                        <a:t>Team Members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Supervisor</a:t>
                      </a:r>
                    </a:p>
                  </a:txBody>
                  <a:tcPr/>
                </a:tc>
                <a:extLst>
                  <a:ext uri="{0D108BD9-81ED-4DB2-BD59-A6C34878D82A}">
                    <a16:rowId xmlns:a16="http://schemas.microsoft.com/office/drawing/2014/main" xmlns="" val="10000"/>
                  </a:ext>
                </a:extLst>
              </a:tr>
              <a:tr h="1749859">
                <a:tc>
                  <a:txBody>
                    <a:bodyPr/>
                    <a:lstStyle/>
                    <a:p>
                      <a:r>
                        <a:rPr lang="en-IN" dirty="0" smtClean="0"/>
                        <a:t>Surya </a:t>
                      </a:r>
                      <a:r>
                        <a:rPr lang="en-IN" dirty="0" err="1" smtClean="0"/>
                        <a:t>Siddharth</a:t>
                      </a:r>
                      <a:r>
                        <a:rPr lang="en-IN" dirty="0" smtClean="0"/>
                        <a:t> G-RA2111003020492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NAME</a:t>
                      </a:r>
                      <a:r>
                        <a:rPr lang="en-US" dirty="0" smtClean="0"/>
                        <a:t>: Dr. R </a:t>
                      </a:r>
                      <a:r>
                        <a:rPr lang="en-US" dirty="0" err="1" smtClean="0"/>
                        <a:t>Subashini</a:t>
                      </a:r>
                      <a:endParaRPr lang="en-US" dirty="0"/>
                    </a:p>
                  </a:txBody>
                  <a:tcPr/>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400" b="1" dirty="0" smtClean="0">
                <a:ea typeface="+mn-lt"/>
                <a:cs typeface="+mn-lt"/>
              </a:rPr>
              <a:t>Build a Trusted Brand:</a:t>
            </a:r>
            <a:endParaRPr lang="en-US" sz="1400" dirty="0" smtClean="0"/>
          </a:p>
          <a:p>
            <a:pPr marL="742950" lvl="1" indent="-285750" algn="just">
              <a:buFont typeface="Arial"/>
              <a:buChar char="•"/>
            </a:pPr>
            <a:r>
              <a:rPr lang="en-US" sz="1400" dirty="0" smtClean="0">
                <a:ea typeface="+mn-lt"/>
                <a:cs typeface="+mn-lt"/>
              </a:rPr>
              <a:t>Establish </a:t>
            </a:r>
            <a:r>
              <a:rPr lang="en-US" sz="1400" dirty="0" err="1" smtClean="0">
                <a:ea typeface="+mn-lt"/>
                <a:cs typeface="+mn-lt"/>
              </a:rPr>
              <a:t>HirePulse</a:t>
            </a:r>
            <a:r>
              <a:rPr lang="en-US" sz="1400" dirty="0" smtClean="0">
                <a:ea typeface="+mn-lt"/>
                <a:cs typeface="+mn-lt"/>
              </a:rPr>
              <a:t> as a reliable and trustworthy job portal through consistent delivery of value.</a:t>
            </a:r>
            <a:endParaRPr lang="en-US" sz="1400" dirty="0" smtClean="0"/>
          </a:p>
          <a:p>
            <a:pPr marL="742950" lvl="1" indent="-285750" algn="just">
              <a:buFont typeface="Arial"/>
              <a:buChar char="•"/>
            </a:pPr>
            <a:r>
              <a:rPr lang="en-US" sz="1400" dirty="0" smtClean="0">
                <a:ea typeface="+mn-lt"/>
                <a:cs typeface="+mn-lt"/>
              </a:rPr>
              <a:t>Foster long-term relationships with users by ensuring transparency and reliability in all interactions.</a:t>
            </a:r>
            <a:endParaRPr lang="en-US" sz="1400" dirty="0" smtClean="0"/>
          </a:p>
          <a:p>
            <a:pPr algn="just"/>
            <a:r>
              <a:rPr lang="en-US" sz="1400" b="1" dirty="0" smtClean="0">
                <a:ea typeface="+mn-lt"/>
                <a:cs typeface="+mn-lt"/>
              </a:rPr>
              <a:t>Promote Career Development:</a:t>
            </a:r>
            <a:endParaRPr lang="en-US" sz="1400" dirty="0" smtClean="0"/>
          </a:p>
          <a:p>
            <a:pPr marL="742950" lvl="1" indent="-285750" algn="just">
              <a:buFont typeface="Arial"/>
              <a:buChar char="•"/>
            </a:pPr>
            <a:r>
              <a:rPr lang="en-US" sz="1400" dirty="0" smtClean="0">
                <a:ea typeface="+mn-lt"/>
                <a:cs typeface="+mn-lt"/>
              </a:rPr>
              <a:t>Provide job seekers with resources and tools to enhance their skills and career prospects.</a:t>
            </a:r>
            <a:endParaRPr lang="en-US" sz="1400" dirty="0" smtClean="0"/>
          </a:p>
          <a:p>
            <a:pPr marL="742950" lvl="1" indent="-285750" algn="just">
              <a:buFont typeface="Arial"/>
              <a:buChar char="•"/>
            </a:pPr>
            <a:r>
              <a:rPr lang="en-US" sz="1400" dirty="0" smtClean="0">
                <a:ea typeface="+mn-lt"/>
                <a:cs typeface="+mn-lt"/>
              </a:rPr>
              <a:t>Offer personalized career guidance to help users make informed decisions.</a:t>
            </a:r>
            <a:endParaRPr lang="en-US" sz="1400" dirty="0" smtClean="0"/>
          </a:p>
          <a:p>
            <a:pPr algn="just"/>
            <a:r>
              <a:rPr lang="en-US" sz="1400" b="1" dirty="0" smtClean="0">
                <a:ea typeface="+mn-lt"/>
                <a:cs typeface="+mn-lt"/>
              </a:rPr>
              <a:t>Support Employers:</a:t>
            </a:r>
            <a:endParaRPr lang="en-US" sz="1400" dirty="0" smtClean="0"/>
          </a:p>
          <a:p>
            <a:pPr marL="742950" lvl="1" indent="-285750" algn="just">
              <a:buFont typeface="Arial"/>
              <a:buChar char="•"/>
            </a:pPr>
            <a:r>
              <a:rPr lang="en-US" sz="1400" dirty="0" smtClean="0">
                <a:ea typeface="+mn-lt"/>
                <a:cs typeface="+mn-lt"/>
              </a:rPr>
              <a:t>Assist employers in finding and retaining top talent through effective matching and communication tools.</a:t>
            </a:r>
            <a:endParaRPr lang="en-US" sz="1400" dirty="0" smtClean="0"/>
          </a:p>
          <a:p>
            <a:pPr marL="742950" lvl="1" indent="-285750" algn="just">
              <a:buFont typeface="Arial"/>
              <a:buChar char="•"/>
            </a:pPr>
            <a:r>
              <a:rPr lang="en-US" sz="1400" dirty="0" smtClean="0">
                <a:ea typeface="+mn-lt"/>
                <a:cs typeface="+mn-lt"/>
              </a:rPr>
              <a:t>Offer insights and analytics to help employers optimize their hiring strategies.</a:t>
            </a:r>
            <a:endParaRPr lang="en-US" sz="1400" dirty="0" smtClean="0"/>
          </a:p>
          <a:p>
            <a:pPr algn="just"/>
            <a:r>
              <a:rPr lang="en-US" sz="1400" b="1" dirty="0" smtClean="0">
                <a:ea typeface="+mn-lt"/>
                <a:cs typeface="+mn-lt"/>
              </a:rPr>
              <a:t>Contribute to Economic Growth:</a:t>
            </a:r>
            <a:endParaRPr lang="en-US" sz="1400" dirty="0" smtClean="0"/>
          </a:p>
          <a:p>
            <a:pPr marL="742950" lvl="1" indent="-285750" algn="just">
              <a:buFont typeface="Arial"/>
              <a:buChar char="•"/>
            </a:pPr>
            <a:r>
              <a:rPr lang="en-US" sz="1400" dirty="0" smtClean="0">
                <a:ea typeface="+mn-lt"/>
                <a:cs typeface="+mn-lt"/>
              </a:rPr>
              <a:t>Facilitate the movement of skilled labor across sectors to support economic development.</a:t>
            </a:r>
            <a:endParaRPr lang="en-US" sz="1400" dirty="0" smtClean="0"/>
          </a:p>
          <a:p>
            <a:pPr marL="742950" lvl="1" indent="-285750" algn="just">
              <a:buFont typeface="Arial"/>
              <a:buChar char="•"/>
            </a:pPr>
            <a:r>
              <a:rPr lang="en-US" sz="1400" dirty="0" smtClean="0">
                <a:ea typeface="+mn-lt"/>
                <a:cs typeface="+mn-lt"/>
              </a:rPr>
              <a:t>Reduce unemployment by efficiently connecting job seekers with available opportunities</a:t>
            </a:r>
            <a:r>
              <a:rPr lang="en-US" sz="1400" dirty="0" smtClean="0">
                <a:ea typeface="+mn-lt"/>
                <a:cs typeface="+mn-lt"/>
              </a:rPr>
              <a:t>.</a:t>
            </a:r>
            <a:endParaRPr lang="en-US" sz="1400" dirty="0" smtClean="0"/>
          </a:p>
        </p:txBody>
      </p:sp>
      <p:sp>
        <p:nvSpPr>
          <p:cNvPr id="3" name="Title 2"/>
          <p:cNvSpPr>
            <a:spLocks noGrp="1"/>
          </p:cNvSpPr>
          <p:nvPr>
            <p:ph type="title"/>
          </p:nvPr>
        </p:nvSpPr>
        <p:spPr/>
        <p:txBody>
          <a:bodyPr/>
          <a:lstStyle/>
          <a:p>
            <a:pPr algn="ctr"/>
            <a:r>
              <a:rPr lang="en-IN" dirty="0" smtClean="0"/>
              <a:t>Objectives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0768"/>
            <a:ext cx="8229600" cy="4525963"/>
          </a:xfrm>
        </p:spPr>
        <p:txBody>
          <a:bodyPr>
            <a:normAutofit fontScale="47500" lnSpcReduction="20000"/>
          </a:bodyPr>
          <a:lstStyle/>
          <a:p>
            <a:pPr algn="just"/>
            <a:r>
              <a:rPr lang="en-US" b="1" dirty="0" smtClean="0">
                <a:ea typeface="+mn-lt"/>
                <a:cs typeface="+mn-lt"/>
              </a:rPr>
              <a:t>AI-Enhanced Skill Gap Analysis:</a:t>
            </a:r>
            <a:endParaRPr lang="en-US" dirty="0" smtClean="0"/>
          </a:p>
          <a:p>
            <a:pPr marL="285750" indent="-285750" algn="just">
              <a:buFont typeface="Arial"/>
              <a:buChar char="•"/>
            </a:pPr>
            <a:r>
              <a:rPr lang="en-US" dirty="0" smtClean="0">
                <a:ea typeface="+mn-lt"/>
                <a:cs typeface="+mn-lt"/>
              </a:rPr>
              <a:t>Implement a feature that identifies skill gaps for job seekers and suggests targeted courses or certifications to bridge those gaps.</a:t>
            </a:r>
            <a:endParaRPr lang="en-US" dirty="0" smtClean="0"/>
          </a:p>
          <a:p>
            <a:pPr marL="285750" indent="-285750" algn="just">
              <a:buFont typeface="Arial"/>
              <a:buChar char="•"/>
            </a:pPr>
            <a:r>
              <a:rPr lang="en-US" dirty="0" smtClean="0">
                <a:ea typeface="+mn-lt"/>
                <a:cs typeface="+mn-lt"/>
              </a:rPr>
              <a:t>Partner with educational platforms to offer discounted courses directly through </a:t>
            </a:r>
            <a:r>
              <a:rPr lang="en-US" dirty="0" err="1" smtClean="0">
                <a:ea typeface="+mn-lt"/>
                <a:cs typeface="+mn-lt"/>
              </a:rPr>
              <a:t>HirePulse</a:t>
            </a:r>
            <a:r>
              <a:rPr lang="en-US" dirty="0" smtClean="0">
                <a:ea typeface="+mn-lt"/>
                <a:cs typeface="+mn-lt"/>
              </a:rPr>
              <a:t>.</a:t>
            </a:r>
            <a:endParaRPr lang="en-US" dirty="0" smtClean="0"/>
          </a:p>
          <a:p>
            <a:pPr algn="just"/>
            <a:r>
              <a:rPr lang="en-US" b="1" dirty="0" err="1" smtClean="0">
                <a:ea typeface="+mn-lt"/>
                <a:cs typeface="+mn-lt"/>
              </a:rPr>
              <a:t>Gamified</a:t>
            </a:r>
            <a:r>
              <a:rPr lang="en-US" b="1" dirty="0" smtClean="0">
                <a:ea typeface="+mn-lt"/>
                <a:cs typeface="+mn-lt"/>
              </a:rPr>
              <a:t> Job Search Experience:</a:t>
            </a:r>
            <a:endParaRPr lang="en-US" dirty="0" smtClean="0"/>
          </a:p>
          <a:p>
            <a:pPr marL="285750" indent="-285750" algn="just">
              <a:buFont typeface="Arial"/>
              <a:buChar char="•"/>
            </a:pPr>
            <a:r>
              <a:rPr lang="en-US" dirty="0" smtClean="0">
                <a:ea typeface="+mn-lt"/>
                <a:cs typeface="+mn-lt"/>
              </a:rPr>
              <a:t>Introduce </a:t>
            </a:r>
            <a:r>
              <a:rPr lang="en-US" dirty="0" err="1" smtClean="0">
                <a:ea typeface="+mn-lt"/>
                <a:cs typeface="+mn-lt"/>
              </a:rPr>
              <a:t>gamification</a:t>
            </a:r>
            <a:r>
              <a:rPr lang="en-US" dirty="0" smtClean="0">
                <a:ea typeface="+mn-lt"/>
                <a:cs typeface="+mn-lt"/>
              </a:rPr>
              <a:t> elements like badges, rewards, and progress tracking to make the job search more engaging and motivating.</a:t>
            </a:r>
            <a:endParaRPr lang="en-US" dirty="0" smtClean="0"/>
          </a:p>
          <a:p>
            <a:pPr marL="285750" indent="-285750" algn="just">
              <a:buFont typeface="Arial"/>
              <a:buChar char="•"/>
            </a:pPr>
            <a:r>
              <a:rPr lang="en-US" dirty="0" smtClean="0">
                <a:ea typeface="+mn-lt"/>
                <a:cs typeface="+mn-lt"/>
              </a:rPr>
              <a:t>Offer rewards for completing profile sections, applying for jobs, and participating in skill assessments.</a:t>
            </a:r>
            <a:endParaRPr lang="en-US" dirty="0" smtClean="0"/>
          </a:p>
          <a:p>
            <a:pPr algn="just"/>
            <a:r>
              <a:rPr lang="en-US" b="1" dirty="0" smtClean="0">
                <a:ea typeface="+mn-lt"/>
                <a:cs typeface="+mn-lt"/>
              </a:rPr>
              <a:t>Virtual Reality (VR) Job Previews:</a:t>
            </a:r>
            <a:endParaRPr lang="en-US" dirty="0" smtClean="0"/>
          </a:p>
          <a:p>
            <a:pPr marL="285750" indent="-285750" algn="just">
              <a:buFont typeface="Arial"/>
              <a:buChar char="•"/>
            </a:pPr>
            <a:r>
              <a:rPr lang="en-US" dirty="0" smtClean="0">
                <a:ea typeface="+mn-lt"/>
                <a:cs typeface="+mn-lt"/>
              </a:rPr>
              <a:t>Allow job seekers to experience a virtual day-in-the-life of a potential job using VR technology.</a:t>
            </a:r>
            <a:endParaRPr lang="en-US" dirty="0" smtClean="0"/>
          </a:p>
          <a:p>
            <a:pPr marL="285750" indent="-285750" algn="just">
              <a:buFont typeface="Arial"/>
              <a:buChar char="•"/>
            </a:pPr>
            <a:r>
              <a:rPr lang="en-US" dirty="0" smtClean="0">
                <a:ea typeface="+mn-lt"/>
                <a:cs typeface="+mn-lt"/>
              </a:rPr>
              <a:t>Enable employers to create immersive job previews to attract high-quality candidates.</a:t>
            </a:r>
            <a:endParaRPr lang="en-US" dirty="0" smtClean="0"/>
          </a:p>
          <a:p>
            <a:pPr algn="just"/>
            <a:r>
              <a:rPr lang="en-US" b="1" dirty="0" smtClean="0">
                <a:ea typeface="+mn-lt"/>
                <a:cs typeface="+mn-lt"/>
              </a:rPr>
              <a:t>AI-Driven Career Pathway Planning:</a:t>
            </a:r>
            <a:endParaRPr lang="en-US" dirty="0" smtClean="0"/>
          </a:p>
          <a:p>
            <a:pPr marL="285750" indent="-285750" algn="just">
              <a:buFont typeface="Arial"/>
              <a:buChar char="•"/>
            </a:pPr>
            <a:r>
              <a:rPr lang="en-US" dirty="0" smtClean="0">
                <a:ea typeface="+mn-lt"/>
                <a:cs typeface="+mn-lt"/>
              </a:rPr>
              <a:t>Provide users with AI-driven career pathway recommendations based on their skills, experiences, and career goals.</a:t>
            </a:r>
            <a:endParaRPr lang="en-US" dirty="0" smtClean="0"/>
          </a:p>
          <a:p>
            <a:pPr marL="285750" indent="-285750" algn="just">
              <a:buFont typeface="Arial"/>
              <a:buChar char="•"/>
            </a:pPr>
            <a:r>
              <a:rPr lang="en-US" dirty="0" smtClean="0">
                <a:ea typeface="+mn-lt"/>
                <a:cs typeface="+mn-lt"/>
              </a:rPr>
              <a:t>Suggest potential career transitions and the necessary steps to achieve them, including additional education or certifications.</a:t>
            </a:r>
            <a:endParaRPr lang="en-US" dirty="0" smtClean="0"/>
          </a:p>
          <a:p>
            <a:pPr algn="just"/>
            <a:r>
              <a:rPr lang="en-US" b="1" dirty="0" err="1" smtClean="0">
                <a:ea typeface="+mn-lt"/>
                <a:cs typeface="+mn-lt"/>
              </a:rPr>
              <a:t>Blockchain</a:t>
            </a:r>
            <a:r>
              <a:rPr lang="en-US" b="1" dirty="0" smtClean="0">
                <a:ea typeface="+mn-lt"/>
                <a:cs typeface="+mn-lt"/>
              </a:rPr>
              <a:t>-Based Credential Verification:</a:t>
            </a:r>
            <a:endParaRPr lang="en-US" dirty="0" smtClean="0"/>
          </a:p>
          <a:p>
            <a:pPr marL="285750" indent="-285750" algn="just">
              <a:buFont typeface="Arial"/>
              <a:buChar char="•"/>
            </a:pPr>
            <a:r>
              <a:rPr lang="en-US" dirty="0" smtClean="0">
                <a:ea typeface="+mn-lt"/>
                <a:cs typeface="+mn-lt"/>
              </a:rPr>
              <a:t>Implement </a:t>
            </a:r>
            <a:r>
              <a:rPr lang="en-US" dirty="0" err="1" smtClean="0">
                <a:ea typeface="+mn-lt"/>
                <a:cs typeface="+mn-lt"/>
              </a:rPr>
              <a:t>blockchain</a:t>
            </a:r>
            <a:r>
              <a:rPr lang="en-US" dirty="0" smtClean="0">
                <a:ea typeface="+mn-lt"/>
                <a:cs typeface="+mn-lt"/>
              </a:rPr>
              <a:t> technology for secure and verifiable credentialing, ensuring the authenticity of candidates' qualifications and certifications.</a:t>
            </a:r>
            <a:endParaRPr lang="en-US" dirty="0" smtClean="0"/>
          </a:p>
          <a:p>
            <a:pPr marL="285750" indent="-285750" algn="just">
              <a:buFont typeface="Arial"/>
              <a:buChar char="•"/>
            </a:pPr>
            <a:r>
              <a:rPr lang="en-US" dirty="0" smtClean="0">
                <a:ea typeface="+mn-lt"/>
                <a:cs typeface="+mn-lt"/>
              </a:rPr>
              <a:t>Streamline the verification process for employers, enhancing trust and reducing time-to-hire</a:t>
            </a:r>
            <a:r>
              <a:rPr lang="en-US" dirty="0" smtClean="0">
                <a:ea typeface="+mn-lt"/>
                <a:cs typeface="+mn-lt"/>
              </a:rPr>
              <a:t>.</a:t>
            </a:r>
            <a:endParaRPr lang="en-US" dirty="0" smtClean="0"/>
          </a:p>
        </p:txBody>
      </p:sp>
      <p:sp>
        <p:nvSpPr>
          <p:cNvPr id="3" name="Title 2"/>
          <p:cNvSpPr>
            <a:spLocks noGrp="1"/>
          </p:cNvSpPr>
          <p:nvPr>
            <p:ph type="title"/>
          </p:nvPr>
        </p:nvSpPr>
        <p:spPr/>
        <p:txBody>
          <a:bodyPr/>
          <a:lstStyle/>
          <a:p>
            <a:pPr algn="ctr"/>
            <a:r>
              <a:rPr lang="en-IN" dirty="0" smtClean="0"/>
              <a:t>Novel Ideas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pPr algn="just"/>
            <a:r>
              <a:rPr lang="en-US" b="1" dirty="0" smtClean="0">
                <a:ea typeface="+mn-lt"/>
                <a:cs typeface="+mn-lt"/>
              </a:rPr>
              <a:t>Social Media Integration for Personal Branding:</a:t>
            </a:r>
            <a:endParaRPr lang="en-US" dirty="0" smtClean="0"/>
          </a:p>
          <a:p>
            <a:pPr marL="285750" indent="-285750" algn="just">
              <a:buFont typeface="Arial"/>
              <a:buChar char="•"/>
            </a:pPr>
            <a:r>
              <a:rPr lang="en-US" dirty="0" smtClean="0">
                <a:ea typeface="+mn-lt"/>
                <a:cs typeface="+mn-lt"/>
              </a:rPr>
              <a:t>Integrate with social media platforms to allow job seekers to showcase their personal brand, professional networks, and endorsements.</a:t>
            </a:r>
            <a:endParaRPr lang="en-US" dirty="0" smtClean="0"/>
          </a:p>
          <a:p>
            <a:pPr marL="285750" indent="-285750" algn="just">
              <a:buFont typeface="Arial"/>
              <a:buChar char="•"/>
            </a:pPr>
            <a:r>
              <a:rPr lang="en-US" dirty="0" smtClean="0">
                <a:ea typeface="+mn-lt"/>
                <a:cs typeface="+mn-lt"/>
              </a:rPr>
              <a:t>Enable employers to view a comprehensive profile that includes social media activity, professional achievements, and peer recommendations.</a:t>
            </a:r>
            <a:endParaRPr lang="en-US" dirty="0" smtClean="0"/>
          </a:p>
          <a:p>
            <a:pPr algn="just"/>
            <a:r>
              <a:rPr lang="en-US" b="1" dirty="0" smtClean="0">
                <a:ea typeface="+mn-lt"/>
                <a:cs typeface="+mn-lt"/>
              </a:rPr>
              <a:t>AI-Powered Soft Skills Assessment:</a:t>
            </a:r>
            <a:endParaRPr lang="en-US" dirty="0" smtClean="0"/>
          </a:p>
          <a:p>
            <a:pPr marL="285750" indent="-285750" algn="just">
              <a:buFont typeface="Arial"/>
              <a:buChar char="•"/>
            </a:pPr>
            <a:r>
              <a:rPr lang="en-US" dirty="0" smtClean="0">
                <a:ea typeface="+mn-lt"/>
                <a:cs typeface="+mn-lt"/>
              </a:rPr>
              <a:t>Develop AI tools to assess soft skills through interactive simulations and situational judgment tests.</a:t>
            </a:r>
            <a:endParaRPr lang="en-US" dirty="0" smtClean="0"/>
          </a:p>
          <a:p>
            <a:pPr marL="285750" indent="-285750" algn="just">
              <a:buFont typeface="Arial"/>
              <a:buChar char="•"/>
            </a:pPr>
            <a:r>
              <a:rPr lang="en-US" dirty="0" smtClean="0">
                <a:ea typeface="+mn-lt"/>
                <a:cs typeface="+mn-lt"/>
              </a:rPr>
              <a:t>Provide feedback and improvement tips to job seekers, helping them enhance their interpersonal and communication skills.</a:t>
            </a:r>
            <a:endParaRPr lang="en-US" dirty="0" smtClean="0"/>
          </a:p>
          <a:p>
            <a:pPr algn="just"/>
            <a:r>
              <a:rPr lang="en-US" b="1" dirty="0" smtClean="0">
                <a:ea typeface="+mn-lt"/>
                <a:cs typeface="+mn-lt"/>
              </a:rPr>
              <a:t>Dynamic Video Resumes and Interviews:</a:t>
            </a:r>
            <a:endParaRPr lang="en-US" dirty="0" smtClean="0"/>
          </a:p>
          <a:p>
            <a:pPr marL="285750" indent="-285750" algn="just">
              <a:buFont typeface="Arial"/>
              <a:buChar char="•"/>
            </a:pPr>
            <a:r>
              <a:rPr lang="en-US" dirty="0" smtClean="0">
                <a:ea typeface="+mn-lt"/>
                <a:cs typeface="+mn-lt"/>
              </a:rPr>
              <a:t>Allow job seekers to create dynamic video resumes highlighting their skills and experiences.</a:t>
            </a:r>
            <a:endParaRPr lang="en-US" dirty="0" smtClean="0"/>
          </a:p>
          <a:p>
            <a:pPr marL="285750" indent="-285750" algn="just">
              <a:buFont typeface="Arial"/>
              <a:buChar char="•"/>
            </a:pPr>
            <a:r>
              <a:rPr lang="en-US" dirty="0" smtClean="0">
                <a:ea typeface="+mn-lt"/>
                <a:cs typeface="+mn-lt"/>
              </a:rPr>
              <a:t>Facilitate asynchronous video interviews where candidates can respond to pre-recorded questions at their convenience.</a:t>
            </a:r>
            <a:endParaRPr lang="en-US" dirty="0" smtClean="0"/>
          </a:p>
          <a:p>
            <a:pPr algn="just"/>
            <a:r>
              <a:rPr lang="en-US" b="1" dirty="0" smtClean="0">
                <a:ea typeface="+mn-lt"/>
                <a:cs typeface="+mn-lt"/>
              </a:rPr>
              <a:t>AI-Driven Diversity and Inclusion Metrics:</a:t>
            </a:r>
            <a:endParaRPr lang="en-US" dirty="0" smtClean="0"/>
          </a:p>
          <a:p>
            <a:pPr marL="285750" indent="-285750" algn="just">
              <a:buFont typeface="Arial"/>
              <a:buChar char="•"/>
            </a:pPr>
            <a:r>
              <a:rPr lang="en-US" dirty="0" smtClean="0">
                <a:ea typeface="+mn-lt"/>
                <a:cs typeface="+mn-lt"/>
              </a:rPr>
              <a:t>Implement AI tools to help employers measure and improve diversity and inclusion in their hiring processes.</a:t>
            </a:r>
            <a:endParaRPr lang="en-US" dirty="0" smtClean="0"/>
          </a:p>
          <a:p>
            <a:pPr marL="285750" indent="-285750" algn="just">
              <a:buFont typeface="Arial"/>
              <a:buChar char="•"/>
            </a:pPr>
            <a:r>
              <a:rPr lang="en-US" dirty="0" smtClean="0">
                <a:ea typeface="+mn-lt"/>
                <a:cs typeface="+mn-lt"/>
              </a:rPr>
              <a:t>Provide insights and recommendations to ensure a fair and inclusive recruitment strategy.</a:t>
            </a:r>
            <a:endParaRPr lang="en-US" dirty="0" smtClean="0"/>
          </a:p>
          <a:p>
            <a:pPr algn="just"/>
            <a:r>
              <a:rPr lang="en-US" b="1" dirty="0" smtClean="0">
                <a:ea typeface="+mn-lt"/>
                <a:cs typeface="+mn-lt"/>
              </a:rPr>
              <a:t>Mentorship and Networking Platform:</a:t>
            </a:r>
            <a:endParaRPr lang="en-US" dirty="0" smtClean="0"/>
          </a:p>
          <a:p>
            <a:pPr marL="285750" indent="-285750" algn="just">
              <a:buFont typeface="Arial"/>
              <a:buChar char="•"/>
            </a:pPr>
            <a:r>
              <a:rPr lang="en-US" dirty="0" smtClean="0">
                <a:ea typeface="+mn-lt"/>
                <a:cs typeface="+mn-lt"/>
              </a:rPr>
              <a:t>Create a mentorship program connecting job seekers with industry professionals for career guidance and networking opportunities.</a:t>
            </a:r>
            <a:endParaRPr lang="en-US" dirty="0" smtClean="0"/>
          </a:p>
          <a:p>
            <a:pPr marL="285750" indent="-285750" algn="just">
              <a:buFont typeface="Arial"/>
              <a:buChar char="•"/>
            </a:pPr>
            <a:r>
              <a:rPr lang="en-US" dirty="0" smtClean="0">
                <a:ea typeface="+mn-lt"/>
                <a:cs typeface="+mn-lt"/>
              </a:rPr>
              <a:t>Facilitate virtual networking events and webinars to help users expand their professional connections</a:t>
            </a:r>
            <a:r>
              <a:rPr lang="en-US" dirty="0" smtClean="0">
                <a:ea typeface="+mn-lt"/>
                <a:cs typeface="+mn-lt"/>
              </a:rPr>
              <a:t>.</a:t>
            </a:r>
            <a:endParaRPr lang="en-US" dirty="0" smtClean="0"/>
          </a:p>
        </p:txBody>
      </p:sp>
      <p:sp>
        <p:nvSpPr>
          <p:cNvPr id="3" name="Title 2"/>
          <p:cNvSpPr>
            <a:spLocks noGrp="1"/>
          </p:cNvSpPr>
          <p:nvPr>
            <p:ph type="title"/>
          </p:nvPr>
        </p:nvSpPr>
        <p:spPr/>
        <p:txBody>
          <a:bodyPr/>
          <a:lstStyle/>
          <a:p>
            <a:pPr algn="ctr"/>
            <a:r>
              <a:rPr lang="en-IN" dirty="0" smtClean="0"/>
              <a:t>Novel Ideas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900" b="1" dirty="0" smtClean="0">
                <a:ea typeface="+mn-lt"/>
                <a:cs typeface="+mn-lt"/>
              </a:rPr>
              <a:t>Job Market Insights and Trends:</a:t>
            </a:r>
            <a:endParaRPr lang="en-US" sz="1900" dirty="0" smtClean="0"/>
          </a:p>
          <a:p>
            <a:pPr marL="742950" lvl="1" indent="-285750" algn="just">
              <a:buFont typeface="Arial"/>
              <a:buChar char="•"/>
            </a:pPr>
            <a:r>
              <a:rPr lang="en-US" sz="1900" dirty="0" smtClean="0">
                <a:ea typeface="+mn-lt"/>
                <a:cs typeface="+mn-lt"/>
              </a:rPr>
              <a:t>Offer real-time job market insights, trends, and salary benchmarks to help users make informed career decisions.</a:t>
            </a:r>
            <a:endParaRPr lang="en-US" sz="1900" dirty="0" smtClean="0"/>
          </a:p>
          <a:p>
            <a:pPr marL="742950" lvl="1" indent="-285750" algn="just">
              <a:buFont typeface="Arial"/>
              <a:buChar char="•"/>
            </a:pPr>
            <a:r>
              <a:rPr lang="en-US" sz="1900" dirty="0" smtClean="0">
                <a:ea typeface="+mn-lt"/>
                <a:cs typeface="+mn-lt"/>
              </a:rPr>
              <a:t>Provide employers with data-driven insights to optimize their hiring strategies and stay competitive in the market.</a:t>
            </a:r>
            <a:endParaRPr lang="en-US" sz="1900" dirty="0" smtClean="0"/>
          </a:p>
          <a:p>
            <a:pPr algn="just"/>
            <a:r>
              <a:rPr lang="en-US" sz="1900" b="1" dirty="0" smtClean="0">
                <a:ea typeface="+mn-lt"/>
                <a:cs typeface="+mn-lt"/>
              </a:rPr>
              <a:t>Personalized Job Search Assistants:</a:t>
            </a:r>
            <a:endParaRPr lang="en-US" sz="1900" dirty="0" smtClean="0"/>
          </a:p>
          <a:p>
            <a:pPr marL="742950" lvl="1" indent="-285750" algn="just">
              <a:buFont typeface="Arial"/>
              <a:buChar char="•"/>
            </a:pPr>
            <a:r>
              <a:rPr lang="en-US" sz="1900" dirty="0" smtClean="0">
                <a:ea typeface="+mn-lt"/>
                <a:cs typeface="+mn-lt"/>
              </a:rPr>
              <a:t>Introduce AI-powered personal job search assistants that help users navigate the platform, find suitable job matches, and provide real-time updates and reminders.</a:t>
            </a:r>
            <a:endParaRPr lang="en-US" sz="1900" dirty="0" smtClean="0"/>
          </a:p>
          <a:p>
            <a:pPr marL="742950" lvl="1" indent="-285750" algn="just">
              <a:buFont typeface="Arial"/>
              <a:buChar char="•"/>
            </a:pPr>
            <a:r>
              <a:rPr lang="en-US" sz="1900" dirty="0" smtClean="0">
                <a:ea typeface="+mn-lt"/>
                <a:cs typeface="+mn-lt"/>
              </a:rPr>
              <a:t>Offer </a:t>
            </a:r>
            <a:r>
              <a:rPr lang="en-US" sz="1900" dirty="0" err="1" smtClean="0">
                <a:ea typeface="+mn-lt"/>
                <a:cs typeface="+mn-lt"/>
              </a:rPr>
              <a:t>chatbots</a:t>
            </a:r>
            <a:r>
              <a:rPr lang="en-US" sz="1900" dirty="0" smtClean="0">
                <a:ea typeface="+mn-lt"/>
                <a:cs typeface="+mn-lt"/>
              </a:rPr>
              <a:t> and voice assistants for a more interactive and personalized user experience</a:t>
            </a:r>
            <a:r>
              <a:rPr lang="en-US" sz="1900" dirty="0" smtClean="0">
                <a:ea typeface="+mn-lt"/>
                <a:cs typeface="+mn-lt"/>
              </a:rPr>
              <a:t>.</a:t>
            </a:r>
            <a:endParaRPr lang="en-US" sz="1900" dirty="0" smtClean="0"/>
          </a:p>
        </p:txBody>
      </p:sp>
      <p:sp>
        <p:nvSpPr>
          <p:cNvPr id="3" name="Title 2"/>
          <p:cNvSpPr>
            <a:spLocks noGrp="1"/>
          </p:cNvSpPr>
          <p:nvPr>
            <p:ph type="title"/>
          </p:nvPr>
        </p:nvSpPr>
        <p:spPr/>
        <p:txBody>
          <a:bodyPr/>
          <a:lstStyle/>
          <a:p>
            <a:pPr algn="ctr"/>
            <a:r>
              <a:rPr lang="en-IN" dirty="0" smtClean="0"/>
              <a:t>Novel Ideas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t>Flowchart Diagram</a:t>
            </a:r>
            <a:endParaRPr lang="en-US" dirty="0"/>
          </a:p>
        </p:txBody>
      </p:sp>
      <p:pic>
        <p:nvPicPr>
          <p:cNvPr id="1026" name="Picture 2" descr="C:\Users\Gopi\Downloads\Flow Chart.png"/>
          <p:cNvPicPr>
            <a:picLocks noChangeAspect="1" noChangeArrowheads="1"/>
          </p:cNvPicPr>
          <p:nvPr/>
        </p:nvPicPr>
        <p:blipFill>
          <a:blip r:embed="rId2" cstate="print"/>
          <a:srcRect/>
          <a:stretch>
            <a:fillRect/>
          </a:stretch>
        </p:blipFill>
        <p:spPr bwMode="auto">
          <a:xfrm>
            <a:off x="755576" y="1124745"/>
            <a:ext cx="7560840" cy="532859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buNone/>
            </a:pPr>
            <a:r>
              <a:rPr lang="en-US" dirty="0" smtClean="0"/>
              <a:t>The problem statement of the </a:t>
            </a:r>
            <a:r>
              <a:rPr lang="en-US" dirty="0" err="1" smtClean="0"/>
              <a:t>HirePulse</a:t>
            </a:r>
            <a:r>
              <a:rPr lang="en-US" dirty="0" smtClean="0"/>
              <a:t> Job Portal includes the following key points:</a:t>
            </a:r>
          </a:p>
          <a:p>
            <a:pPr algn="just"/>
            <a:r>
              <a:rPr lang="en-US" b="1" dirty="0" smtClean="0"/>
              <a:t>Inefficient Job Matching</a:t>
            </a:r>
            <a:r>
              <a:rPr lang="en-US" dirty="0" smtClean="0"/>
              <a:t>: Difficulty in accurately matching job seekers with appropriate job opportunities.</a:t>
            </a:r>
          </a:p>
          <a:p>
            <a:pPr algn="just"/>
            <a:r>
              <a:rPr lang="en-US" b="1" dirty="0" smtClean="0"/>
              <a:t>User Experience Issues</a:t>
            </a:r>
            <a:r>
              <a:rPr lang="en-US" dirty="0" smtClean="0"/>
              <a:t>: Challenges in providing a seamless and user-friendly experience for both job seekers and employers.</a:t>
            </a:r>
          </a:p>
          <a:p>
            <a:pPr algn="just"/>
            <a:r>
              <a:rPr lang="en-US" b="1" dirty="0" smtClean="0"/>
              <a:t>Data Management Problems</a:t>
            </a:r>
            <a:r>
              <a:rPr lang="en-US" dirty="0" smtClean="0"/>
              <a:t>: Complications in handling and organizing large volumes of data related to job listings and applicant information.</a:t>
            </a:r>
          </a:p>
          <a:p>
            <a:pPr algn="just"/>
            <a:r>
              <a:rPr lang="en-US" b="1" dirty="0" smtClean="0"/>
              <a:t>Scalability Concerns</a:t>
            </a:r>
            <a:r>
              <a:rPr lang="en-US" dirty="0" smtClean="0"/>
              <a:t>: Struggles in scaling the platform to accommodate growing numbers of users and job listings.</a:t>
            </a:r>
          </a:p>
          <a:p>
            <a:pPr algn="just"/>
            <a:r>
              <a:rPr lang="en-US" b="1" dirty="0" smtClean="0"/>
              <a:t>Security Risks</a:t>
            </a:r>
            <a:r>
              <a:rPr lang="en-US" dirty="0" smtClean="0"/>
              <a:t>: Risks associated with protecting sensitive user data and maintaining privacy standards.</a:t>
            </a:r>
          </a:p>
          <a:p>
            <a:pPr algn="just">
              <a:buNone/>
            </a:pPr>
            <a:r>
              <a:rPr lang="en-US" dirty="0" smtClean="0"/>
              <a:t>These points highlight the core issues that the </a:t>
            </a:r>
            <a:r>
              <a:rPr lang="en-US" dirty="0" err="1" smtClean="0"/>
              <a:t>HirePulse</a:t>
            </a:r>
            <a:r>
              <a:rPr lang="en-US" dirty="0" smtClean="0"/>
              <a:t> Job Portal aims to address.</a:t>
            </a:r>
          </a:p>
          <a:p>
            <a:pPr>
              <a:buNone/>
            </a:pPr>
            <a:endParaRPr lang="en-US" dirty="0"/>
          </a:p>
        </p:txBody>
      </p:sp>
      <p:sp>
        <p:nvSpPr>
          <p:cNvPr id="3" name="Title 2"/>
          <p:cNvSpPr>
            <a:spLocks noGrp="1"/>
          </p:cNvSpPr>
          <p:nvPr>
            <p:ph type="title"/>
          </p:nvPr>
        </p:nvSpPr>
        <p:spPr/>
        <p:txBody>
          <a:bodyPr/>
          <a:lstStyle/>
          <a:p>
            <a:pPr algn="ctr"/>
            <a:r>
              <a:rPr lang="en-IN" dirty="0" smtClean="0"/>
              <a:t>Problem Statement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None/>
            </a:pPr>
            <a:r>
              <a:rPr lang="en-IN" sz="1800" dirty="0" smtClean="0"/>
              <a:t>Software:</a:t>
            </a:r>
          </a:p>
          <a:p>
            <a:pPr algn="just"/>
            <a:r>
              <a:rPr lang="en-IN" sz="1800" dirty="0" smtClean="0"/>
              <a:t>Web Technologies: HTML, CSS3, and JavaScript.</a:t>
            </a:r>
          </a:p>
          <a:p>
            <a:pPr algn="just"/>
            <a:r>
              <a:rPr lang="en-IN" sz="1800" dirty="0" smtClean="0"/>
              <a:t>Frameworks: React.js, Bootstrap</a:t>
            </a:r>
          </a:p>
          <a:p>
            <a:pPr algn="just"/>
            <a:r>
              <a:rPr lang="en-IN" sz="1800" dirty="0" smtClean="0"/>
              <a:t>Development Tools: Node.js, </a:t>
            </a:r>
            <a:r>
              <a:rPr lang="en-IN" sz="1800" dirty="0" err="1" smtClean="0"/>
              <a:t>Webpack</a:t>
            </a:r>
            <a:r>
              <a:rPr lang="en-IN" sz="1800" dirty="0" smtClean="0"/>
              <a:t>, Babel.</a:t>
            </a:r>
          </a:p>
          <a:p>
            <a:pPr algn="just"/>
            <a:r>
              <a:rPr lang="en-IN" sz="1800" dirty="0" smtClean="0"/>
              <a:t>Version Control: Git, </a:t>
            </a:r>
            <a:r>
              <a:rPr lang="en-IN" sz="1800" dirty="0" err="1" smtClean="0"/>
              <a:t>GitHub</a:t>
            </a:r>
            <a:r>
              <a:rPr lang="en-IN" sz="1800" dirty="0" smtClean="0"/>
              <a:t>.</a:t>
            </a:r>
          </a:p>
          <a:p>
            <a:pPr algn="just"/>
            <a:r>
              <a:rPr lang="en-IN" sz="1800" dirty="0" smtClean="0"/>
              <a:t>APIs: </a:t>
            </a:r>
            <a:r>
              <a:rPr lang="en-IN" sz="1800" dirty="0" err="1" smtClean="0"/>
              <a:t>RESTful</a:t>
            </a:r>
            <a:r>
              <a:rPr lang="en-IN" sz="1800" dirty="0" smtClean="0"/>
              <a:t> APIs for backend </a:t>
            </a:r>
            <a:r>
              <a:rPr lang="en-IN" sz="1800" dirty="0" err="1" smtClean="0"/>
              <a:t>comunication</a:t>
            </a:r>
            <a:r>
              <a:rPr lang="en-IN" sz="1800" dirty="0" smtClean="0"/>
              <a:t>.</a:t>
            </a:r>
          </a:p>
          <a:p>
            <a:pPr algn="just">
              <a:buNone/>
            </a:pPr>
            <a:r>
              <a:rPr lang="en-IN" sz="1800" dirty="0" smtClean="0"/>
              <a:t>Hardware:</a:t>
            </a:r>
          </a:p>
          <a:p>
            <a:pPr algn="just"/>
            <a:r>
              <a:rPr lang="en-IN" sz="1800" dirty="0" smtClean="0"/>
              <a:t>Processor: Intel i3 or equivalent.</a:t>
            </a:r>
          </a:p>
          <a:p>
            <a:pPr algn="just"/>
            <a:r>
              <a:rPr lang="en-IN" sz="1800" dirty="0" smtClean="0"/>
              <a:t>RAM: Minimum 4GB.</a:t>
            </a:r>
          </a:p>
          <a:p>
            <a:pPr algn="just"/>
            <a:r>
              <a:rPr lang="en-IN" sz="1800" dirty="0" smtClean="0"/>
              <a:t>Storage: At least 256GB.</a:t>
            </a:r>
          </a:p>
          <a:p>
            <a:pPr algn="just"/>
            <a:r>
              <a:rPr lang="en-IN" sz="1800" dirty="0" smtClean="0"/>
              <a:t>Display: Full HD (1920x1980)</a:t>
            </a:r>
          </a:p>
          <a:p>
            <a:pPr algn="just"/>
            <a:r>
              <a:rPr lang="en-IN" sz="1800" dirty="0" smtClean="0"/>
              <a:t>Internet Connection: Stable broadband connection for development and testing</a:t>
            </a:r>
            <a:r>
              <a:rPr lang="en-IN" sz="1800" dirty="0" smtClean="0"/>
              <a:t>.</a:t>
            </a:r>
            <a:endParaRPr lang="en-US" sz="1800" dirty="0" smtClean="0"/>
          </a:p>
        </p:txBody>
      </p:sp>
      <p:sp>
        <p:nvSpPr>
          <p:cNvPr id="3" name="Title 2"/>
          <p:cNvSpPr>
            <a:spLocks noGrp="1"/>
          </p:cNvSpPr>
          <p:nvPr>
            <p:ph type="title"/>
          </p:nvPr>
        </p:nvSpPr>
        <p:spPr/>
        <p:txBody>
          <a:bodyPr>
            <a:normAutofit fontScale="90000"/>
          </a:bodyPr>
          <a:lstStyle/>
          <a:p>
            <a:pPr algn="ctr"/>
            <a:r>
              <a:rPr lang="en-IN" dirty="0" smtClean="0"/>
              <a:t>Software &amp; Hardware Requirements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lgn="just"/>
            <a:r>
              <a:rPr lang="en-US" dirty="0" smtClean="0">
                <a:ea typeface="+mn-lt"/>
                <a:cs typeface="+mn-lt"/>
              </a:rPr>
              <a:t>[1] </a:t>
            </a:r>
            <a:r>
              <a:rPr lang="en-US" dirty="0" err="1" smtClean="0">
                <a:ea typeface="+mn-lt"/>
                <a:cs typeface="+mn-lt"/>
              </a:rPr>
              <a:t>Marjan</a:t>
            </a:r>
            <a:r>
              <a:rPr lang="en-US" dirty="0" smtClean="0">
                <a:ea typeface="+mn-lt"/>
                <a:cs typeface="+mn-lt"/>
              </a:rPr>
              <a:t> </a:t>
            </a:r>
            <a:r>
              <a:rPr lang="en-US" dirty="0" err="1" smtClean="0">
                <a:ea typeface="+mn-lt"/>
                <a:cs typeface="+mn-lt"/>
              </a:rPr>
              <a:t>Mansourvar</a:t>
            </a:r>
            <a:r>
              <a:rPr lang="en-US" dirty="0" smtClean="0">
                <a:ea typeface="+mn-lt"/>
                <a:cs typeface="+mn-lt"/>
              </a:rPr>
              <a:t> and </a:t>
            </a:r>
            <a:r>
              <a:rPr lang="en-US" dirty="0" err="1" smtClean="0">
                <a:ea typeface="+mn-lt"/>
                <a:cs typeface="+mn-lt"/>
              </a:rPr>
              <a:t>Norizan</a:t>
            </a:r>
            <a:r>
              <a:rPr lang="en-US" dirty="0" smtClean="0">
                <a:ea typeface="+mn-lt"/>
                <a:cs typeface="+mn-lt"/>
              </a:rPr>
              <a:t> </a:t>
            </a:r>
            <a:r>
              <a:rPr lang="en-US" dirty="0" err="1" smtClean="0">
                <a:ea typeface="+mn-lt"/>
                <a:cs typeface="+mn-lt"/>
              </a:rPr>
              <a:t>Binti</a:t>
            </a:r>
            <a:r>
              <a:rPr lang="en-US" dirty="0" smtClean="0">
                <a:ea typeface="+mn-lt"/>
                <a:cs typeface="+mn-lt"/>
              </a:rPr>
              <a:t> </a:t>
            </a:r>
            <a:r>
              <a:rPr lang="en-US" dirty="0" err="1" smtClean="0">
                <a:ea typeface="+mn-lt"/>
                <a:cs typeface="+mn-lt"/>
              </a:rPr>
              <a:t>Mohd</a:t>
            </a:r>
            <a:r>
              <a:rPr lang="en-US" dirty="0" smtClean="0">
                <a:ea typeface="+mn-lt"/>
                <a:cs typeface="+mn-lt"/>
              </a:rPr>
              <a:t> </a:t>
            </a:r>
            <a:r>
              <a:rPr lang="en-US" dirty="0" err="1" smtClean="0">
                <a:ea typeface="+mn-lt"/>
                <a:cs typeface="+mn-lt"/>
              </a:rPr>
              <a:t>Yasin</a:t>
            </a:r>
            <a:r>
              <a:rPr lang="en-US" dirty="0" smtClean="0">
                <a:ea typeface="+mn-lt"/>
                <a:cs typeface="+mn-lt"/>
              </a:rPr>
              <a:t>, “Development of a job web portal to improve education quality,” International Journal of Computer Theory and Engineering, Vol. 6, No. 1, February 2014.</a:t>
            </a:r>
          </a:p>
          <a:p>
            <a:pPr algn="just"/>
            <a:r>
              <a:rPr lang="en-US" dirty="0" smtClean="0">
                <a:ea typeface="+mn-lt"/>
                <a:cs typeface="+mn-lt"/>
              </a:rPr>
              <a:t>[2] </a:t>
            </a:r>
            <a:r>
              <a:rPr lang="en-US" dirty="0" err="1" smtClean="0">
                <a:ea typeface="+mn-lt"/>
                <a:cs typeface="+mn-lt"/>
              </a:rPr>
              <a:t>Vivek</a:t>
            </a:r>
            <a:r>
              <a:rPr lang="en-US" dirty="0" smtClean="0">
                <a:ea typeface="+mn-lt"/>
                <a:cs typeface="+mn-lt"/>
              </a:rPr>
              <a:t> Kumar </a:t>
            </a:r>
            <a:r>
              <a:rPr lang="en-US" dirty="0" err="1" smtClean="0">
                <a:ea typeface="+mn-lt"/>
                <a:cs typeface="+mn-lt"/>
              </a:rPr>
              <a:t>Sehgal</a:t>
            </a:r>
            <a:r>
              <a:rPr lang="en-US" dirty="0" smtClean="0">
                <a:ea typeface="+mn-lt"/>
                <a:cs typeface="+mn-lt"/>
              </a:rPr>
              <a:t> </a:t>
            </a:r>
            <a:r>
              <a:rPr lang="en-US" dirty="0" err="1" smtClean="0">
                <a:ea typeface="+mn-lt"/>
                <a:cs typeface="+mn-lt"/>
              </a:rPr>
              <a:t>Akshay</a:t>
            </a:r>
            <a:r>
              <a:rPr lang="en-US" dirty="0" smtClean="0">
                <a:ea typeface="+mn-lt"/>
                <a:cs typeface="+mn-lt"/>
              </a:rPr>
              <a:t> </a:t>
            </a:r>
            <a:r>
              <a:rPr lang="en-US" dirty="0" err="1" smtClean="0">
                <a:ea typeface="+mn-lt"/>
                <a:cs typeface="+mn-lt"/>
              </a:rPr>
              <a:t>Jagtiani</a:t>
            </a:r>
            <a:r>
              <a:rPr lang="en-US" dirty="0" smtClean="0">
                <a:ea typeface="+mn-lt"/>
                <a:cs typeface="+mn-lt"/>
              </a:rPr>
              <a:t>, </a:t>
            </a:r>
            <a:r>
              <a:rPr lang="en-US" dirty="0" err="1" smtClean="0">
                <a:ea typeface="+mn-lt"/>
                <a:cs typeface="+mn-lt"/>
              </a:rPr>
              <a:t>Meha</a:t>
            </a:r>
            <a:r>
              <a:rPr lang="en-US" dirty="0" smtClean="0">
                <a:ea typeface="+mn-lt"/>
                <a:cs typeface="+mn-lt"/>
              </a:rPr>
              <a:t> Shah, </a:t>
            </a:r>
            <a:r>
              <a:rPr lang="en-US" dirty="0" err="1" smtClean="0">
                <a:ea typeface="+mn-lt"/>
                <a:cs typeface="+mn-lt"/>
              </a:rPr>
              <a:t>Anupriya</a:t>
            </a:r>
            <a:r>
              <a:rPr lang="en-US" dirty="0" smtClean="0">
                <a:ea typeface="+mn-lt"/>
                <a:cs typeface="+mn-lt"/>
              </a:rPr>
              <a:t> Sharma, </a:t>
            </a:r>
            <a:r>
              <a:rPr lang="en-US" dirty="0" err="1" smtClean="0">
                <a:ea typeface="+mn-lt"/>
                <a:cs typeface="+mn-lt"/>
              </a:rPr>
              <a:t>Arpit</a:t>
            </a:r>
            <a:r>
              <a:rPr lang="en-US" dirty="0" smtClean="0">
                <a:ea typeface="+mn-lt"/>
                <a:cs typeface="+mn-lt"/>
              </a:rPr>
              <a:t> </a:t>
            </a:r>
            <a:r>
              <a:rPr lang="en-US" dirty="0" err="1" smtClean="0">
                <a:ea typeface="+mn-lt"/>
                <a:cs typeface="+mn-lt"/>
              </a:rPr>
              <a:t>Jaiswal</a:t>
            </a:r>
            <a:r>
              <a:rPr lang="en-US" dirty="0" smtClean="0">
                <a:ea typeface="+mn-lt"/>
                <a:cs typeface="+mn-lt"/>
              </a:rPr>
              <a:t> and </a:t>
            </a:r>
            <a:r>
              <a:rPr lang="en-US" dirty="0" err="1" smtClean="0">
                <a:ea typeface="+mn-lt"/>
                <a:cs typeface="+mn-lt"/>
              </a:rPr>
              <a:t>Dhananjay</a:t>
            </a:r>
            <a:r>
              <a:rPr lang="en-US" dirty="0" smtClean="0">
                <a:ea typeface="+mn-lt"/>
                <a:cs typeface="+mn-lt"/>
              </a:rPr>
              <a:t> Mehta, “Job Portal – A web application for geographically distributed multiple clients,” 2013 First International Conference on Artificial Intelligence, </a:t>
            </a:r>
            <a:r>
              <a:rPr lang="en-US" dirty="0" err="1" smtClean="0">
                <a:ea typeface="+mn-lt"/>
                <a:cs typeface="+mn-lt"/>
              </a:rPr>
              <a:t>Modelling</a:t>
            </a:r>
            <a:r>
              <a:rPr lang="en-US" dirty="0" smtClean="0">
                <a:ea typeface="+mn-lt"/>
                <a:cs typeface="+mn-lt"/>
              </a:rPr>
              <a:t> &amp; Simulation. </a:t>
            </a:r>
          </a:p>
          <a:p>
            <a:pPr algn="just"/>
            <a:r>
              <a:rPr lang="en-US" dirty="0" smtClean="0">
                <a:ea typeface="+mn-lt"/>
                <a:cs typeface="+mn-lt"/>
              </a:rPr>
              <a:t>[3] </a:t>
            </a:r>
            <a:r>
              <a:rPr lang="en-US" dirty="0" err="1" smtClean="0">
                <a:ea typeface="+mn-lt"/>
                <a:cs typeface="+mn-lt"/>
              </a:rPr>
              <a:t>Pooja</a:t>
            </a:r>
            <a:r>
              <a:rPr lang="en-US" dirty="0" smtClean="0">
                <a:ea typeface="+mn-lt"/>
                <a:cs typeface="+mn-lt"/>
              </a:rPr>
              <a:t> T. </a:t>
            </a:r>
            <a:r>
              <a:rPr lang="en-US" dirty="0" err="1" smtClean="0">
                <a:ea typeface="+mn-lt"/>
                <a:cs typeface="+mn-lt"/>
              </a:rPr>
              <a:t>Killewale</a:t>
            </a:r>
            <a:r>
              <a:rPr lang="en-US" dirty="0" smtClean="0">
                <a:ea typeface="+mn-lt"/>
                <a:cs typeface="+mn-lt"/>
              </a:rPr>
              <a:t> and Prof. A.R. </a:t>
            </a:r>
            <a:r>
              <a:rPr lang="en-US" dirty="0" err="1" smtClean="0">
                <a:ea typeface="+mn-lt"/>
                <a:cs typeface="+mn-lt"/>
              </a:rPr>
              <a:t>Mune</a:t>
            </a:r>
            <a:r>
              <a:rPr lang="en-US" dirty="0" smtClean="0">
                <a:ea typeface="+mn-lt"/>
                <a:cs typeface="+mn-lt"/>
              </a:rPr>
              <a:t>, “Job Portal – A web application for distributed clients,” International Journal of Advanced Research in Computer and Communication Engineering, Vol. 6, Issue 5, May 2017. </a:t>
            </a:r>
          </a:p>
          <a:p>
            <a:pPr algn="just"/>
            <a:r>
              <a:rPr lang="en-US" dirty="0" smtClean="0">
                <a:ea typeface="+mn-lt"/>
                <a:cs typeface="+mn-lt"/>
              </a:rPr>
              <a:t>[4] </a:t>
            </a:r>
            <a:r>
              <a:rPr lang="en-US" dirty="0" err="1" smtClean="0">
                <a:ea typeface="+mn-lt"/>
                <a:cs typeface="+mn-lt"/>
              </a:rPr>
              <a:t>Malgorzata</a:t>
            </a:r>
            <a:r>
              <a:rPr lang="en-US" dirty="0" smtClean="0">
                <a:ea typeface="+mn-lt"/>
                <a:cs typeface="+mn-lt"/>
              </a:rPr>
              <a:t> </a:t>
            </a:r>
            <a:r>
              <a:rPr lang="en-US" dirty="0" err="1" smtClean="0">
                <a:ea typeface="+mn-lt"/>
                <a:cs typeface="+mn-lt"/>
              </a:rPr>
              <a:t>Mochol</a:t>
            </a:r>
            <a:r>
              <a:rPr lang="en-US" dirty="0" smtClean="0">
                <a:ea typeface="+mn-lt"/>
                <a:cs typeface="+mn-lt"/>
              </a:rPr>
              <a:t>, </a:t>
            </a:r>
            <a:r>
              <a:rPr lang="en-US" dirty="0" err="1" smtClean="0">
                <a:ea typeface="+mn-lt"/>
                <a:cs typeface="+mn-lt"/>
              </a:rPr>
              <a:t>Holger</a:t>
            </a:r>
            <a:r>
              <a:rPr lang="en-US" dirty="0" smtClean="0">
                <a:ea typeface="+mn-lt"/>
                <a:cs typeface="+mn-lt"/>
              </a:rPr>
              <a:t> </a:t>
            </a:r>
            <a:r>
              <a:rPr lang="en-US" dirty="0" err="1" smtClean="0">
                <a:ea typeface="+mn-lt"/>
                <a:cs typeface="+mn-lt"/>
              </a:rPr>
              <a:t>Wache</a:t>
            </a:r>
            <a:r>
              <a:rPr lang="en-US" dirty="0" smtClean="0">
                <a:ea typeface="+mn-lt"/>
                <a:cs typeface="+mn-lt"/>
              </a:rPr>
              <a:t> and Lyndon Nixon, “Improving the accuracy of job search with semantic techniques,” Conference Paper, April 2007. </a:t>
            </a:r>
          </a:p>
          <a:p>
            <a:pPr algn="just"/>
            <a:r>
              <a:rPr lang="en-US" dirty="0" smtClean="0">
                <a:ea typeface="+mn-lt"/>
                <a:cs typeface="+mn-lt"/>
              </a:rPr>
              <a:t>[5] </a:t>
            </a:r>
            <a:r>
              <a:rPr lang="en-US" dirty="0" err="1" smtClean="0">
                <a:ea typeface="+mn-lt"/>
                <a:cs typeface="+mn-lt"/>
              </a:rPr>
              <a:t>Abubucker</a:t>
            </a:r>
            <a:r>
              <a:rPr lang="en-US" dirty="0" smtClean="0">
                <a:ea typeface="+mn-lt"/>
                <a:cs typeface="+mn-lt"/>
              </a:rPr>
              <a:t> </a:t>
            </a:r>
            <a:r>
              <a:rPr lang="en-US" dirty="0" err="1" smtClean="0">
                <a:ea typeface="+mn-lt"/>
                <a:cs typeface="+mn-lt"/>
              </a:rPr>
              <a:t>Samsudeen</a:t>
            </a:r>
            <a:r>
              <a:rPr lang="en-US" dirty="0" smtClean="0">
                <a:ea typeface="+mn-lt"/>
                <a:cs typeface="+mn-lt"/>
              </a:rPr>
              <a:t> </a:t>
            </a:r>
            <a:r>
              <a:rPr lang="en-US" dirty="0" err="1" smtClean="0">
                <a:ea typeface="+mn-lt"/>
                <a:cs typeface="+mn-lt"/>
              </a:rPr>
              <a:t>Shaffi</a:t>
            </a:r>
            <a:r>
              <a:rPr lang="en-US" dirty="0" smtClean="0">
                <a:ea typeface="+mn-lt"/>
                <a:cs typeface="+mn-lt"/>
              </a:rPr>
              <a:t> and </a:t>
            </a:r>
            <a:r>
              <a:rPr lang="en-US" dirty="0" err="1" smtClean="0">
                <a:ea typeface="+mn-lt"/>
                <a:cs typeface="+mn-lt"/>
              </a:rPr>
              <a:t>Mohaned</a:t>
            </a:r>
            <a:r>
              <a:rPr lang="en-US" dirty="0" smtClean="0">
                <a:ea typeface="+mn-lt"/>
                <a:cs typeface="+mn-lt"/>
              </a:rPr>
              <a:t> Al-</a:t>
            </a:r>
            <a:r>
              <a:rPr lang="en-US" dirty="0" err="1" smtClean="0">
                <a:ea typeface="+mn-lt"/>
                <a:cs typeface="+mn-lt"/>
              </a:rPr>
              <a:t>Obaidy</a:t>
            </a:r>
            <a:r>
              <a:rPr lang="en-US" dirty="0" smtClean="0">
                <a:ea typeface="+mn-lt"/>
                <a:cs typeface="+mn-lt"/>
              </a:rPr>
              <a:t>, “Analysis and comparative study of traditional and web information systems development methodology (WISDM) towards web development applications,” International Journal of Emerging Technology and Advanced Engineering, Volume 3, Issue 11, November </a:t>
            </a:r>
            <a:r>
              <a:rPr lang="en-US" dirty="0" smtClean="0">
                <a:ea typeface="+mn-lt"/>
                <a:cs typeface="+mn-lt"/>
              </a:rPr>
              <a:t>2013</a:t>
            </a:r>
            <a:r>
              <a:rPr lang="en-US" dirty="0" smtClean="0"/>
              <a:t>.</a:t>
            </a:r>
            <a:endParaRPr lang="en-US" dirty="0" smtClean="0"/>
          </a:p>
        </p:txBody>
      </p:sp>
      <p:sp>
        <p:nvSpPr>
          <p:cNvPr id="3" name="Title 2"/>
          <p:cNvSpPr>
            <a:spLocks noGrp="1"/>
          </p:cNvSpPr>
          <p:nvPr>
            <p:ph type="title"/>
          </p:nvPr>
        </p:nvSpPr>
        <p:spPr/>
        <p:txBody>
          <a:bodyPr/>
          <a:lstStyle/>
          <a:p>
            <a:pPr algn="ctr"/>
            <a:r>
              <a:rPr lang="en-IN" dirty="0" smtClean="0"/>
              <a:t>References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p:txBody>
      </p:sp>
      <p:sp>
        <p:nvSpPr>
          <p:cNvPr id="3" name="Title 2"/>
          <p:cNvSpPr>
            <a:spLocks noGrp="1"/>
          </p:cNvSpPr>
          <p:nvPr>
            <p:ph type="title"/>
          </p:nvPr>
        </p:nvSpPr>
        <p:spPr/>
        <p:txBody>
          <a:bodyPr/>
          <a:lstStyle/>
          <a:p>
            <a:pPr algn="ctr"/>
            <a:r>
              <a:rPr lang="en-IN" dirty="0" smtClean="0"/>
              <a:t>Implementations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t>Intermediate Results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600" dirty="0" smtClean="0"/>
              <a:t>Abstract</a:t>
            </a:r>
          </a:p>
          <a:p>
            <a:r>
              <a:rPr lang="en-IN" sz="1600" dirty="0" smtClean="0"/>
              <a:t>Scope and Motivation</a:t>
            </a:r>
          </a:p>
          <a:p>
            <a:r>
              <a:rPr lang="en-IN" sz="1600" dirty="0" smtClean="0"/>
              <a:t>Introduction</a:t>
            </a:r>
          </a:p>
          <a:p>
            <a:r>
              <a:rPr lang="en-IN" sz="1600" dirty="0" smtClean="0"/>
              <a:t>Literature Survey</a:t>
            </a:r>
          </a:p>
          <a:p>
            <a:r>
              <a:rPr lang="en-IN" sz="1600" dirty="0" smtClean="0"/>
              <a:t>Objective</a:t>
            </a:r>
          </a:p>
          <a:p>
            <a:r>
              <a:rPr lang="en-IN" sz="1600" dirty="0" smtClean="0"/>
              <a:t>Problem Statement</a:t>
            </a:r>
          </a:p>
          <a:p>
            <a:r>
              <a:rPr lang="en-IN" sz="1600" dirty="0" smtClean="0"/>
              <a:t>Architecture Diagram</a:t>
            </a:r>
          </a:p>
          <a:p>
            <a:r>
              <a:rPr lang="en-IN" sz="1600" dirty="0" smtClean="0"/>
              <a:t>Novel Idea</a:t>
            </a:r>
          </a:p>
          <a:p>
            <a:r>
              <a:rPr lang="en-IN" sz="1600" dirty="0" smtClean="0"/>
              <a:t>Software and Hardware Requirements</a:t>
            </a:r>
          </a:p>
          <a:p>
            <a:r>
              <a:rPr lang="en-IN" sz="1600" dirty="0" smtClean="0"/>
              <a:t>Implementation</a:t>
            </a:r>
          </a:p>
          <a:p>
            <a:r>
              <a:rPr lang="en-IN" sz="1600" dirty="0" smtClean="0"/>
              <a:t>Results</a:t>
            </a:r>
          </a:p>
          <a:p>
            <a:r>
              <a:rPr lang="en-IN" sz="1600" dirty="0" smtClean="0"/>
              <a:t>References</a:t>
            </a:r>
          </a:p>
          <a:p>
            <a:r>
              <a:rPr lang="en-IN" sz="1600" dirty="0" err="1" smtClean="0"/>
              <a:t>Outome</a:t>
            </a:r>
            <a:endParaRPr lang="en-IN" sz="1600" dirty="0" smtClean="0"/>
          </a:p>
        </p:txBody>
      </p:sp>
      <p:sp>
        <p:nvSpPr>
          <p:cNvPr id="3" name="Title 2"/>
          <p:cNvSpPr>
            <a:spLocks noGrp="1"/>
          </p:cNvSpPr>
          <p:nvPr>
            <p:ph type="title"/>
          </p:nvPr>
        </p:nvSpPr>
        <p:spPr/>
        <p:txBody>
          <a:bodyPr/>
          <a:lstStyle/>
          <a:p>
            <a:pPr algn="ctr"/>
            <a:r>
              <a:rPr lang="en-IN" dirty="0" smtClean="0"/>
              <a:t>Agenda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buNone/>
            </a:pPr>
            <a:r>
              <a:rPr lang="en-US" sz="2800" dirty="0" smtClean="0"/>
              <a:t>The outcomes of the </a:t>
            </a:r>
            <a:r>
              <a:rPr lang="en-US" sz="2800" dirty="0" err="1" smtClean="0"/>
              <a:t>HirePulse</a:t>
            </a:r>
            <a:r>
              <a:rPr lang="en-US" sz="2800" dirty="0" smtClean="0"/>
              <a:t> Job Portal include:</a:t>
            </a:r>
          </a:p>
          <a:p>
            <a:pPr algn="just"/>
            <a:r>
              <a:rPr lang="en-US" sz="2800" b="1" dirty="0" smtClean="0"/>
              <a:t>Enhanced Job Matching</a:t>
            </a:r>
            <a:r>
              <a:rPr lang="en-US" sz="2800" dirty="0" smtClean="0"/>
              <a:t>: Improved accuracy in matching job seekers with relevant job opportunities.</a:t>
            </a:r>
          </a:p>
          <a:p>
            <a:pPr algn="just"/>
            <a:r>
              <a:rPr lang="en-US" sz="2800" b="1" dirty="0" smtClean="0"/>
              <a:t>Improved User Experience</a:t>
            </a:r>
            <a:r>
              <a:rPr lang="en-US" sz="2800" dirty="0" smtClean="0"/>
              <a:t>: A more user-friendly interface for both job seekers and employers, leading to higher satisfaction.</a:t>
            </a:r>
          </a:p>
          <a:p>
            <a:pPr algn="just"/>
            <a:r>
              <a:rPr lang="en-US" sz="2800" b="1" dirty="0" smtClean="0"/>
              <a:t>Efficient Data Management</a:t>
            </a:r>
            <a:r>
              <a:rPr lang="en-US" sz="2800" dirty="0" smtClean="0"/>
              <a:t>: Better organization and handling of job listings and applicant information.</a:t>
            </a:r>
          </a:p>
          <a:p>
            <a:pPr algn="just"/>
            <a:r>
              <a:rPr lang="en-US" sz="2800" b="1" dirty="0" smtClean="0"/>
              <a:t>Scalability</a:t>
            </a:r>
            <a:r>
              <a:rPr lang="en-US" sz="2800" dirty="0" smtClean="0"/>
              <a:t>: The ability to accommodate a growing number of users and job listings without compromising performance.</a:t>
            </a:r>
          </a:p>
          <a:p>
            <a:pPr algn="just"/>
            <a:r>
              <a:rPr lang="en-US" sz="2800" b="1" dirty="0" smtClean="0"/>
              <a:t>Increased Security</a:t>
            </a:r>
            <a:r>
              <a:rPr lang="en-US" sz="2800" dirty="0" smtClean="0"/>
              <a:t>: Enhanced measures to protect user data and maintain privacy standards.</a:t>
            </a:r>
          </a:p>
          <a:p>
            <a:pPr algn="just">
              <a:buNone/>
            </a:pPr>
            <a:r>
              <a:rPr lang="en-US" sz="2800" dirty="0" smtClean="0"/>
              <a:t>These outcomes highlight the key benefits and improvements achieved through the </a:t>
            </a:r>
            <a:r>
              <a:rPr lang="en-US" sz="2800" dirty="0" err="1" smtClean="0"/>
              <a:t>HirePulse</a:t>
            </a:r>
            <a:r>
              <a:rPr lang="en-US" sz="2800" dirty="0" smtClean="0"/>
              <a:t> Job Portal</a:t>
            </a:r>
            <a:endParaRPr lang="en-US" dirty="0"/>
          </a:p>
        </p:txBody>
      </p:sp>
      <p:sp>
        <p:nvSpPr>
          <p:cNvPr id="3" name="Title 2"/>
          <p:cNvSpPr>
            <a:spLocks noGrp="1"/>
          </p:cNvSpPr>
          <p:nvPr>
            <p:ph type="title"/>
          </p:nvPr>
        </p:nvSpPr>
        <p:spPr/>
        <p:txBody>
          <a:bodyPr/>
          <a:lstStyle/>
          <a:p>
            <a:pPr algn="ctr"/>
            <a:r>
              <a:rPr lang="en-IN" dirty="0" smtClean="0"/>
              <a:t>Outcome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lnSpc>
                <a:spcPct val="90000"/>
              </a:lnSpc>
            </a:pPr>
            <a:r>
              <a:rPr lang="en-US" sz="2800" dirty="0" err="1" smtClean="0"/>
              <a:t>HirePulse</a:t>
            </a:r>
            <a:r>
              <a:rPr lang="en-US" sz="2800" dirty="0" smtClean="0"/>
              <a:t> is an innovative job portal designed to transform the employment landscape through the use of advanced algorithms and user centric features. The platform caters to both job seekers and employers, providing a seamless and efficient job experience.</a:t>
            </a:r>
          </a:p>
          <a:p>
            <a:pPr marL="0" indent="0">
              <a:lnSpc>
                <a:spcPct val="90000"/>
              </a:lnSpc>
            </a:pPr>
            <a:r>
              <a:rPr lang="en-US" sz="2800" dirty="0" smtClean="0"/>
              <a:t>For job seekers, </a:t>
            </a:r>
            <a:r>
              <a:rPr lang="en-US" sz="2800" dirty="0" err="1" smtClean="0"/>
              <a:t>HirePulse</a:t>
            </a:r>
            <a:r>
              <a:rPr lang="en-US" sz="2800" dirty="0" smtClean="0"/>
              <a:t> offers a comprehensive suite of tools, including personalized job recommendations, Resume-building assistance, and real-time application tracking. Leveraging artificial intelligence, the portal analyzes user profiles, skills, and preferences to match candidates with the most suitable job opportunities, significantly reducing the time and effort involved in the job search process.</a:t>
            </a:r>
          </a:p>
          <a:p>
            <a:pPr marL="0" indent="0">
              <a:lnSpc>
                <a:spcPct val="90000"/>
              </a:lnSpc>
            </a:pPr>
            <a:r>
              <a:rPr lang="en-US" sz="2800" dirty="0" smtClean="0"/>
              <a:t>Employers benefit from a robust set of features designed to streamline the hiring process. Advanced filtering options, candidate matching algorithms, and automated scheduling tools enable employers to quickly identify and connect with top talent. </a:t>
            </a:r>
            <a:r>
              <a:rPr lang="en-US" sz="2800" dirty="0" err="1" smtClean="0"/>
              <a:t>HirePulse</a:t>
            </a:r>
            <a:r>
              <a:rPr lang="en-US" sz="2800" dirty="0" smtClean="0"/>
              <a:t> also incorporates feedback mechanism, allowing for continuous improvement of the job matching process based on user interactions and outcomes.</a:t>
            </a:r>
          </a:p>
          <a:p>
            <a:endParaRPr lang="en-US" dirty="0"/>
          </a:p>
        </p:txBody>
      </p:sp>
      <p:sp>
        <p:nvSpPr>
          <p:cNvPr id="3" name="Title 2"/>
          <p:cNvSpPr>
            <a:spLocks noGrp="1"/>
          </p:cNvSpPr>
          <p:nvPr>
            <p:ph type="title"/>
          </p:nvPr>
        </p:nvSpPr>
        <p:spPr/>
        <p:txBody>
          <a:bodyPr/>
          <a:lstStyle/>
          <a:p>
            <a:pPr algn="ctr"/>
            <a:r>
              <a:rPr lang="en-IN" dirty="0" smtClean="0"/>
              <a:t>Abstract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buNone/>
            </a:pPr>
            <a:r>
              <a:rPr lang="en-IN" dirty="0" smtClean="0"/>
              <a:t>Scopes:</a:t>
            </a:r>
          </a:p>
          <a:p>
            <a:pPr marL="342900" indent="-342900" algn="just"/>
            <a:r>
              <a:rPr lang="en-US" sz="2400" b="1" dirty="0" smtClean="0">
                <a:ea typeface="+mn-lt"/>
                <a:cs typeface="+mn-lt"/>
              </a:rPr>
              <a:t>AI-Driven Job Matching:</a:t>
            </a:r>
            <a:r>
              <a:rPr lang="en-US" sz="2400" dirty="0" smtClean="0">
                <a:ea typeface="+mn-lt"/>
                <a:cs typeface="+mn-lt"/>
              </a:rPr>
              <a:t> Provide accurate job matches and personalized recommendations using advanced AI algorithms.</a:t>
            </a:r>
          </a:p>
          <a:p>
            <a:pPr marL="342900" indent="-342900" algn="just"/>
            <a:r>
              <a:rPr lang="en-US" sz="2400" b="1" dirty="0" smtClean="0">
                <a:ea typeface="+mn-lt"/>
                <a:cs typeface="+mn-lt"/>
              </a:rPr>
              <a:t>Employer Tools:</a:t>
            </a:r>
            <a:r>
              <a:rPr lang="en-US" sz="2400" dirty="0" smtClean="0">
                <a:ea typeface="+mn-lt"/>
                <a:cs typeface="+mn-lt"/>
              </a:rPr>
              <a:t> Streamline hiring with advanced filtering, candidate matching, and automated scheduling features.</a:t>
            </a:r>
          </a:p>
          <a:p>
            <a:pPr marL="342900" indent="-342900" algn="just"/>
            <a:r>
              <a:rPr lang="en-US" sz="2400" b="1" dirty="0" smtClean="0">
                <a:ea typeface="+mn-lt"/>
                <a:cs typeface="+mn-lt"/>
              </a:rPr>
              <a:t>User-Centric Features:</a:t>
            </a:r>
            <a:r>
              <a:rPr lang="en-US" sz="2400" dirty="0" smtClean="0">
                <a:ea typeface="+mn-lt"/>
                <a:cs typeface="+mn-lt"/>
              </a:rPr>
              <a:t> Offer resume builders, career advice, and real-time application tracking for job seekers.</a:t>
            </a:r>
          </a:p>
          <a:p>
            <a:pPr marL="342900" indent="-342900" algn="just"/>
            <a:r>
              <a:rPr lang="en-US" sz="2400" b="1" dirty="0" smtClean="0">
                <a:ea typeface="+mn-lt"/>
                <a:cs typeface="+mn-lt"/>
              </a:rPr>
              <a:t>Data Privacy:</a:t>
            </a:r>
            <a:r>
              <a:rPr lang="en-US" sz="2400" dirty="0" smtClean="0">
                <a:ea typeface="+mn-lt"/>
                <a:cs typeface="+mn-lt"/>
              </a:rPr>
              <a:t> Ensure robust data protection and compliance with privacy regulations.</a:t>
            </a:r>
          </a:p>
          <a:p>
            <a:pPr marL="342900" indent="-342900" algn="just"/>
            <a:r>
              <a:rPr lang="en-US" sz="2400" b="1" dirty="0" smtClean="0">
                <a:ea typeface="+mn-lt"/>
                <a:cs typeface="+mn-lt"/>
              </a:rPr>
              <a:t>Market Expansion:</a:t>
            </a:r>
            <a:r>
              <a:rPr lang="en-US" sz="2400" dirty="0" smtClean="0">
                <a:ea typeface="+mn-lt"/>
                <a:cs typeface="+mn-lt"/>
              </a:rPr>
              <a:t> Extend reach across industries and regions, including remote and freelance opportunities.</a:t>
            </a:r>
          </a:p>
          <a:p>
            <a:pPr marL="342900" indent="-342900" algn="just"/>
            <a:r>
              <a:rPr lang="en-US" sz="2400" b="1" dirty="0" smtClean="0">
                <a:ea typeface="+mn-lt"/>
                <a:cs typeface="+mn-lt"/>
              </a:rPr>
              <a:t>Continuous Innovation:</a:t>
            </a:r>
            <a:r>
              <a:rPr lang="en-US" sz="2400" dirty="0" smtClean="0">
                <a:ea typeface="+mn-lt"/>
                <a:cs typeface="+mn-lt"/>
              </a:rPr>
              <a:t> Integrate latest AI advancements and regularly update the platform based on user feedback</a:t>
            </a:r>
            <a:r>
              <a:rPr lang="en-US" sz="2400" dirty="0" smtClean="0">
                <a:ea typeface="+mn-lt"/>
                <a:cs typeface="+mn-lt"/>
              </a:rPr>
              <a:t>.</a:t>
            </a:r>
            <a:endParaRPr lang="en-US" sz="2400" dirty="0" smtClean="0">
              <a:ea typeface="+mn-lt"/>
              <a:cs typeface="+mn-lt"/>
            </a:endParaRPr>
          </a:p>
        </p:txBody>
      </p:sp>
      <p:sp>
        <p:nvSpPr>
          <p:cNvPr id="3" name="Title 2"/>
          <p:cNvSpPr>
            <a:spLocks noGrp="1"/>
          </p:cNvSpPr>
          <p:nvPr>
            <p:ph type="title"/>
          </p:nvPr>
        </p:nvSpPr>
        <p:spPr/>
        <p:txBody>
          <a:bodyPr/>
          <a:lstStyle/>
          <a:p>
            <a:pPr algn="ctr"/>
            <a:r>
              <a:rPr lang="en-IN" dirty="0" smtClean="0"/>
              <a:t>Scope and Motivation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r>
              <a:rPr lang="en-IN" sz="2400" dirty="0" smtClean="0">
                <a:ea typeface="+mn-lt"/>
                <a:cs typeface="+mn-lt"/>
              </a:rPr>
              <a:t>Motivation:</a:t>
            </a:r>
          </a:p>
          <a:p>
            <a:pPr marL="457200" indent="-457200" algn="just"/>
            <a:r>
              <a:rPr lang="en-US" sz="2400" b="1" dirty="0" smtClean="0">
                <a:ea typeface="+mn-lt"/>
                <a:cs typeface="+mn-lt"/>
              </a:rPr>
              <a:t>Address Employment Gaps:</a:t>
            </a:r>
            <a:r>
              <a:rPr lang="en-US" sz="2400" dirty="0" smtClean="0">
                <a:ea typeface="+mn-lt"/>
                <a:cs typeface="+mn-lt"/>
              </a:rPr>
              <a:t> Connect job seekers with relevant opportunities to reduce unemployment.</a:t>
            </a:r>
            <a:endParaRPr lang="en-US" sz="2400" dirty="0" smtClean="0"/>
          </a:p>
          <a:p>
            <a:pPr marL="457200" indent="-457200" algn="just"/>
            <a:r>
              <a:rPr lang="en-US" sz="2400" b="1" dirty="0" smtClean="0">
                <a:ea typeface="+mn-lt"/>
                <a:cs typeface="+mn-lt"/>
              </a:rPr>
              <a:t>Enhance User Experience:</a:t>
            </a:r>
            <a:r>
              <a:rPr lang="en-US" sz="2400" dirty="0" smtClean="0">
                <a:ea typeface="+mn-lt"/>
                <a:cs typeface="+mn-lt"/>
              </a:rPr>
              <a:t> Simplify job search and hiring processes with an intuitive, user-friendly platform.</a:t>
            </a:r>
            <a:endParaRPr lang="en-US" sz="2400" dirty="0" smtClean="0"/>
          </a:p>
          <a:p>
            <a:pPr marL="457200" indent="-457200" algn="just"/>
            <a:r>
              <a:rPr lang="en-US" sz="2400" b="1" dirty="0" smtClean="0">
                <a:ea typeface="+mn-lt"/>
                <a:cs typeface="+mn-lt"/>
              </a:rPr>
              <a:t>Empower Job Seekers:</a:t>
            </a:r>
            <a:r>
              <a:rPr lang="en-US" sz="2400" dirty="0" smtClean="0">
                <a:ea typeface="+mn-lt"/>
                <a:cs typeface="+mn-lt"/>
              </a:rPr>
              <a:t> Provide tools and resources to improve employability and career prospects.</a:t>
            </a:r>
            <a:endParaRPr lang="en-US" sz="2400" dirty="0" smtClean="0"/>
          </a:p>
          <a:p>
            <a:pPr marL="457200" indent="-457200" algn="just"/>
            <a:r>
              <a:rPr lang="en-US" sz="2400" b="1" dirty="0" smtClean="0">
                <a:ea typeface="+mn-lt"/>
                <a:cs typeface="+mn-lt"/>
              </a:rPr>
              <a:t>Streamline Hiring:</a:t>
            </a:r>
            <a:r>
              <a:rPr lang="en-US" sz="2400" dirty="0" smtClean="0">
                <a:ea typeface="+mn-lt"/>
                <a:cs typeface="+mn-lt"/>
              </a:rPr>
              <a:t> Save employers time and resources, reducing time-to-hire and improving hire quality.</a:t>
            </a:r>
            <a:endParaRPr lang="en-US" sz="2400" dirty="0" smtClean="0"/>
          </a:p>
          <a:p>
            <a:pPr marL="457200" indent="-457200" algn="just"/>
            <a:r>
              <a:rPr lang="en-US" sz="2400" b="1" dirty="0" smtClean="0">
                <a:ea typeface="+mn-lt"/>
                <a:cs typeface="+mn-lt"/>
              </a:rPr>
              <a:t>Foster Dynamic Job Market:</a:t>
            </a:r>
            <a:r>
              <a:rPr lang="en-US" sz="2400" dirty="0" smtClean="0">
                <a:ea typeface="+mn-lt"/>
                <a:cs typeface="+mn-lt"/>
              </a:rPr>
              <a:t> Create an interconnected market for efficient talent discovery and matching.</a:t>
            </a:r>
            <a:endParaRPr lang="en-US" sz="2400" dirty="0" smtClean="0"/>
          </a:p>
          <a:p>
            <a:pPr marL="457200" indent="-457200" algn="just"/>
            <a:r>
              <a:rPr lang="en-US" sz="2400" b="1" dirty="0" smtClean="0">
                <a:ea typeface="+mn-lt"/>
                <a:cs typeface="+mn-lt"/>
              </a:rPr>
              <a:t>Build Trust:</a:t>
            </a:r>
            <a:r>
              <a:rPr lang="en-US" sz="2400" dirty="0" smtClean="0">
                <a:ea typeface="+mn-lt"/>
                <a:cs typeface="+mn-lt"/>
              </a:rPr>
              <a:t> Ensure transparency, security, and reliability to establish long-term user relationships</a:t>
            </a:r>
            <a:r>
              <a:rPr lang="en-US" sz="2400" dirty="0" smtClean="0">
                <a:ea typeface="+mn-lt"/>
                <a:cs typeface="+mn-lt"/>
              </a:rPr>
              <a:t>.</a:t>
            </a:r>
            <a:endParaRPr lang="en-US" sz="2400" dirty="0" smtClean="0"/>
          </a:p>
        </p:txBody>
      </p:sp>
      <p:sp>
        <p:nvSpPr>
          <p:cNvPr id="3" name="Title 2"/>
          <p:cNvSpPr>
            <a:spLocks noGrp="1"/>
          </p:cNvSpPr>
          <p:nvPr>
            <p:ph type="title"/>
          </p:nvPr>
        </p:nvSpPr>
        <p:spPr/>
        <p:txBody>
          <a:bodyPr/>
          <a:lstStyle/>
          <a:p>
            <a:pPr algn="ctr"/>
            <a:r>
              <a:rPr lang="en-IN" dirty="0" smtClean="0"/>
              <a:t>Scope and Motivation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t>Literature Survey</a:t>
            </a:r>
            <a:endParaRPr lang="en-US" dirty="0"/>
          </a:p>
        </p:txBody>
      </p:sp>
      <p:graphicFrame>
        <p:nvGraphicFramePr>
          <p:cNvPr id="4" name="Table 3"/>
          <p:cNvGraphicFramePr>
            <a:graphicFrameLocks noGrp="1"/>
          </p:cNvGraphicFramePr>
          <p:nvPr/>
        </p:nvGraphicFramePr>
        <p:xfrm>
          <a:off x="755576" y="1397000"/>
          <a:ext cx="7416824" cy="4937760"/>
        </p:xfrm>
        <a:graphic>
          <a:graphicData uri="http://schemas.openxmlformats.org/drawingml/2006/table">
            <a:tbl>
              <a:tblPr firstRow="1" bandRow="1">
                <a:tableStyleId>{5C22544A-7EE6-4342-B048-85BDC9FD1C3A}</a:tableStyleId>
              </a:tblPr>
              <a:tblGrid>
                <a:gridCol w="720080"/>
                <a:gridCol w="2246650"/>
                <a:gridCol w="916902"/>
                <a:gridCol w="1805000"/>
                <a:gridCol w="1728192"/>
              </a:tblGrid>
              <a:tr h="370840">
                <a:tc>
                  <a:txBody>
                    <a:bodyPr/>
                    <a:lstStyle/>
                    <a:p>
                      <a:r>
                        <a:rPr lang="en-IN" dirty="0" err="1" smtClean="0"/>
                        <a:t>S.No</a:t>
                      </a:r>
                      <a:endParaRPr lang="en-US" dirty="0"/>
                    </a:p>
                  </a:txBody>
                  <a:tcPr/>
                </a:tc>
                <a:tc>
                  <a:txBody>
                    <a:bodyPr/>
                    <a:lstStyle/>
                    <a:p>
                      <a:r>
                        <a:rPr lang="en-IN" dirty="0" smtClean="0"/>
                        <a:t>Title Of the Project</a:t>
                      </a:r>
                      <a:endParaRPr lang="en-US" dirty="0"/>
                    </a:p>
                  </a:txBody>
                  <a:tcPr/>
                </a:tc>
                <a:tc>
                  <a:txBody>
                    <a:bodyPr/>
                    <a:lstStyle/>
                    <a:p>
                      <a:r>
                        <a:rPr lang="en-IN" dirty="0" smtClean="0"/>
                        <a:t>Year</a:t>
                      </a:r>
                      <a:endParaRPr lang="en-US" dirty="0"/>
                    </a:p>
                  </a:txBody>
                  <a:tcPr/>
                </a:tc>
                <a:tc>
                  <a:txBody>
                    <a:bodyPr/>
                    <a:lstStyle/>
                    <a:p>
                      <a:r>
                        <a:rPr lang="en-IN" dirty="0" smtClean="0"/>
                        <a:t>Journal/Conference</a:t>
                      </a:r>
                      <a:r>
                        <a:rPr lang="en-IN" baseline="0" dirty="0" smtClean="0"/>
                        <a:t> Name</a:t>
                      </a:r>
                      <a:endParaRPr lang="en-US" dirty="0"/>
                    </a:p>
                  </a:txBody>
                  <a:tcPr/>
                </a:tc>
                <a:tc>
                  <a:txBody>
                    <a:bodyPr/>
                    <a:lstStyle/>
                    <a:p>
                      <a:r>
                        <a:rPr lang="en-IN" dirty="0" smtClean="0"/>
                        <a:t>Inferences</a:t>
                      </a:r>
                      <a:endParaRPr lang="en-US" dirty="0"/>
                    </a:p>
                  </a:txBody>
                  <a:tcPr/>
                </a:tc>
              </a:tr>
              <a:tr h="370840">
                <a:tc>
                  <a:txBody>
                    <a:bodyPr/>
                    <a:lstStyle/>
                    <a:p>
                      <a:pPr algn="ctr"/>
                      <a:r>
                        <a:rPr lang="en-IN" dirty="0" smtClean="0"/>
                        <a:t>1.</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A survey on skill identification from online job ads.</a:t>
                      </a:r>
                    </a:p>
                  </a:txBody>
                  <a:tcPr/>
                </a:tc>
                <a:tc>
                  <a:txBody>
                    <a:bodyPr/>
                    <a:lstStyle/>
                    <a:p>
                      <a:r>
                        <a:rPr lang="en-IN" dirty="0" smtClean="0"/>
                        <a:t>2021</a:t>
                      </a:r>
                      <a:endParaRPr lang="en-US" dirty="0"/>
                    </a:p>
                  </a:txBody>
                  <a:tcPr/>
                </a:tc>
                <a:tc>
                  <a:txBody>
                    <a:bodyPr/>
                    <a:lstStyle/>
                    <a:p>
                      <a:pPr algn="ctr"/>
                      <a:r>
                        <a:rPr lang="en-IN" dirty="0" smtClean="0"/>
                        <a:t>IEEE</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This inference refers that it takes survey on skill identification.</a:t>
                      </a:r>
                    </a:p>
                  </a:txBody>
                  <a:tcPr/>
                </a:tc>
              </a:tr>
              <a:tr h="370840">
                <a:tc>
                  <a:txBody>
                    <a:bodyPr/>
                    <a:lstStyle/>
                    <a:p>
                      <a:pPr algn="ctr"/>
                      <a:r>
                        <a:rPr lang="en-IN" dirty="0" smtClean="0"/>
                        <a:t>2.</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Feature extraction based online job portal.</a:t>
                      </a:r>
                    </a:p>
                  </a:txBody>
                  <a:tcPr/>
                </a:tc>
                <a:tc>
                  <a:txBody>
                    <a:bodyPr/>
                    <a:lstStyle/>
                    <a:p>
                      <a:r>
                        <a:rPr lang="en-IN" dirty="0" smtClean="0"/>
                        <a:t>2022</a:t>
                      </a:r>
                      <a:endParaRPr lang="en-US" dirty="0"/>
                    </a:p>
                  </a:txBody>
                  <a:tcPr/>
                </a:tc>
                <a:tc>
                  <a:txBody>
                    <a:bodyPr/>
                    <a:lstStyle/>
                    <a:p>
                      <a:pPr algn="ctr"/>
                      <a:r>
                        <a:rPr lang="en-IN" dirty="0" smtClean="0"/>
                        <a:t>IEEE</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This inference refers that it can benefits the features for Job seekers as well as the employers.</a:t>
                      </a: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0"/>
            <a:ext cx="8229600" cy="778098"/>
          </a:xfrm>
        </p:spPr>
        <p:txBody>
          <a:bodyPr/>
          <a:lstStyle/>
          <a:p>
            <a:pPr algn="ctr"/>
            <a:r>
              <a:rPr lang="en-IN" dirty="0" smtClean="0"/>
              <a:t>Literature Survey</a:t>
            </a:r>
            <a:endParaRPr lang="en-US" dirty="0"/>
          </a:p>
        </p:txBody>
      </p:sp>
      <p:graphicFrame>
        <p:nvGraphicFramePr>
          <p:cNvPr id="5" name="Table 4"/>
          <p:cNvGraphicFramePr>
            <a:graphicFrameLocks noGrp="1"/>
          </p:cNvGraphicFramePr>
          <p:nvPr/>
        </p:nvGraphicFramePr>
        <p:xfrm>
          <a:off x="251520" y="706328"/>
          <a:ext cx="8496945" cy="6035040"/>
        </p:xfrm>
        <a:graphic>
          <a:graphicData uri="http://schemas.openxmlformats.org/drawingml/2006/table">
            <a:tbl>
              <a:tblPr firstRow="1" bandRow="1">
                <a:tableStyleId>{5C22544A-7EE6-4342-B048-85BDC9FD1C3A}</a:tableStyleId>
              </a:tblPr>
              <a:tblGrid>
                <a:gridCol w="824946"/>
                <a:gridCol w="2573832"/>
                <a:gridCol w="1050432"/>
                <a:gridCol w="2067864"/>
                <a:gridCol w="1979871"/>
              </a:tblGrid>
              <a:tr h="609531">
                <a:tc>
                  <a:txBody>
                    <a:bodyPr/>
                    <a:lstStyle/>
                    <a:p>
                      <a:r>
                        <a:rPr lang="en-IN" dirty="0" err="1" smtClean="0"/>
                        <a:t>S.No</a:t>
                      </a:r>
                      <a:endParaRPr lang="en-US" dirty="0"/>
                    </a:p>
                  </a:txBody>
                  <a:tcPr/>
                </a:tc>
                <a:tc>
                  <a:txBody>
                    <a:bodyPr/>
                    <a:lstStyle/>
                    <a:p>
                      <a:r>
                        <a:rPr lang="en-IN" dirty="0" smtClean="0"/>
                        <a:t>Title Of the Project</a:t>
                      </a:r>
                      <a:endParaRPr lang="en-US" dirty="0"/>
                    </a:p>
                  </a:txBody>
                  <a:tcPr/>
                </a:tc>
                <a:tc>
                  <a:txBody>
                    <a:bodyPr/>
                    <a:lstStyle/>
                    <a:p>
                      <a:r>
                        <a:rPr lang="en-IN" dirty="0" smtClean="0"/>
                        <a:t>Year</a:t>
                      </a:r>
                      <a:endParaRPr lang="en-US" dirty="0"/>
                    </a:p>
                  </a:txBody>
                  <a:tcPr/>
                </a:tc>
                <a:tc>
                  <a:txBody>
                    <a:bodyPr/>
                    <a:lstStyle/>
                    <a:p>
                      <a:r>
                        <a:rPr lang="en-IN" dirty="0" smtClean="0"/>
                        <a:t>Journal/Conference</a:t>
                      </a:r>
                      <a:r>
                        <a:rPr lang="en-IN" baseline="0" dirty="0" smtClean="0"/>
                        <a:t> Name</a:t>
                      </a:r>
                      <a:endParaRPr lang="en-US" dirty="0"/>
                    </a:p>
                  </a:txBody>
                  <a:tcPr/>
                </a:tc>
                <a:tc>
                  <a:txBody>
                    <a:bodyPr/>
                    <a:lstStyle/>
                    <a:p>
                      <a:r>
                        <a:rPr lang="en-IN" dirty="0" smtClean="0"/>
                        <a:t>Inferences</a:t>
                      </a:r>
                      <a:endParaRPr lang="en-US" dirty="0"/>
                    </a:p>
                  </a:txBody>
                  <a:tcPr/>
                </a:tc>
              </a:tr>
              <a:tr h="2960580">
                <a:tc>
                  <a:txBody>
                    <a:bodyPr/>
                    <a:lstStyle/>
                    <a:p>
                      <a:pPr algn="ctr"/>
                      <a:r>
                        <a:rPr lang="en-IN" dirty="0" smtClean="0"/>
                        <a:t>3.</a:t>
                      </a:r>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dirty="0" smtClean="0">
                          <a:solidFill>
                            <a:srgbClr val="333333"/>
                          </a:solidFill>
                        </a:rPr>
                        <a:t>Exploration and Integration of Job Portals in Vietnam</a:t>
                      </a:r>
                      <a:r>
                        <a:rPr lang="en-US" sz="1800" b="0" i="0" dirty="0" smtClean="0">
                          <a:solidFill>
                            <a:schemeClr val="dk1"/>
                          </a:solidFill>
                        </a:rPr>
                        <a:t>.</a:t>
                      </a:r>
                      <a:endParaRPr lang="en-US" sz="1800" b="0" dirty="0" smtClean="0"/>
                    </a:p>
                  </a:txBody>
                  <a:tcPr/>
                </a:tc>
                <a:tc>
                  <a:txBody>
                    <a:bodyPr/>
                    <a:lstStyle/>
                    <a:p>
                      <a:pPr algn="ctr"/>
                      <a:r>
                        <a:rPr lang="en-IN" dirty="0" smtClean="0"/>
                        <a:t>2020</a:t>
                      </a:r>
                      <a:endParaRPr lang="en-US" dirty="0"/>
                    </a:p>
                  </a:txBody>
                  <a:tcPr/>
                </a:tc>
                <a:tc>
                  <a:txBody>
                    <a:bodyPr/>
                    <a:lstStyle/>
                    <a:p>
                      <a:pPr algn="ctr"/>
                      <a:r>
                        <a:rPr lang="en-IN" dirty="0" smtClean="0"/>
                        <a:t>IEEE</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This inference refers that instead of referring the Job advertisements in Newspaper, We can Explore the selected jobs in job portal.</a:t>
                      </a:r>
                    </a:p>
                  </a:txBody>
                  <a:tcPr/>
                </a:tc>
              </a:tr>
              <a:tr h="2176897">
                <a:tc>
                  <a:txBody>
                    <a:bodyPr/>
                    <a:lstStyle/>
                    <a:p>
                      <a:pPr algn="ctr"/>
                      <a:r>
                        <a:rPr lang="en-IN" dirty="0" smtClean="0"/>
                        <a:t>4.</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Integrated Web Application for Skill Development and Job Application.</a:t>
                      </a:r>
                    </a:p>
                  </a:txBody>
                  <a:tcPr/>
                </a:tc>
                <a:tc>
                  <a:txBody>
                    <a:bodyPr/>
                    <a:lstStyle/>
                    <a:p>
                      <a:pPr algn="ctr"/>
                      <a:r>
                        <a:rPr lang="en-IN" dirty="0" smtClean="0"/>
                        <a:t>2021</a:t>
                      </a:r>
                      <a:endParaRPr lang="en-US" dirty="0"/>
                    </a:p>
                  </a:txBody>
                  <a:tcPr/>
                </a:tc>
                <a:tc>
                  <a:txBody>
                    <a:bodyPr/>
                    <a:lstStyle/>
                    <a:p>
                      <a:pPr algn="ctr"/>
                      <a:r>
                        <a:rPr lang="en-IN" dirty="0" smtClean="0"/>
                        <a:t>IEEE</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This inference refers that it integrate both skill development as well as Job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67544" y="476672"/>
            <a:ext cx="8229600" cy="504056"/>
          </a:xfrm>
        </p:spPr>
        <p:txBody>
          <a:bodyPr>
            <a:normAutofit fontScale="90000"/>
          </a:bodyPr>
          <a:lstStyle/>
          <a:p>
            <a:pPr algn="ctr"/>
            <a:r>
              <a:rPr lang="en-IN" dirty="0" smtClean="0"/>
              <a:t>Literature Survey</a:t>
            </a:r>
            <a:endParaRPr lang="en-US" dirty="0"/>
          </a:p>
        </p:txBody>
      </p:sp>
      <p:graphicFrame>
        <p:nvGraphicFramePr>
          <p:cNvPr id="5" name="Table 4"/>
          <p:cNvGraphicFramePr>
            <a:graphicFrameLocks noGrp="1"/>
          </p:cNvGraphicFramePr>
          <p:nvPr/>
        </p:nvGraphicFramePr>
        <p:xfrm>
          <a:off x="251520" y="1241256"/>
          <a:ext cx="8496945" cy="5212080"/>
        </p:xfrm>
        <a:graphic>
          <a:graphicData uri="http://schemas.openxmlformats.org/drawingml/2006/table">
            <a:tbl>
              <a:tblPr firstRow="1" bandRow="1">
                <a:tableStyleId>{5C22544A-7EE6-4342-B048-85BDC9FD1C3A}</a:tableStyleId>
              </a:tblPr>
              <a:tblGrid>
                <a:gridCol w="824946"/>
                <a:gridCol w="2573832"/>
                <a:gridCol w="1050432"/>
                <a:gridCol w="2067864"/>
                <a:gridCol w="1979871"/>
              </a:tblGrid>
              <a:tr h="564442">
                <a:tc>
                  <a:txBody>
                    <a:bodyPr/>
                    <a:lstStyle/>
                    <a:p>
                      <a:r>
                        <a:rPr lang="en-IN" dirty="0" err="1" smtClean="0"/>
                        <a:t>S.No</a:t>
                      </a:r>
                      <a:endParaRPr lang="en-US" dirty="0"/>
                    </a:p>
                  </a:txBody>
                  <a:tcPr/>
                </a:tc>
                <a:tc>
                  <a:txBody>
                    <a:bodyPr/>
                    <a:lstStyle/>
                    <a:p>
                      <a:r>
                        <a:rPr lang="en-IN" dirty="0" smtClean="0"/>
                        <a:t>Title Of the Project</a:t>
                      </a:r>
                      <a:endParaRPr lang="en-US" dirty="0"/>
                    </a:p>
                  </a:txBody>
                  <a:tcPr/>
                </a:tc>
                <a:tc>
                  <a:txBody>
                    <a:bodyPr/>
                    <a:lstStyle/>
                    <a:p>
                      <a:r>
                        <a:rPr lang="en-IN" dirty="0" smtClean="0"/>
                        <a:t>Year</a:t>
                      </a:r>
                      <a:endParaRPr lang="en-US" dirty="0"/>
                    </a:p>
                  </a:txBody>
                  <a:tcPr/>
                </a:tc>
                <a:tc>
                  <a:txBody>
                    <a:bodyPr/>
                    <a:lstStyle/>
                    <a:p>
                      <a:r>
                        <a:rPr lang="en-IN" dirty="0" smtClean="0"/>
                        <a:t>Journal/Conference</a:t>
                      </a:r>
                      <a:r>
                        <a:rPr lang="en-IN" baseline="0" dirty="0" smtClean="0"/>
                        <a:t> Name</a:t>
                      </a:r>
                      <a:endParaRPr lang="en-US" dirty="0"/>
                    </a:p>
                  </a:txBody>
                  <a:tcPr/>
                </a:tc>
                <a:tc>
                  <a:txBody>
                    <a:bodyPr/>
                    <a:lstStyle/>
                    <a:p>
                      <a:r>
                        <a:rPr lang="en-IN" dirty="0" smtClean="0"/>
                        <a:t>Inferences</a:t>
                      </a:r>
                      <a:endParaRPr lang="en-US" dirty="0"/>
                    </a:p>
                  </a:txBody>
                  <a:tcPr/>
                </a:tc>
              </a:tr>
              <a:tr h="1532057">
                <a:tc>
                  <a:txBody>
                    <a:bodyPr/>
                    <a:lstStyle/>
                    <a:p>
                      <a:pPr algn="ctr"/>
                      <a:r>
                        <a:rPr lang="en-IN" dirty="0" smtClean="0"/>
                        <a:t>5.</a:t>
                      </a:r>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smtClean="0"/>
                        <a:t>Agile and UX Application in Design and Development of Job Portal Web Application.</a:t>
                      </a:r>
                      <a:endParaRPr lang="en-US" sz="1800" b="0" dirty="0" smtClean="0"/>
                    </a:p>
                  </a:txBody>
                  <a:tcPr/>
                </a:tc>
                <a:tc>
                  <a:txBody>
                    <a:bodyPr/>
                    <a:lstStyle/>
                    <a:p>
                      <a:pPr algn="ctr"/>
                      <a:r>
                        <a:rPr lang="en-IN" dirty="0" smtClean="0"/>
                        <a:t>2023</a:t>
                      </a:r>
                      <a:endParaRPr lang="en-US" dirty="0"/>
                    </a:p>
                  </a:txBody>
                  <a:tcPr/>
                </a:tc>
                <a:tc>
                  <a:txBody>
                    <a:bodyPr/>
                    <a:lstStyle/>
                    <a:p>
                      <a:pPr algn="ctr"/>
                      <a:r>
                        <a:rPr lang="en-IN" dirty="0" smtClean="0"/>
                        <a:t>UTHM</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dirty="0" smtClean="0"/>
                        <a:t>In this inference refers that this</a:t>
                      </a:r>
                      <a:r>
                        <a:rPr lang="en-IN" baseline="0" dirty="0" smtClean="0"/>
                        <a:t> job portal developed by using agile form.</a:t>
                      </a:r>
                      <a:endParaRPr lang="en-US" dirty="0" smtClean="0"/>
                    </a:p>
                  </a:txBody>
                  <a:tcPr/>
                </a:tc>
              </a:tr>
              <a:tr h="1120898">
                <a:tc>
                  <a:txBody>
                    <a:bodyPr/>
                    <a:lstStyle/>
                    <a:p>
                      <a:pPr algn="ctr"/>
                      <a:r>
                        <a:rPr lang="en-IN" dirty="0" smtClean="0"/>
                        <a:t>6.</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Job Management Portal Software Review.</a:t>
                      </a:r>
                    </a:p>
                  </a:txBody>
                  <a:tcPr/>
                </a:tc>
                <a:tc>
                  <a:txBody>
                    <a:bodyPr/>
                    <a:lstStyle/>
                    <a:p>
                      <a:pPr algn="ctr"/>
                      <a:r>
                        <a:rPr lang="en-IN" dirty="0" smtClean="0"/>
                        <a:t>2023</a:t>
                      </a:r>
                      <a:endParaRPr lang="en-US" dirty="0"/>
                    </a:p>
                  </a:txBody>
                  <a:tcPr/>
                </a:tc>
                <a:tc>
                  <a:txBody>
                    <a:bodyPr/>
                    <a:lstStyle/>
                    <a:p>
                      <a:pPr algn="ctr"/>
                      <a:r>
                        <a:rPr lang="en-IN" dirty="0" smtClean="0"/>
                        <a:t>Portland State University</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The journal provides a comprehensive review of job management portal software, evaluating its features, performance, and usability.</a:t>
                      </a: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pPr algn="just"/>
            <a:r>
              <a:rPr lang="en-US" sz="2800" b="1" dirty="0" smtClean="0">
                <a:ea typeface="+mn-lt"/>
                <a:cs typeface="+mn-lt"/>
              </a:rPr>
              <a:t>Optimize Job Matching:</a:t>
            </a:r>
            <a:endParaRPr lang="en-US" sz="2800" dirty="0" smtClean="0"/>
          </a:p>
          <a:p>
            <a:pPr marL="285750" indent="-285750" algn="just">
              <a:buFont typeface="Arial"/>
              <a:buChar char="•"/>
            </a:pPr>
            <a:r>
              <a:rPr lang="en-US" sz="2800" dirty="0" smtClean="0">
                <a:ea typeface="+mn-lt"/>
                <a:cs typeface="+mn-lt"/>
              </a:rPr>
              <a:t>Develop and refine AI algorithms to ensure highly accurate and relevant job matches for users.</a:t>
            </a:r>
            <a:endParaRPr lang="en-US" sz="2800" dirty="0" smtClean="0"/>
          </a:p>
          <a:p>
            <a:pPr marL="285750" indent="-285750" algn="just">
              <a:buFont typeface="Arial"/>
              <a:buChar char="•"/>
            </a:pPr>
            <a:r>
              <a:rPr lang="en-US" sz="2800" dirty="0" smtClean="0">
                <a:ea typeface="+mn-lt"/>
                <a:cs typeface="+mn-lt"/>
              </a:rPr>
              <a:t>Continuously improve the recommendation system based on user feedback and interaction data.</a:t>
            </a:r>
            <a:endParaRPr lang="en-US" sz="2800" dirty="0" smtClean="0"/>
          </a:p>
          <a:p>
            <a:pPr marL="285750" indent="-285750" algn="just"/>
            <a:r>
              <a:rPr lang="en-US" sz="2800" b="1" dirty="0" smtClean="0">
                <a:ea typeface="+mn-lt"/>
                <a:cs typeface="+mn-lt"/>
              </a:rPr>
              <a:t>Enhance User Experience:</a:t>
            </a:r>
            <a:endParaRPr lang="en-US" sz="2800" dirty="0" smtClean="0"/>
          </a:p>
          <a:p>
            <a:pPr marL="285750" indent="-285750" algn="just">
              <a:buFont typeface="Arial"/>
              <a:buChar char="•"/>
            </a:pPr>
            <a:r>
              <a:rPr lang="en-US" sz="2800" dirty="0" smtClean="0">
                <a:ea typeface="+mn-lt"/>
                <a:cs typeface="+mn-lt"/>
              </a:rPr>
              <a:t>Create a seamless, intuitive interface for both job seekers and employers.</a:t>
            </a:r>
            <a:endParaRPr lang="en-US" sz="2800" dirty="0" smtClean="0"/>
          </a:p>
          <a:p>
            <a:pPr marL="285750" indent="-285750" algn="just">
              <a:buFont typeface="Arial"/>
              <a:buChar char="•"/>
            </a:pPr>
            <a:r>
              <a:rPr lang="en-US" sz="2800" dirty="0" smtClean="0">
                <a:ea typeface="+mn-lt"/>
                <a:cs typeface="+mn-lt"/>
              </a:rPr>
              <a:t>Offer comprehensive support tools such as resume builders, career advice, and real-time application tracking.</a:t>
            </a:r>
            <a:endParaRPr lang="en-US" sz="2800" dirty="0" smtClean="0"/>
          </a:p>
          <a:p>
            <a:pPr marL="285750" indent="-285750" algn="just"/>
            <a:r>
              <a:rPr lang="en-US" sz="2800" b="1" dirty="0" smtClean="0">
                <a:ea typeface="+mn-lt"/>
                <a:cs typeface="+mn-lt"/>
              </a:rPr>
              <a:t>Streamline Hiring Processes:</a:t>
            </a:r>
            <a:endParaRPr lang="en-US" sz="2800" dirty="0" smtClean="0"/>
          </a:p>
          <a:p>
            <a:pPr marL="285750" indent="-285750" algn="just">
              <a:buFont typeface="Arial"/>
              <a:buChar char="•"/>
            </a:pPr>
            <a:r>
              <a:rPr lang="en-US" sz="2800" dirty="0" smtClean="0">
                <a:ea typeface="+mn-lt"/>
                <a:cs typeface="+mn-lt"/>
              </a:rPr>
              <a:t>Provide employers with efficient tools for candidate filtering, matching, and communication.</a:t>
            </a:r>
            <a:endParaRPr lang="en-US" sz="2800" dirty="0" smtClean="0"/>
          </a:p>
          <a:p>
            <a:pPr marL="285750" indent="-285750" algn="just">
              <a:buFont typeface="Arial"/>
              <a:buChar char="•"/>
            </a:pPr>
            <a:r>
              <a:rPr lang="en-US" sz="2800" dirty="0" smtClean="0">
                <a:ea typeface="+mn-lt"/>
                <a:cs typeface="+mn-lt"/>
              </a:rPr>
              <a:t>Reduce the time-to-hire and improve the overall quality of hires through advanced technology.</a:t>
            </a:r>
            <a:endParaRPr lang="en-US" sz="2800" dirty="0" smtClean="0"/>
          </a:p>
          <a:p>
            <a:pPr marL="285750" indent="-285750" algn="just"/>
            <a:r>
              <a:rPr lang="en-US" sz="2800" b="1" dirty="0" smtClean="0">
                <a:ea typeface="+mn-lt"/>
                <a:cs typeface="+mn-lt"/>
              </a:rPr>
              <a:t>Ensure Data Security:</a:t>
            </a:r>
            <a:endParaRPr lang="en-US" sz="2800" dirty="0" smtClean="0"/>
          </a:p>
          <a:p>
            <a:pPr marL="285750" indent="-285750" algn="just">
              <a:buFont typeface="Arial"/>
              <a:buChar char="•"/>
            </a:pPr>
            <a:r>
              <a:rPr lang="en-US" sz="2800" dirty="0" smtClean="0">
                <a:ea typeface="+mn-lt"/>
                <a:cs typeface="+mn-lt"/>
              </a:rPr>
              <a:t>Implement robust data protection measures to safeguard user information.</a:t>
            </a:r>
            <a:endParaRPr lang="en-US" sz="2800" dirty="0" smtClean="0"/>
          </a:p>
          <a:p>
            <a:pPr marL="285750" indent="-285750" algn="just">
              <a:buFont typeface="Arial"/>
              <a:buChar char="•"/>
            </a:pPr>
            <a:r>
              <a:rPr lang="en-US" sz="2800" dirty="0" smtClean="0">
                <a:ea typeface="+mn-lt"/>
                <a:cs typeface="+mn-lt"/>
              </a:rPr>
              <a:t>Maintain compliance with industry standards and regulations on data privacy.</a:t>
            </a:r>
            <a:endParaRPr lang="en-US" sz="2800" dirty="0" smtClean="0"/>
          </a:p>
          <a:p>
            <a:pPr marL="285750" indent="-285750" algn="just"/>
            <a:r>
              <a:rPr lang="en-US" sz="2800" b="1" dirty="0" smtClean="0">
                <a:ea typeface="+mn-lt"/>
                <a:cs typeface="+mn-lt"/>
              </a:rPr>
              <a:t>Expand Market Reach:</a:t>
            </a:r>
            <a:endParaRPr lang="en-US" sz="2800" dirty="0" smtClean="0"/>
          </a:p>
          <a:p>
            <a:pPr marL="285750" indent="-285750" algn="just">
              <a:buFont typeface="Arial"/>
              <a:buChar char="•"/>
            </a:pPr>
            <a:r>
              <a:rPr lang="en-US" sz="2800" dirty="0" smtClean="0">
                <a:ea typeface="+mn-lt"/>
                <a:cs typeface="+mn-lt"/>
              </a:rPr>
              <a:t>Adapt the platform to cater to a variety of industries and geographic regions.</a:t>
            </a:r>
            <a:endParaRPr lang="en-US" sz="2800" dirty="0" smtClean="0"/>
          </a:p>
          <a:p>
            <a:pPr marL="285750" indent="-285750" algn="just">
              <a:buFont typeface="Arial"/>
              <a:buChar char="•"/>
            </a:pPr>
            <a:r>
              <a:rPr lang="en-US" sz="2800" dirty="0" smtClean="0">
                <a:ea typeface="+mn-lt"/>
                <a:cs typeface="+mn-lt"/>
              </a:rPr>
              <a:t>Include support for remote and freelance job opportunities to meet evolving market demands.</a:t>
            </a:r>
            <a:endParaRPr lang="en-US" sz="2800" dirty="0" smtClean="0"/>
          </a:p>
          <a:p>
            <a:pPr marL="285750" indent="-285750" algn="just"/>
            <a:r>
              <a:rPr lang="en-US" sz="2800" b="1" dirty="0" smtClean="0">
                <a:ea typeface="+mn-lt"/>
                <a:cs typeface="+mn-lt"/>
              </a:rPr>
              <a:t>Foster Continuous Improvement:</a:t>
            </a:r>
            <a:endParaRPr lang="en-US" sz="2800" dirty="0" smtClean="0"/>
          </a:p>
          <a:p>
            <a:pPr marL="285750" indent="-285750" algn="just">
              <a:buFont typeface="Arial"/>
              <a:buChar char="•"/>
            </a:pPr>
            <a:r>
              <a:rPr lang="en-US" sz="2800" dirty="0" smtClean="0">
                <a:ea typeface="+mn-lt"/>
                <a:cs typeface="+mn-lt"/>
              </a:rPr>
              <a:t>Regularly update the platform with new features and enhancements based on user feedback.</a:t>
            </a:r>
            <a:endParaRPr lang="en-US" sz="2800" dirty="0" smtClean="0"/>
          </a:p>
          <a:p>
            <a:pPr marL="285750" indent="-285750" algn="just">
              <a:buFont typeface="Arial"/>
              <a:buChar char="•"/>
            </a:pPr>
            <a:r>
              <a:rPr lang="en-US" sz="2800" dirty="0" smtClean="0">
                <a:ea typeface="+mn-lt"/>
                <a:cs typeface="+mn-lt"/>
              </a:rPr>
              <a:t>Integrate the latest advancements in AI and machine learning to stay ahead of industry trends</a:t>
            </a:r>
            <a:endParaRPr lang="en-US" dirty="0"/>
          </a:p>
        </p:txBody>
      </p:sp>
      <p:sp>
        <p:nvSpPr>
          <p:cNvPr id="3" name="Title 2"/>
          <p:cNvSpPr>
            <a:spLocks noGrp="1"/>
          </p:cNvSpPr>
          <p:nvPr>
            <p:ph type="title"/>
          </p:nvPr>
        </p:nvSpPr>
        <p:spPr/>
        <p:txBody>
          <a:bodyPr/>
          <a:lstStyle/>
          <a:p>
            <a:pPr algn="ctr"/>
            <a:r>
              <a:rPr lang="en-IN" dirty="0" smtClean="0"/>
              <a:t>Objectives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432</TotalTime>
  <Words>1707</Words>
  <Application>Microsoft Office PowerPoint</Application>
  <PresentationFormat>On-screen Show (4:3)</PresentationFormat>
  <Paragraphs>199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SRM INSTITUTE OF SCIENCE AND TECHNOLOGY Ramapuram Campus , Chennai – 600 089 DEPARTMENT OF COMPUTER SCIENCE AND ENGINEERING</vt:lpstr>
      <vt:lpstr>Agenda</vt:lpstr>
      <vt:lpstr>Abstract</vt:lpstr>
      <vt:lpstr>Scope and Motivation</vt:lpstr>
      <vt:lpstr>Scope and Motivation</vt:lpstr>
      <vt:lpstr>Literature Survey</vt:lpstr>
      <vt:lpstr>Literature Survey</vt:lpstr>
      <vt:lpstr>Literature Survey</vt:lpstr>
      <vt:lpstr>Objectives</vt:lpstr>
      <vt:lpstr>Objectives</vt:lpstr>
      <vt:lpstr>Novel Ideas</vt:lpstr>
      <vt:lpstr>Novel Ideas</vt:lpstr>
      <vt:lpstr>Novel Ideas</vt:lpstr>
      <vt:lpstr>Flowchart Diagram</vt:lpstr>
      <vt:lpstr>Problem Statement</vt:lpstr>
      <vt:lpstr>Software &amp; Hardware Requirements</vt:lpstr>
      <vt:lpstr>References</vt:lpstr>
      <vt:lpstr>Implementations</vt:lpstr>
      <vt:lpstr>Intermediate Results</vt:lpstr>
      <vt:lpstr>Outcome</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Gopi</dc:creator>
  <cp:lastModifiedBy>Gopi</cp:lastModifiedBy>
  <cp:revision>45</cp:revision>
  <dcterms:created xsi:type="dcterms:W3CDTF">2024-08-23T10:00:25Z</dcterms:created>
  <dcterms:modified xsi:type="dcterms:W3CDTF">2024-08-23T17:12:38Z</dcterms:modified>
</cp:coreProperties>
</file>