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2.svg" ContentType="image/svg+xml"/>
  <Override PartName="/ppt/media/image4.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4" r:id="rId10"/>
    <p:sldId id="265" r:id="rId11"/>
    <p:sldId id="266" r:id="rId12"/>
  </p:sldIdLst>
  <p:sldSz cx="18288000" cy="10287000"/>
  <p:notesSz cx="6858000" cy="9144000"/>
  <p:embeddedFontLst>
    <p:embeddedFont>
      <p:font typeface="Times New Roman Bold" panose="02030802070405020303"/>
      <p:bold r:id="rId16"/>
    </p:embeddedFont>
    <p:embeddedFont>
      <p:font typeface="Libre Franklin" panose="00000500000000000000"/>
      <p:regular r:id="rId17"/>
    </p:embeddedFon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7.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7.sv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7.sv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7.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7.sv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5429" y="1028700"/>
            <a:ext cx="9148872" cy="9148872"/>
          </a:xfrm>
          <a:custGeom>
            <a:avLst/>
            <a:gdLst/>
            <a:ahLst/>
            <a:cxnLst/>
            <a:rect l="l" t="t" r="r" b="b"/>
            <a:pathLst>
              <a:path w="9148872" h="9148872">
                <a:moveTo>
                  <a:pt x="0" y="0"/>
                </a:moveTo>
                <a:lnTo>
                  <a:pt x="9148872" y="0"/>
                </a:lnTo>
                <a:lnTo>
                  <a:pt x="9148872" y="9148872"/>
                </a:lnTo>
                <a:lnTo>
                  <a:pt x="0" y="914887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6296025" y="1299845"/>
            <a:ext cx="10535920" cy="6923405"/>
          </a:xfrm>
          <a:prstGeom prst="rect">
            <a:avLst/>
          </a:prstGeom>
        </p:spPr>
        <p:txBody>
          <a:bodyPr lIns="0" tIns="0" rIns="0" bIns="0" rtlCol="0" anchor="t">
            <a:noAutofit/>
          </a:bodyPr>
          <a:lstStyle/>
          <a:p>
            <a:pPr algn="ctr">
              <a:lnSpc>
                <a:spcPts val="6480"/>
              </a:lnSpc>
            </a:pPr>
            <a:r>
              <a:rPr lang="en-GB" altLang="en-US" sz="5400">
                <a:solidFill>
                  <a:srgbClr val="000000"/>
                </a:solidFill>
                <a:latin typeface="Times New Roman Bold" panose="02030802070405020303"/>
              </a:rPr>
              <a:t>   Sentiment Analysis For Marketing</a:t>
            </a:r>
            <a:endParaRPr lang="en-GB" altLang="en-US" sz="5400">
              <a:solidFill>
                <a:srgbClr val="000000"/>
              </a:solidFill>
              <a:latin typeface="Times New Roman Bold" panose="02030802070405020303"/>
            </a:endParaRPr>
          </a:p>
          <a:p>
            <a:pPr algn="l">
              <a:lnSpc>
                <a:spcPts val="6480"/>
              </a:lnSpc>
            </a:pPr>
            <a:endParaRPr lang="en-GB" altLang="en-US" sz="5400">
              <a:solidFill>
                <a:srgbClr val="000000"/>
              </a:solidFill>
              <a:latin typeface="Times New Roman Bold" panose="02030802070405020303"/>
            </a:endParaRPr>
          </a:p>
          <a:p>
            <a:pPr algn="ctr">
              <a:lnSpc>
                <a:spcPts val="6480"/>
              </a:lnSpc>
            </a:pPr>
            <a:r>
              <a:rPr lang="en-GB" altLang="en-US" sz="5400">
                <a:solidFill>
                  <a:srgbClr val="000000"/>
                </a:solidFill>
                <a:latin typeface="Times New Roman Bold" panose="02030802070405020303"/>
              </a:rPr>
              <a:t>     Team Members:</a:t>
            </a:r>
            <a:endParaRPr lang="en-GB" altLang="en-US" sz="5400">
              <a:solidFill>
                <a:srgbClr val="000000"/>
              </a:solidFill>
              <a:latin typeface="Times New Roman Bold" panose="02030802070405020303"/>
            </a:endParaRPr>
          </a:p>
          <a:p>
            <a:pPr algn="ctr">
              <a:lnSpc>
                <a:spcPts val="6480"/>
              </a:lnSpc>
            </a:pPr>
            <a:r>
              <a:rPr lang="en-GB" altLang="en-US" sz="5400">
                <a:solidFill>
                  <a:srgbClr val="000000"/>
                </a:solidFill>
                <a:latin typeface="Times New Roman Bold" panose="02030802070405020303"/>
              </a:rPr>
              <a:t>   1.Rajavarman.A</a:t>
            </a:r>
            <a:endParaRPr lang="en-GB" altLang="en-US" sz="5400">
              <a:solidFill>
                <a:srgbClr val="000000"/>
              </a:solidFill>
              <a:latin typeface="Times New Roman Bold" panose="02030802070405020303"/>
            </a:endParaRPr>
          </a:p>
          <a:p>
            <a:pPr algn="ctr">
              <a:lnSpc>
                <a:spcPts val="6480"/>
              </a:lnSpc>
            </a:pPr>
            <a:r>
              <a:rPr lang="en-GB" altLang="en-US" sz="5400">
                <a:solidFill>
                  <a:srgbClr val="000000"/>
                </a:solidFill>
                <a:latin typeface="Times New Roman Bold" panose="02030802070405020303"/>
              </a:rPr>
              <a:t>  2.Ramprawin.U</a:t>
            </a:r>
            <a:endParaRPr lang="en-GB" altLang="en-US" sz="5400">
              <a:solidFill>
                <a:srgbClr val="000000"/>
              </a:solidFill>
              <a:latin typeface="Times New Roman Bold" panose="02030802070405020303"/>
            </a:endParaRPr>
          </a:p>
          <a:p>
            <a:pPr algn="ctr">
              <a:lnSpc>
                <a:spcPts val="6480"/>
              </a:lnSpc>
            </a:pPr>
            <a:r>
              <a:rPr lang="en-GB" altLang="en-US" sz="5400">
                <a:solidFill>
                  <a:srgbClr val="000000"/>
                </a:solidFill>
                <a:latin typeface="Times New Roman Bold" panose="02030802070405020303"/>
              </a:rPr>
              <a:t>3.Vishwa.P</a:t>
            </a:r>
            <a:endParaRPr lang="en-GB" altLang="en-US" sz="5400">
              <a:solidFill>
                <a:srgbClr val="000000"/>
              </a:solidFill>
              <a:latin typeface="Times New Roman Bold" panose="02030802070405020303"/>
            </a:endParaRPr>
          </a:p>
          <a:p>
            <a:pPr algn="ctr">
              <a:lnSpc>
                <a:spcPts val="6480"/>
              </a:lnSpc>
            </a:pPr>
            <a:r>
              <a:rPr lang="en-GB" altLang="en-US" sz="5400">
                <a:solidFill>
                  <a:srgbClr val="000000"/>
                </a:solidFill>
                <a:latin typeface="Times New Roman Bold" panose="02030802070405020303"/>
              </a:rPr>
              <a:t>4.Surya.R</a:t>
            </a:r>
            <a:endParaRPr lang="en-GB" altLang="en-US" sz="5400">
              <a:solidFill>
                <a:srgbClr val="000000"/>
              </a:solidFill>
              <a:latin typeface="Times New Roman Bold" panose="02030802070405020303"/>
            </a:endParaRPr>
          </a:p>
          <a:p>
            <a:pPr algn="ctr">
              <a:lnSpc>
                <a:spcPts val="6480"/>
              </a:lnSpc>
            </a:pPr>
            <a:r>
              <a:rPr lang="en-GB" altLang="en-US" sz="5400">
                <a:solidFill>
                  <a:srgbClr val="000000"/>
                </a:solidFill>
                <a:latin typeface="Times New Roman Bold" panose="02030802070405020303"/>
              </a:rPr>
              <a:t> 5.Vishal.S</a:t>
            </a:r>
            <a:endParaRPr lang="en-GB" altLang="en-US" sz="5400">
              <a:solidFill>
                <a:srgbClr val="000000"/>
              </a:solidFill>
              <a:latin typeface="Times New Roman Bold" panose="020308020704050203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397875"/>
            <a:ext cx="2425700" cy="1891030"/>
          </a:xfrm>
          <a:custGeom>
            <a:avLst/>
            <a:gdLst/>
            <a:ahLst/>
            <a:cxnLst/>
            <a:rect l="l" t="t" r="r" b="b"/>
            <a:pathLst>
              <a:path w="4438839" h="4438839">
                <a:moveTo>
                  <a:pt x="0" y="0"/>
                </a:moveTo>
                <a:lnTo>
                  <a:pt x="4438839" y="0"/>
                </a:lnTo>
                <a:lnTo>
                  <a:pt x="4438839" y="4438839"/>
                </a:lnTo>
                <a:lnTo>
                  <a:pt x="0" y="443883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a:solidFill>
                  <a:srgbClr val="000000"/>
                </a:solidFill>
                <a:latin typeface="Libre Franklin" panose="00000500000000000000"/>
              </a:rPr>
              <a:t>2</a:t>
            </a:r>
            <a:endParaRPr lang="en-US" sz="1650">
              <a:solidFill>
                <a:srgbClr val="000000"/>
              </a:solidFill>
              <a:latin typeface="Libre Franklin" panose="00000500000000000000"/>
            </a:endParaRPr>
          </a:p>
        </p:txBody>
      </p:sp>
      <p:sp>
        <p:nvSpPr>
          <p:cNvPr id="4" name="TextBox 4"/>
          <p:cNvSpPr txBox="1"/>
          <p:nvPr/>
        </p:nvSpPr>
        <p:spPr>
          <a:xfrm>
            <a:off x="7126449" y="468821"/>
            <a:ext cx="4035103" cy="1062609"/>
          </a:xfrm>
          <a:prstGeom prst="rect">
            <a:avLst/>
          </a:prstGeom>
        </p:spPr>
        <p:txBody>
          <a:bodyPr lIns="0" tIns="0" rIns="0" bIns="0" rtlCol="0" anchor="t">
            <a:spAutoFit/>
          </a:bodyPr>
          <a:lstStyle/>
          <a:p>
            <a:pPr algn="ctr">
              <a:lnSpc>
                <a:spcPts val="7130"/>
              </a:lnSpc>
              <a:spcBef>
                <a:spcPct val="0"/>
              </a:spcBef>
            </a:pPr>
            <a:r>
              <a:rPr lang="en-US" sz="6600">
                <a:solidFill>
                  <a:srgbClr val="000000"/>
                </a:solidFill>
                <a:latin typeface="Times New Roman Bold" panose="02030802070405020303"/>
              </a:rPr>
              <a:t>DATASET</a:t>
            </a:r>
            <a:endParaRPr lang="en-US" sz="6600">
              <a:solidFill>
                <a:srgbClr val="000000"/>
              </a:solidFill>
              <a:latin typeface="Times New Roman Bold" panose="02030802070405020303"/>
            </a:endParaRPr>
          </a:p>
        </p:txBody>
      </p:sp>
      <p:sp>
        <p:nvSpPr>
          <p:cNvPr id="6" name="Text Box 5"/>
          <p:cNvSpPr txBox="1"/>
          <p:nvPr/>
        </p:nvSpPr>
        <p:spPr>
          <a:xfrm>
            <a:off x="963930" y="1743075"/>
            <a:ext cx="17049750" cy="8152765"/>
          </a:xfrm>
          <a:prstGeom prst="rect">
            <a:avLst/>
          </a:prstGeom>
          <a:noFill/>
        </p:spPr>
        <p:txBody>
          <a:bodyPr wrap="square" rtlCol="0">
            <a:noAutofit/>
          </a:bodyPr>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sym typeface="+mn-ea"/>
              </a:rPr>
              <a:t>One of the most important problems in e-commerce is the correct calculation of the points given to after-sales products. The solution to this problem is to provide greater customer satisfaction for the e-commerce site, product prominence for sellers, and a seamless shopping experience for buyers. Another problem is the correct ordering of the comments given to the products. The prominence of misleading comments will cause both financial losses and customer losses. In solving these 2 basic problems, e-commerce site and sellers will increase their sales, while customers will complete their purchasing journey without any problems.This dataset consists of ranking product ratings and reviews on Amazon</a:t>
            </a:r>
            <a:endParaRPr lang="en-US" sz="2000">
              <a:latin typeface="Times New Roman" panose="02020603050405020304" pitchFamily="18" charset="0"/>
              <a:cs typeface="Times New Roman" panose="02020603050405020304" pitchFamily="18" charset="0"/>
            </a:endParaRPr>
          </a:p>
          <a:p>
            <a:endParaRPr lang="en-US" sz="2000"/>
          </a:p>
        </p:txBody>
      </p:sp>
      <p:pic>
        <p:nvPicPr>
          <p:cNvPr id="7" name="Content Placeholder 3" descr="amazon sentiment analysis"/>
          <p:cNvPicPr>
            <a:picLocks noChangeAspect="1"/>
          </p:cNvPicPr>
          <p:nvPr/>
        </p:nvPicPr>
        <p:blipFill>
          <a:blip r:embed="rId3"/>
          <a:stretch>
            <a:fillRect/>
          </a:stretch>
        </p:blipFill>
        <p:spPr>
          <a:xfrm>
            <a:off x="2999105" y="3871595"/>
            <a:ext cx="13597255" cy="63963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6714470" y="0"/>
            <a:ext cx="1578610" cy="1694180"/>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a:solidFill>
                  <a:srgbClr val="000000"/>
                </a:solidFill>
                <a:latin typeface="Libre Franklin" panose="00000500000000000000"/>
              </a:rPr>
              <a:t>3</a:t>
            </a:r>
            <a:endParaRPr lang="en-US" sz="1650">
              <a:solidFill>
                <a:srgbClr val="000000"/>
              </a:solidFill>
              <a:latin typeface="Libre Franklin" panose="00000500000000000000"/>
            </a:endParaRPr>
          </a:p>
        </p:txBody>
      </p:sp>
      <p:sp>
        <p:nvSpPr>
          <p:cNvPr id="6" name="TextBox 6"/>
          <p:cNvSpPr txBox="1"/>
          <p:nvPr/>
        </p:nvSpPr>
        <p:spPr>
          <a:xfrm>
            <a:off x="381000" y="342900"/>
            <a:ext cx="16210915" cy="539750"/>
          </a:xfrm>
          <a:prstGeom prst="rect">
            <a:avLst/>
          </a:prstGeom>
        </p:spPr>
        <p:txBody>
          <a:bodyPr wrap="square" lIns="0" tIns="0" rIns="0" bIns="0" rtlCol="0" anchor="t">
            <a:spAutoFit/>
          </a:bodyPr>
          <a:lstStyle/>
          <a:p>
            <a:pPr algn="ctr">
              <a:lnSpc>
                <a:spcPts val="4210"/>
              </a:lnSpc>
              <a:spcBef>
                <a:spcPct val="0"/>
              </a:spcBef>
            </a:pPr>
            <a:r>
              <a:rPr lang="en-US" sz="4800">
                <a:solidFill>
                  <a:srgbClr val="000000"/>
                </a:solidFill>
                <a:latin typeface="Times New Roman Bold" panose="02030802070405020303"/>
              </a:rPr>
              <a:t>L</a:t>
            </a:r>
            <a:r>
              <a:rPr lang="en-GB" altLang="en-US" sz="4800">
                <a:solidFill>
                  <a:srgbClr val="000000"/>
                </a:solidFill>
                <a:latin typeface="Times New Roman Bold" panose="02030802070405020303"/>
              </a:rPr>
              <a:t>oad</a:t>
            </a:r>
            <a:r>
              <a:rPr lang="en-US" sz="4800">
                <a:solidFill>
                  <a:srgbClr val="000000"/>
                </a:solidFill>
                <a:latin typeface="Times New Roman Bold" panose="02030802070405020303"/>
              </a:rPr>
              <a:t> R</a:t>
            </a:r>
            <a:r>
              <a:rPr lang="en-GB" altLang="en-US" sz="4800">
                <a:solidFill>
                  <a:srgbClr val="000000"/>
                </a:solidFill>
                <a:latin typeface="Times New Roman Bold" panose="02030802070405020303"/>
              </a:rPr>
              <a:t>equired</a:t>
            </a:r>
            <a:r>
              <a:rPr lang="en-US" sz="4800">
                <a:solidFill>
                  <a:srgbClr val="000000"/>
                </a:solidFill>
                <a:latin typeface="Times New Roman Bold" panose="02030802070405020303"/>
              </a:rPr>
              <a:t> L</a:t>
            </a:r>
            <a:r>
              <a:rPr lang="en-GB" altLang="en-US" sz="4800">
                <a:solidFill>
                  <a:srgbClr val="000000"/>
                </a:solidFill>
                <a:latin typeface="Times New Roman Bold" panose="02030802070405020303"/>
              </a:rPr>
              <a:t>ibraries And Data Cleaning </a:t>
            </a:r>
            <a:r>
              <a:rPr lang="en-US" sz="4800">
                <a:solidFill>
                  <a:srgbClr val="000000"/>
                </a:solidFill>
                <a:latin typeface="Times New Roman Bold" panose="02030802070405020303"/>
              </a:rPr>
              <a:t>:</a:t>
            </a:r>
            <a:endParaRPr lang="en-US" sz="4800">
              <a:solidFill>
                <a:srgbClr val="000000"/>
              </a:solidFill>
              <a:latin typeface="Times New Roman Bold" panose="02030802070405020303"/>
            </a:endParaRPr>
          </a:p>
        </p:txBody>
      </p:sp>
      <p:sp>
        <p:nvSpPr>
          <p:cNvPr id="7" name="Text Box 6"/>
          <p:cNvSpPr txBox="1"/>
          <p:nvPr/>
        </p:nvSpPr>
        <p:spPr>
          <a:xfrm>
            <a:off x="304800" y="1028700"/>
            <a:ext cx="17468850" cy="7275830"/>
          </a:xfrm>
          <a:prstGeom prst="rect">
            <a:avLst/>
          </a:prstGeom>
          <a:noFill/>
        </p:spPr>
        <p:txBody>
          <a:bodyPr wrap="square" rtlCol="0">
            <a:noAutofit/>
          </a:bodyPr>
          <a:p>
            <a:r>
              <a:rPr lang="en-US"/>
              <a:t>import pandas as pd</a:t>
            </a:r>
            <a:endParaRPr lang="en-US"/>
          </a:p>
          <a:p>
            <a:r>
              <a:rPr lang="en-US"/>
              <a:t>import matplotlib.pyplot as plt</a:t>
            </a:r>
            <a:endParaRPr lang="en-US"/>
          </a:p>
          <a:p>
            <a:r>
              <a:rPr lang="en-US"/>
              <a:t>import seaborn as sns</a:t>
            </a:r>
            <a:endParaRPr lang="en-US"/>
          </a:p>
          <a:p>
            <a:r>
              <a:rPr lang="en-US"/>
              <a:t>import numpy as np</a:t>
            </a:r>
            <a:endParaRPr lang="en-US"/>
          </a:p>
          <a:p>
            <a:r>
              <a:rPr lang="en-US"/>
              <a:t>df = df.drop(columns=['Unnamed: 0'])</a:t>
            </a:r>
            <a:endParaRPr lang="en-US"/>
          </a:p>
          <a:p>
            <a:r>
              <a:rPr lang="en-US"/>
              <a:t>df.head()</a:t>
            </a:r>
            <a:endParaRPr lang="en-US"/>
          </a:p>
          <a:p>
            <a:r>
              <a:rPr lang="en-US"/>
              <a:t>df.rename(columns={</a:t>
            </a:r>
            <a:endParaRPr lang="en-US"/>
          </a:p>
          <a:p>
            <a:r>
              <a:rPr lang="en-US"/>
              <a:t>    'overall': 'userScore'</a:t>
            </a:r>
            <a:endParaRPr lang="en-US"/>
          </a:p>
          <a:p>
            <a:r>
              <a:rPr lang="en-US"/>
              <a:t>}, inplace=True)</a:t>
            </a:r>
            <a:endParaRPr lang="en-US"/>
          </a:p>
          <a:p>
            <a:r>
              <a:rPr lang="en-US"/>
              <a:t>df.head()</a:t>
            </a:r>
            <a:endParaRPr lang="en-US"/>
          </a:p>
          <a:p>
            <a:r>
              <a:rPr lang="en-US"/>
              <a:t>col = ['reviewText', 'userScore']</a:t>
            </a:r>
            <a:endParaRPr lang="en-US"/>
          </a:p>
          <a:p>
            <a:r>
              <a:rPr lang="en-US"/>
              <a:t>df = df[col]</a:t>
            </a:r>
            <a:endParaRPr lang="en-US"/>
          </a:p>
          <a:p>
            <a:r>
              <a:rPr lang="en-US"/>
              <a:t>df.head()</a:t>
            </a:r>
            <a:endParaRPr lang="en-US"/>
          </a:p>
          <a:p>
            <a:r>
              <a:rPr lang="en-US"/>
              <a:t>fig, ax = plt.subplots(nrows=1, ncols=2, figsize=(12,5))</a:t>
            </a:r>
            <a:endParaRPr lang="en-US"/>
          </a:p>
          <a:p>
            <a:r>
              <a:rPr lang="en-US"/>
              <a:t>sns.histplot(data=df, x='userScore', ax=ax[0]).set_title('histogram plot')</a:t>
            </a:r>
            <a:endParaRPr lang="en-US"/>
          </a:p>
          <a:p>
            <a:r>
              <a:rPr lang="en-US"/>
              <a:t>sns.kdeplot(data=df, x='userScore', ax=ax[1]).set_title('KDE plot')</a:t>
            </a:r>
            <a:endParaRPr lang="en-US"/>
          </a:p>
          <a:p>
            <a:r>
              <a:rPr lang="en-US"/>
              <a:t>plt.tight_layout()</a:t>
            </a:r>
            <a:endParaRPr lang="en-US"/>
          </a:p>
          <a:p>
            <a:r>
              <a:rPr lang="en-US"/>
              <a:t>plt.show()</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6656050" y="0"/>
            <a:ext cx="1637030" cy="1522095"/>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a:solidFill>
                  <a:srgbClr val="000000"/>
                </a:solidFill>
                <a:latin typeface="Libre Franklin" panose="00000500000000000000"/>
              </a:rPr>
              <a:t>3</a:t>
            </a:r>
            <a:endParaRPr lang="en-US" sz="1650">
              <a:solidFill>
                <a:srgbClr val="000000"/>
              </a:solidFill>
              <a:latin typeface="Libre Franklin" panose="00000500000000000000"/>
            </a:endParaRPr>
          </a:p>
        </p:txBody>
      </p:sp>
      <p:sp>
        <p:nvSpPr>
          <p:cNvPr id="6" name="TextBox 6"/>
          <p:cNvSpPr txBox="1"/>
          <p:nvPr/>
        </p:nvSpPr>
        <p:spPr>
          <a:xfrm>
            <a:off x="0" y="190500"/>
            <a:ext cx="2561590" cy="474345"/>
          </a:xfrm>
          <a:prstGeom prst="rect">
            <a:avLst/>
          </a:prstGeom>
        </p:spPr>
        <p:txBody>
          <a:bodyPr wrap="square" lIns="0" tIns="0" rIns="0" bIns="0" rtlCol="0" anchor="t">
            <a:spAutoFit/>
          </a:bodyPr>
          <a:lstStyle/>
          <a:p>
            <a:pPr algn="ctr">
              <a:lnSpc>
                <a:spcPts val="3700"/>
              </a:lnSpc>
              <a:spcBef>
                <a:spcPct val="0"/>
              </a:spcBef>
            </a:pPr>
            <a:r>
              <a:rPr lang="en-GB" altLang="en-US" sz="3425">
                <a:solidFill>
                  <a:srgbClr val="000000"/>
                </a:solidFill>
                <a:latin typeface="Times New Roman Bold" panose="02030802070405020303"/>
              </a:rPr>
              <a:t>EDA</a:t>
            </a:r>
            <a:r>
              <a:rPr lang="en-US" sz="3425">
                <a:solidFill>
                  <a:srgbClr val="000000"/>
                </a:solidFill>
                <a:latin typeface="Times New Roman Bold" panose="02030802070405020303"/>
              </a:rPr>
              <a:t>:</a:t>
            </a:r>
            <a:endParaRPr lang="en-US" sz="3425">
              <a:solidFill>
                <a:srgbClr val="000000"/>
              </a:solidFill>
              <a:latin typeface="Times New Roman Bold" panose="02030802070405020303"/>
            </a:endParaRPr>
          </a:p>
        </p:txBody>
      </p:sp>
      <p:sp>
        <p:nvSpPr>
          <p:cNvPr id="7" name="Text Box 6"/>
          <p:cNvSpPr txBox="1"/>
          <p:nvPr/>
        </p:nvSpPr>
        <p:spPr>
          <a:xfrm>
            <a:off x="152400" y="1409700"/>
            <a:ext cx="17759045" cy="8608060"/>
          </a:xfrm>
          <a:prstGeom prst="rect">
            <a:avLst/>
          </a:prstGeom>
          <a:noFill/>
        </p:spPr>
        <p:txBody>
          <a:bodyPr wrap="square" rtlCol="0">
            <a:noAutofit/>
          </a:bodyPr>
          <a:p>
            <a:r>
              <a:rPr lang="en-US"/>
              <a:t>df_sent = df.copy()</a:t>
            </a:r>
            <a:endParaRPr lang="en-US"/>
          </a:p>
          <a:p>
            <a:endParaRPr lang="en-US"/>
          </a:p>
          <a:p>
            <a:r>
              <a:rPr lang="en-US"/>
              <a:t>import nltk</a:t>
            </a:r>
            <a:endParaRPr lang="en-US"/>
          </a:p>
          <a:p>
            <a:endParaRPr lang="en-US"/>
          </a:p>
          <a:p>
            <a:r>
              <a:rPr lang="en-US"/>
              <a:t>test = df_sent['reviewText'][5]</a:t>
            </a:r>
            <a:endParaRPr lang="en-US"/>
          </a:p>
          <a:p>
            <a:r>
              <a:rPr lang="en-US"/>
              <a:t>token_test = nltk.word_tokenize(test)</a:t>
            </a:r>
            <a:endParaRPr lang="en-US"/>
          </a:p>
          <a:p>
            <a:r>
              <a:rPr lang="en-US"/>
              <a:t>test_pos_tag = nltk.pos_tag(token_test[:5])</a:t>
            </a:r>
            <a:endParaRPr lang="en-US"/>
          </a:p>
          <a:p>
            <a:r>
              <a:rPr lang="en-US"/>
              <a:t>test_pos_tag</a:t>
            </a:r>
            <a:endParaRPr lang="en-US"/>
          </a:p>
          <a:p>
            <a:r>
              <a:rPr lang="en-US"/>
              <a:t>from nltk.sentiment import SentimentIntensityAnalyzer</a:t>
            </a:r>
            <a:endParaRPr lang="en-US"/>
          </a:p>
          <a:p>
            <a:endParaRPr lang="en-US"/>
          </a:p>
          <a:p>
            <a:r>
              <a:rPr lang="en-US"/>
              <a:t>sarcasm_text = 'yeah, way to wear a raincoat genius'</a:t>
            </a:r>
            <a:endParaRPr lang="en-US"/>
          </a:p>
          <a:p>
            <a:endParaRPr lang="en-US"/>
          </a:p>
          <a:p>
            <a:r>
              <a:rPr lang="en-US"/>
              <a:t>sia = SentimentIntensityAnalyzer()</a:t>
            </a:r>
            <a:endParaRPr lang="en-US"/>
          </a:p>
          <a:p>
            <a:r>
              <a:rPr lang="en-US"/>
              <a:t>sia.polarity_scores(sarcasm_text)</a:t>
            </a:r>
            <a:endParaRPr lang="en-US"/>
          </a:p>
          <a:p>
            <a:r>
              <a:rPr lang="en-US"/>
              <a:t>from transformers import AutoTokenizer</a:t>
            </a:r>
            <a:endParaRPr lang="en-US"/>
          </a:p>
          <a:p>
            <a:r>
              <a:rPr lang="en-US"/>
              <a:t>from transformers import AutoModelForSequenceClassification</a:t>
            </a:r>
            <a:endParaRPr lang="en-US"/>
          </a:p>
          <a:p>
            <a:r>
              <a:rPr lang="en-US"/>
              <a:t>from scipy.special import softmax</a:t>
            </a:r>
            <a:endParaRPr lang="en-US"/>
          </a:p>
          <a:p>
            <a:r>
              <a:rPr lang="en-US"/>
              <a:t>MODEL = f"cardiffnlp/twitter-roberta-base-sentiment"</a:t>
            </a:r>
            <a:endParaRPr lang="en-US"/>
          </a:p>
          <a:p>
            <a:r>
              <a:rPr lang="en-US"/>
              <a:t>tokenizer = AutoTokenizer.from_pretrained(MODEL)</a:t>
            </a:r>
            <a:endParaRPr lang="en-US"/>
          </a:p>
          <a:p>
            <a:r>
              <a:rPr lang="en-US"/>
              <a:t>model = AutoModelForSequenceClassification.from_pretrained(MODEL)</a:t>
            </a:r>
            <a:endParaRPr lang="en-US"/>
          </a:p>
          <a:p>
            <a:r>
              <a:rPr lang="en-US"/>
              <a:t>encoded_text = tokenizer(sarcasm_text, return_tensors='pt') # a structure that algoritm will understand</a:t>
            </a:r>
            <a:endParaRPr lang="en-US"/>
          </a:p>
          <a:p>
            <a:r>
              <a:rPr lang="en-US"/>
              <a:t>encoded_text</a:t>
            </a:r>
            <a:endParaRPr lang="en-US"/>
          </a:p>
          <a:p>
            <a:r>
              <a:rPr lang="en-US"/>
              <a:t>output = model(**encoded_text)</a:t>
            </a:r>
            <a:endParaRPr lang="en-US"/>
          </a:p>
          <a:p>
            <a:r>
              <a:rPr lang="en-US"/>
              <a:t>output</a:t>
            </a:r>
            <a:endParaRPr lang="en-US"/>
          </a:p>
          <a:p>
            <a:r>
              <a:rPr lang="en-US"/>
              <a:t>roberta_sarcasm = {</a:t>
            </a:r>
            <a:endParaRPr lang="en-US"/>
          </a:p>
          <a:p>
            <a:r>
              <a:rPr lang="en-US"/>
              <a:t>    'roberta_pos': softmax(scores)[0],</a:t>
            </a:r>
            <a:endParaRPr lang="en-US"/>
          </a:p>
          <a:p>
            <a:r>
              <a:rPr lang="en-US"/>
              <a:t>    'roberta_neu': softmax(scores)[1],</a:t>
            </a:r>
            <a:endParaRPr lang="en-US"/>
          </a:p>
          <a:p>
            <a:r>
              <a:rPr lang="en-US"/>
              <a:t>    'roberta_neg': softmax(scores)[2],</a:t>
            </a:r>
            <a:endParaRPr lang="en-US"/>
          </a:p>
          <a:p>
            <a:r>
              <a:rPr lang="en-US"/>
              <a:t>}</a:t>
            </a:r>
            <a:endParaRPr lang="en-US"/>
          </a:p>
          <a:p>
            <a:endParaRPr lang="en-US"/>
          </a:p>
          <a:p>
            <a:r>
              <a:rPr lang="en-US"/>
              <a:t>roberta_sarcasm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305060" y="0"/>
            <a:ext cx="4987812" cy="4987812"/>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a:solidFill>
                  <a:srgbClr val="000000"/>
                </a:solidFill>
                <a:latin typeface="Libre Franklin" panose="00000500000000000000"/>
              </a:rPr>
              <a:t>3</a:t>
            </a:r>
            <a:endParaRPr lang="en-US" sz="1650">
              <a:solidFill>
                <a:srgbClr val="000000"/>
              </a:solidFill>
              <a:latin typeface="Libre Franklin" panose="00000500000000000000"/>
            </a:endParaRPr>
          </a:p>
        </p:txBody>
      </p:sp>
      <p:sp>
        <p:nvSpPr>
          <p:cNvPr id="6" name="TextBox 6"/>
          <p:cNvSpPr txBox="1"/>
          <p:nvPr/>
        </p:nvSpPr>
        <p:spPr>
          <a:xfrm>
            <a:off x="152400" y="342900"/>
            <a:ext cx="12644120" cy="732790"/>
          </a:xfrm>
          <a:prstGeom prst="rect">
            <a:avLst/>
          </a:prstGeom>
        </p:spPr>
        <p:txBody>
          <a:bodyPr wrap="square" lIns="0" tIns="0" rIns="0" bIns="0" rtlCol="0" anchor="t">
            <a:noAutofit/>
          </a:bodyPr>
          <a:lstStyle/>
          <a:p>
            <a:pPr algn="ctr">
              <a:lnSpc>
                <a:spcPts val="3700"/>
              </a:lnSpc>
              <a:spcBef>
                <a:spcPct val="0"/>
              </a:spcBef>
            </a:pPr>
            <a:r>
              <a:rPr lang="en-US" sz="4400">
                <a:solidFill>
                  <a:srgbClr val="000000"/>
                </a:solidFill>
                <a:latin typeface="Times New Roman Bold" panose="02030802070405020303"/>
              </a:rPr>
              <a:t>Test Sarcasm on Vader and Roberta</a:t>
            </a:r>
            <a:r>
              <a:rPr lang="en-US" sz="3425">
                <a:solidFill>
                  <a:srgbClr val="000000"/>
                </a:solidFill>
                <a:latin typeface="Times New Roman Bold" panose="02030802070405020303"/>
              </a:rPr>
              <a:t>:</a:t>
            </a:r>
            <a:endParaRPr lang="en-US" sz="3425">
              <a:solidFill>
                <a:srgbClr val="000000"/>
              </a:solidFill>
              <a:latin typeface="Times New Roman Bold" panose="02030802070405020303"/>
            </a:endParaRPr>
          </a:p>
        </p:txBody>
      </p:sp>
      <p:sp>
        <p:nvSpPr>
          <p:cNvPr id="8" name="Text Box 7"/>
          <p:cNvSpPr txBox="1"/>
          <p:nvPr/>
        </p:nvSpPr>
        <p:spPr>
          <a:xfrm>
            <a:off x="457200" y="1120775"/>
            <a:ext cx="16755110" cy="8935720"/>
          </a:xfrm>
          <a:prstGeom prst="rect">
            <a:avLst/>
          </a:prstGeom>
          <a:noFill/>
        </p:spPr>
        <p:txBody>
          <a:bodyPr wrap="square" rtlCol="0">
            <a:noAutofit/>
          </a:bodyPr>
          <a:p>
            <a:r>
              <a:rPr lang="en-US"/>
              <a:t>def roberta_score(review):</a:t>
            </a:r>
            <a:endParaRPr lang="en-US"/>
          </a:p>
          <a:p>
            <a:r>
              <a:rPr lang="en-US"/>
              <a:t>    encoded_text = tokenizer(review, return_tensors='pt')</a:t>
            </a:r>
            <a:endParaRPr lang="en-US"/>
          </a:p>
          <a:p>
            <a:r>
              <a:rPr lang="en-US"/>
              <a:t>    output = model(**encoded_text)</a:t>
            </a:r>
            <a:endParaRPr lang="en-US"/>
          </a:p>
          <a:p>
            <a:r>
              <a:rPr lang="en-US"/>
              <a:t>    scores = output[0][0].detach().numpy()</a:t>
            </a:r>
            <a:endParaRPr lang="en-US"/>
          </a:p>
          <a:p>
            <a:r>
              <a:rPr lang="en-US"/>
              <a:t>    scores = softmax(scores)</a:t>
            </a:r>
            <a:endParaRPr lang="en-US"/>
          </a:p>
          <a:p>
            <a:r>
              <a:rPr lang="en-US"/>
              <a:t>    scores_dict = {</a:t>
            </a:r>
            <a:endParaRPr lang="en-US"/>
          </a:p>
          <a:p>
            <a:r>
              <a:rPr lang="en-US"/>
              <a:t>        'roberta_neg': scores[0],</a:t>
            </a:r>
            <a:endParaRPr lang="en-US"/>
          </a:p>
          <a:p>
            <a:r>
              <a:rPr lang="en-US"/>
              <a:t>        'roberta_neu': scores[1],</a:t>
            </a:r>
            <a:endParaRPr lang="en-US"/>
          </a:p>
          <a:p>
            <a:r>
              <a:rPr lang="en-US"/>
              <a:t>        'roberta_pos': scores[2],</a:t>
            </a:r>
            <a:endParaRPr lang="en-US"/>
          </a:p>
          <a:p>
            <a:r>
              <a:rPr lang="en-US"/>
              <a:t>    }</a:t>
            </a:r>
            <a:endParaRPr lang="en-US"/>
          </a:p>
          <a:p>
            <a:r>
              <a:rPr lang="en-US"/>
              <a:t>    return scores_dict</a:t>
            </a:r>
            <a:endParaRPr lang="en-US"/>
          </a:p>
          <a:p>
            <a:r>
              <a:rPr lang="en-US"/>
              <a:t>res = {}</a:t>
            </a:r>
            <a:endParaRPr lang="en-US"/>
          </a:p>
          <a:p>
            <a:r>
              <a:rPr lang="en-US"/>
              <a:t>for i, row in df.iterrows():</a:t>
            </a:r>
            <a:endParaRPr lang="en-US"/>
          </a:p>
          <a:p>
            <a:r>
              <a:rPr lang="en-US"/>
              <a:t>    try:</a:t>
            </a:r>
            <a:endParaRPr lang="en-US"/>
          </a:p>
          <a:p>
            <a:r>
              <a:rPr lang="en-US"/>
              <a:t>        text = row['reviewText']</a:t>
            </a:r>
            <a:endParaRPr lang="en-US"/>
          </a:p>
          <a:p>
            <a:r>
              <a:rPr lang="en-US"/>
              <a:t>        my_id = row['id']</a:t>
            </a:r>
            <a:endParaRPr lang="en-US"/>
          </a:p>
          <a:p>
            <a:r>
              <a:rPr lang="en-US"/>
              <a:t>        roberta_score_result = roberta_score(text)</a:t>
            </a:r>
            <a:endParaRPr lang="en-US"/>
          </a:p>
          <a:p>
            <a:r>
              <a:rPr lang="en-US"/>
              <a:t>        score_ = {**roberta_score_result}</a:t>
            </a:r>
            <a:endParaRPr lang="en-US"/>
          </a:p>
          <a:p>
            <a:r>
              <a:rPr lang="en-US"/>
              <a:t>        res[my_id] = score_</a:t>
            </a:r>
            <a:endParaRPr lang="en-US"/>
          </a:p>
          <a:p>
            <a:r>
              <a:rPr lang="en-US"/>
              <a:t>    except RuntimeError:</a:t>
            </a:r>
            <a:endParaRPr lang="en-US"/>
          </a:p>
          <a:p>
            <a:r>
              <a:rPr lang="en-US"/>
              <a:t>        print(f'comment is too long for Roberta to handle for id {my_id}')</a:t>
            </a:r>
            <a:endParaRPr lang="en-US"/>
          </a:p>
          <a:p>
            <a:r>
              <a:rPr lang="en-US"/>
              <a:t>df_roberta = pd.DataFrame(res).T</a:t>
            </a:r>
            <a:endParaRPr lang="en-US"/>
          </a:p>
          <a:p>
            <a:r>
              <a:rPr lang="en-US"/>
              <a:t>df_roberta</a:t>
            </a:r>
            <a:endParaRPr lang="en-US"/>
          </a:p>
          <a:p>
            <a:r>
              <a:rPr lang="en-US"/>
              <a:t>df_roberta.reset_index(inplace=True)</a:t>
            </a:r>
            <a:endParaRPr lang="en-US"/>
          </a:p>
          <a:p>
            <a:r>
              <a:rPr lang="en-US"/>
              <a:t>df_roberta</a:t>
            </a:r>
            <a:endParaRPr lang="en-US"/>
          </a:p>
          <a:p>
            <a:r>
              <a:rPr lang="en-US"/>
              <a:t>df_sent = pd.merge(df, df_roberta, how='inner', left_on='id', right_on='index')</a:t>
            </a:r>
            <a:endParaRPr lang="en-US"/>
          </a:p>
          <a:p>
            <a:r>
              <a:rPr lang="en-US"/>
              <a:t>df_sent</a:t>
            </a:r>
            <a:endParaRPr lang="en-US"/>
          </a:p>
          <a:p>
            <a:r>
              <a:rPr lang="en-US"/>
              <a:t>df_sent.sort_values(by='roberta_pos', ascending=False).values[0]</a:t>
            </a:r>
            <a:endParaRPr lang="en-US"/>
          </a:p>
          <a:p>
            <a:r>
              <a:rPr lang="en-US"/>
              <a:t>df_sent.sort_values(by='userScore', ascending=True).values[0]</a:t>
            </a:r>
            <a:endParaRPr lang="en-US"/>
          </a:p>
          <a:p>
            <a:r>
              <a:rPr lang="en-US"/>
              <a:t>df_sent.sort_values(by='roberta_neg', ascending=False).values[0]</a:t>
            </a:r>
            <a:endParaRPr lang="en-US"/>
          </a:p>
          <a:p>
            <a:r>
              <a:rPr lang="en-US"/>
              <a:t>fig, ax = plt.subplots(nrows=1, ncols=3, figsize=(12,5))</a:t>
            </a:r>
            <a:endParaRPr lang="en-US"/>
          </a:p>
        </p:txBody>
      </p:sp>
      <p:sp>
        <p:nvSpPr>
          <p:cNvPr id="9" name="Text Box 8"/>
          <p:cNvSpPr txBox="1"/>
          <p:nvPr/>
        </p:nvSpPr>
        <p:spPr>
          <a:xfrm>
            <a:off x="9067800" y="6819900"/>
            <a:ext cx="6096000" cy="3336925"/>
          </a:xfrm>
          <a:prstGeom prst="rect">
            <a:avLst/>
          </a:prstGeom>
          <a:noFill/>
        </p:spPr>
        <p:txBody>
          <a:bodyPr wrap="square" rtlCol="0">
            <a:noAutofit/>
          </a:bodyPr>
          <a:p>
            <a:r>
              <a:rPr lang="en-US">
                <a:sym typeface="+mn-ea"/>
              </a:rPr>
              <a:t>sns.histplot(data=df_sent, x='roberta_pos', ax=ax[0]).set_title('Roberta Positive')</a:t>
            </a:r>
            <a:endParaRPr lang="en-US"/>
          </a:p>
          <a:p>
            <a:r>
              <a:rPr lang="en-US">
                <a:sym typeface="+mn-ea"/>
              </a:rPr>
              <a:t>sns.histplot(data=df_sent, x='roberta_neu', ax=ax[1]).set_title('Roberta Neutral')</a:t>
            </a:r>
            <a:endParaRPr lang="en-US"/>
          </a:p>
          <a:p>
            <a:r>
              <a:rPr lang="en-US">
                <a:sym typeface="+mn-ea"/>
              </a:rPr>
              <a:t>sns.histplot(data=df_sent, x='roberta_neg', ax=ax[2]).set_title('Roberta Negative')</a:t>
            </a:r>
            <a:endParaRPr lang="en-US"/>
          </a:p>
          <a:p>
            <a:endParaRPr lang="en-US"/>
          </a:p>
          <a:p>
            <a:r>
              <a:rPr lang="en-US">
                <a:sym typeface="+mn-ea"/>
              </a:rPr>
              <a:t>plt.tight_layout()</a:t>
            </a:r>
            <a:endParaRPr lang="en-US"/>
          </a:p>
          <a:p>
            <a:r>
              <a:rPr lang="en-US">
                <a:sym typeface="+mn-ea"/>
              </a:rPr>
              <a:t>plt.show()</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695420" y="0"/>
            <a:ext cx="1597660" cy="1580515"/>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533400" y="190500"/>
            <a:ext cx="16099155" cy="650240"/>
          </a:xfrm>
          <a:prstGeom prst="rect">
            <a:avLst/>
          </a:prstGeom>
        </p:spPr>
        <p:txBody>
          <a:bodyPr wrap="square" lIns="0" tIns="0" rIns="0" bIns="0" rtlCol="0" anchor="t">
            <a:spAutoFit/>
          </a:bodyPr>
          <a:lstStyle/>
          <a:p>
            <a:pPr algn="ctr">
              <a:lnSpc>
                <a:spcPts val="5075"/>
              </a:lnSpc>
              <a:spcBef>
                <a:spcPct val="0"/>
              </a:spcBef>
            </a:pPr>
            <a:r>
              <a:rPr lang="en-US" sz="4700">
                <a:solidFill>
                  <a:srgbClr val="000000"/>
                </a:solidFill>
                <a:latin typeface="Times New Roman Bold" panose="02030802070405020303"/>
              </a:rPr>
              <a:t>Validate Roberta Sentimental Score with Amazon Score Review:</a:t>
            </a:r>
            <a:endParaRPr lang="en-US" sz="4700">
              <a:solidFill>
                <a:srgbClr val="000000"/>
              </a:solidFill>
              <a:latin typeface="Times New Roman Bold" panose="02030802070405020303"/>
            </a:endParaRPr>
          </a:p>
        </p:txBody>
      </p:sp>
      <p:sp>
        <p:nvSpPr>
          <p:cNvPr id="5" name="Text Box 4"/>
          <p:cNvSpPr txBox="1"/>
          <p:nvPr/>
        </p:nvSpPr>
        <p:spPr>
          <a:xfrm>
            <a:off x="228600" y="723900"/>
            <a:ext cx="11518900" cy="9436100"/>
          </a:xfrm>
          <a:prstGeom prst="rect">
            <a:avLst/>
          </a:prstGeom>
          <a:noFill/>
        </p:spPr>
        <p:txBody>
          <a:bodyPr wrap="square" rtlCol="0">
            <a:noAutofit/>
          </a:bodyPr>
          <a:p>
            <a:r>
              <a:rPr lang="en-US"/>
              <a:t>df_amazon_neg = df_sent.query('userScore &lt; 3.0')</a:t>
            </a:r>
            <a:endParaRPr lang="en-US"/>
          </a:p>
          <a:p>
            <a:r>
              <a:rPr lang="en-US"/>
              <a:t>df_amazon_neu = df_sent.query('userScore == 3.0')</a:t>
            </a:r>
            <a:endParaRPr lang="en-US"/>
          </a:p>
          <a:p>
            <a:r>
              <a:rPr lang="en-US"/>
              <a:t>df_amazon_pos = df_sent.query('userScore &gt; 3.0')</a:t>
            </a:r>
            <a:endParaRPr lang="en-US"/>
          </a:p>
          <a:p>
            <a:r>
              <a:rPr lang="en-US"/>
              <a:t>print(f'amazon negative review is {df_amazon_neg.shape[0]}')</a:t>
            </a:r>
            <a:endParaRPr lang="en-US"/>
          </a:p>
          <a:p>
            <a:r>
              <a:rPr lang="en-US"/>
              <a:t>print(f'amazon neutral review is {df_amazon_neu.shape[0]}')</a:t>
            </a:r>
            <a:endParaRPr lang="en-US"/>
          </a:p>
          <a:p>
            <a:r>
              <a:rPr lang="en-US"/>
              <a:t>print(f'amazon positive review is {df_amazon_pos.shape[0]}')</a:t>
            </a:r>
            <a:endParaRPr lang="en-US"/>
          </a:p>
          <a:p>
            <a:r>
              <a:rPr lang="en-US"/>
              <a:t>amazon negative review is 318</a:t>
            </a:r>
            <a:endParaRPr lang="en-US"/>
          </a:p>
          <a:p>
            <a:r>
              <a:rPr lang="en-US"/>
              <a:t>amazon neutral review is 141</a:t>
            </a:r>
            <a:endParaRPr lang="en-US"/>
          </a:p>
          <a:p>
            <a:r>
              <a:rPr lang="en-US"/>
              <a:t>amazon positive review is 4437</a:t>
            </a:r>
            <a:endParaRPr lang="en-US"/>
          </a:p>
          <a:p>
            <a:r>
              <a:rPr lang="en-US"/>
              <a:t>fig, ax = plt.subplots(nrows=1, ncols=3, figsize=(12,7))</a:t>
            </a:r>
            <a:endParaRPr lang="en-US"/>
          </a:p>
          <a:p>
            <a:endParaRPr lang="en-US"/>
          </a:p>
          <a:p>
            <a:r>
              <a:rPr lang="en-US"/>
              <a:t>sns.kdeplot(data=df_amazon_neg, x='roberta_pos', ax=ax[0], label='pos').set_title('Amazon Negative Review')</a:t>
            </a:r>
            <a:endParaRPr lang="en-US"/>
          </a:p>
          <a:p>
            <a:r>
              <a:rPr lang="en-US"/>
              <a:t>sns.kdeplot(data=df_amazon_neg, x='roberta_neu', ax=ax[0], label='neu').set_title('Amazon Negative Review')</a:t>
            </a:r>
            <a:endParaRPr lang="en-US"/>
          </a:p>
          <a:p>
            <a:r>
              <a:rPr lang="en-US"/>
              <a:t>sns.kdeplot(data=df_amazon_neg, x='roberta_neg', ax=ax[0], label='neg').set_title('Amazon Negative Review')</a:t>
            </a:r>
            <a:endParaRPr lang="en-US"/>
          </a:p>
          <a:p>
            <a:endParaRPr lang="en-US"/>
          </a:p>
          <a:p>
            <a:r>
              <a:rPr lang="en-US"/>
              <a:t>sns.kdeplot(data=df_amazon_neu, x='roberta_pos', ax=ax[1], label='pos').set_title('Amazon Neutral Review')</a:t>
            </a:r>
            <a:endParaRPr lang="en-US"/>
          </a:p>
          <a:p>
            <a:r>
              <a:rPr lang="en-US"/>
              <a:t>sns.kdeplot(data=df_amazon_neu, x='roberta_neu', ax=ax[1], label='neu').set_title('Amazon Neutral Review')</a:t>
            </a:r>
            <a:endParaRPr lang="en-US"/>
          </a:p>
          <a:p>
            <a:r>
              <a:rPr lang="en-US"/>
              <a:t>sns.kdeplot(data=df_amazon_neu, x='roberta_neg', ax=ax[1], label='neg').set_title('Amazon Neutral Review')</a:t>
            </a:r>
            <a:endParaRPr lang="en-US"/>
          </a:p>
          <a:p>
            <a:endParaRPr lang="en-US"/>
          </a:p>
          <a:p>
            <a:r>
              <a:rPr lang="en-US"/>
              <a:t>sns.kdeplot(data=df_amazon_pos, x='roberta_pos', ax=ax[2], label='pos').set_title('Amazon Positive Review')</a:t>
            </a:r>
            <a:endParaRPr lang="en-US"/>
          </a:p>
          <a:p>
            <a:r>
              <a:rPr lang="en-US"/>
              <a:t>sns.kdeplot(data=df_amazon_pos, x='roberta_neu', ax=ax[2], label='neu').set_title('Amazon Positive Review')</a:t>
            </a:r>
            <a:endParaRPr lang="en-US"/>
          </a:p>
          <a:p>
            <a:r>
              <a:rPr lang="en-US"/>
              <a:t>sns.kdeplot(data=df_amazon_pos, x='roberta_neg', ax=ax[2], label='neg').set_title('Amazon Positive Review')</a:t>
            </a:r>
            <a:endParaRPr lang="en-US"/>
          </a:p>
          <a:p>
            <a:r>
              <a:rPr lang="en-US"/>
              <a:t>plt.tight_layout()</a:t>
            </a:r>
            <a:endParaRPr lang="en-US"/>
          </a:p>
          <a:p>
            <a:r>
              <a:rPr lang="en-US"/>
              <a:t>plt.legend()</a:t>
            </a:r>
            <a:endParaRPr lang="en-US"/>
          </a:p>
          <a:p>
            <a:r>
              <a:rPr lang="en-US"/>
              <a:t>plt.show()</a:t>
            </a:r>
            <a:endParaRPr lang="en-US"/>
          </a:p>
          <a:p>
            <a:r>
              <a:rPr lang="en-US"/>
              <a:t># confirm with histogram plot</a:t>
            </a:r>
            <a:endParaRPr lang="en-US"/>
          </a:p>
          <a:p>
            <a:endParaRPr lang="en-US"/>
          </a:p>
          <a:p>
            <a:r>
              <a:rPr lang="en-US"/>
              <a:t>fig, ax = plt.subplots(nrows=1, ncols=3, figsize=(12,7))</a:t>
            </a:r>
            <a:endParaRPr lang="en-US"/>
          </a:p>
          <a:p>
            <a:endParaRPr lang="en-US"/>
          </a:p>
          <a:p>
            <a:r>
              <a:rPr lang="en-US"/>
              <a:t>sns.histplot(data=df_amazon_neg, x='roberta_neg', ax=ax[0])</a:t>
            </a:r>
            <a:endParaRPr lang="en-US"/>
          </a:p>
          <a:p>
            <a:r>
              <a:rPr lang="en-US"/>
              <a:t>sns.histplot(data=df_amazon_neg, x='roberta_neu', ax=ax[1])</a:t>
            </a:r>
            <a:endParaRPr lang="en-US"/>
          </a:p>
          <a:p>
            <a:r>
              <a:rPr lang="en-US"/>
              <a:t>sns.histplot(data=df_amazon_neg, x='roberta_pos', ax=ax[2])</a:t>
            </a:r>
            <a:endParaRPr lang="en-US"/>
          </a:p>
          <a:p>
            <a:endParaRPr lang="en-US"/>
          </a:p>
          <a:p>
            <a:r>
              <a:rPr lang="en-US"/>
              <a:t>plt.show()</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142970" y="0"/>
            <a:ext cx="2150110" cy="1816735"/>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526415"/>
            <a:ext cx="15658465" cy="913765"/>
          </a:xfrm>
          <a:prstGeom prst="rect">
            <a:avLst/>
          </a:prstGeom>
        </p:spPr>
        <p:txBody>
          <a:bodyPr wrap="square" lIns="0" tIns="0" rIns="0" bIns="0" rtlCol="0" anchor="t">
            <a:spAutoFit/>
          </a:bodyPr>
          <a:lstStyle/>
          <a:p>
            <a:pPr>
              <a:lnSpc>
                <a:spcPts val="7130"/>
              </a:lnSpc>
            </a:pPr>
            <a:r>
              <a:rPr lang="en-US" sz="6600">
                <a:solidFill>
                  <a:srgbClr val="7CA655"/>
                </a:solidFill>
                <a:latin typeface="Times New Roman Bold" panose="02030802070405020303"/>
              </a:rPr>
              <a:t>EXPLORATORY </a:t>
            </a:r>
            <a:r>
              <a:rPr lang="en-GB" altLang="en-US" sz="6600">
                <a:solidFill>
                  <a:srgbClr val="7CA655"/>
                </a:solidFill>
                <a:latin typeface="Times New Roman Bold" panose="02030802070405020303"/>
              </a:rPr>
              <a:t> </a:t>
            </a:r>
            <a:r>
              <a:rPr lang="en-US" sz="6600">
                <a:solidFill>
                  <a:srgbClr val="7CA655"/>
                </a:solidFill>
                <a:latin typeface="Times New Roman Bold" panose="02030802070405020303"/>
              </a:rPr>
              <a:t>ANAYSIS</a:t>
            </a:r>
            <a:r>
              <a:rPr lang="en-GB" altLang="en-US" sz="6600">
                <a:solidFill>
                  <a:srgbClr val="7CA655"/>
                </a:solidFill>
                <a:latin typeface="Times New Roman Bold" panose="02030802070405020303"/>
              </a:rPr>
              <a:t> </a:t>
            </a:r>
            <a:r>
              <a:rPr lang="en-US" sz="6600">
                <a:solidFill>
                  <a:srgbClr val="7CA655"/>
                </a:solidFill>
                <a:latin typeface="Times New Roman Bold" panose="02030802070405020303"/>
              </a:rPr>
              <a:t>1:</a:t>
            </a:r>
            <a:endParaRPr lang="en-US" sz="6600">
              <a:solidFill>
                <a:srgbClr val="7CA655"/>
              </a:solidFill>
              <a:latin typeface="Times New Roman Bold" panose="02030802070405020303"/>
            </a:endParaRPr>
          </a:p>
        </p:txBody>
      </p:sp>
      <p:sp>
        <p:nvSpPr>
          <p:cNvPr id="4" name="Freeform 4"/>
          <p:cNvSpPr/>
          <p:nvPr/>
        </p:nvSpPr>
        <p:spPr>
          <a:xfrm>
            <a:off x="152400" y="9015095"/>
            <a:ext cx="1891030" cy="1426210"/>
          </a:xfrm>
          <a:custGeom>
            <a:avLst/>
            <a:gdLst/>
            <a:ahLst/>
            <a:cxnLst/>
            <a:rect l="l" t="t" r="r" b="b"/>
            <a:pathLst>
              <a:path w="4438839" h="4438839">
                <a:moveTo>
                  <a:pt x="0" y="0"/>
                </a:moveTo>
                <a:lnTo>
                  <a:pt x="4438839" y="0"/>
                </a:lnTo>
                <a:lnTo>
                  <a:pt x="4438839" y="4438839"/>
                </a:lnTo>
                <a:lnTo>
                  <a:pt x="0" y="44388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100" name="Picture 99"/>
          <p:cNvPicPr/>
          <p:nvPr/>
        </p:nvPicPr>
        <p:blipFill>
          <a:blip r:embed="rId5"/>
          <a:stretch>
            <a:fillRect/>
          </a:stretch>
        </p:blipFill>
        <p:spPr>
          <a:xfrm>
            <a:off x="1983740" y="2200910"/>
            <a:ext cx="15163800" cy="744791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52570" y="0"/>
            <a:ext cx="1540510" cy="1530985"/>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468821"/>
            <a:ext cx="12276360" cy="1062609"/>
          </a:xfrm>
          <a:prstGeom prst="rect">
            <a:avLst/>
          </a:prstGeom>
        </p:spPr>
        <p:txBody>
          <a:bodyPr lIns="0" tIns="0" rIns="0" bIns="0" rtlCol="0" anchor="t">
            <a:spAutoFit/>
          </a:bodyPr>
          <a:lstStyle/>
          <a:p>
            <a:pPr>
              <a:lnSpc>
                <a:spcPts val="7130"/>
              </a:lnSpc>
            </a:pPr>
            <a:r>
              <a:rPr lang="en-US" sz="6600">
                <a:solidFill>
                  <a:srgbClr val="7CA655"/>
                </a:solidFill>
                <a:latin typeface="Times New Roman Bold" panose="02030802070405020303"/>
              </a:rPr>
              <a:t>EXPLORATORY ANAYSIS 2:</a:t>
            </a:r>
            <a:endParaRPr lang="en-US" sz="6600">
              <a:solidFill>
                <a:srgbClr val="7CA655"/>
              </a:solidFill>
              <a:latin typeface="Times New Roman Bold" panose="02030802070405020303"/>
            </a:endParaRPr>
          </a:p>
        </p:txBody>
      </p:sp>
      <p:sp>
        <p:nvSpPr>
          <p:cNvPr id="4" name="Freeform 4"/>
          <p:cNvSpPr/>
          <p:nvPr/>
        </p:nvSpPr>
        <p:spPr>
          <a:xfrm>
            <a:off x="152400" y="9320530"/>
            <a:ext cx="1452880" cy="1120775"/>
          </a:xfrm>
          <a:custGeom>
            <a:avLst/>
            <a:gdLst/>
            <a:ahLst/>
            <a:cxnLst/>
            <a:rect l="l" t="t" r="r" b="b"/>
            <a:pathLst>
              <a:path w="4438839" h="4438839">
                <a:moveTo>
                  <a:pt x="0" y="0"/>
                </a:moveTo>
                <a:lnTo>
                  <a:pt x="4438839" y="0"/>
                </a:lnTo>
                <a:lnTo>
                  <a:pt x="4438839" y="4438839"/>
                </a:lnTo>
                <a:lnTo>
                  <a:pt x="0" y="44388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101" name="Picture 100"/>
          <p:cNvPicPr/>
          <p:nvPr/>
        </p:nvPicPr>
        <p:blipFill>
          <a:blip r:embed="rId5"/>
          <a:stretch>
            <a:fillRect/>
          </a:stretch>
        </p:blipFill>
        <p:spPr>
          <a:xfrm>
            <a:off x="1454150" y="1802765"/>
            <a:ext cx="15975330" cy="82657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05060" y="0"/>
            <a:ext cx="4987812" cy="4987812"/>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4174352" y="4229120"/>
            <a:ext cx="18261417" cy="1743035"/>
          </a:xfrm>
          <a:prstGeom prst="rect">
            <a:avLst/>
          </a:prstGeom>
        </p:spPr>
        <p:txBody>
          <a:bodyPr lIns="0" tIns="0" rIns="0" bIns="0" rtlCol="0" anchor="t">
            <a:spAutoFit/>
          </a:bodyPr>
          <a:lstStyle/>
          <a:p>
            <a:pPr algn="l">
              <a:lnSpc>
                <a:spcPts val="11750"/>
              </a:lnSpc>
            </a:pPr>
            <a:r>
              <a:rPr lang="en-US" sz="10880">
                <a:solidFill>
                  <a:srgbClr val="7CA655"/>
                </a:solidFill>
                <a:latin typeface="Times New Roman Bold" panose="02030802070405020303"/>
              </a:rPr>
              <a:t>THANK YOU</a:t>
            </a:r>
            <a:endParaRPr lang="en-US" sz="10880">
              <a:solidFill>
                <a:srgbClr val="7CA655"/>
              </a:solidFill>
              <a:latin typeface="Times New Roman Bold" panose="02030802070405020303"/>
            </a:endParaRPr>
          </a:p>
        </p:txBody>
      </p:sp>
      <p:sp>
        <p:nvSpPr>
          <p:cNvPr id="4" name="Freeform 4"/>
          <p:cNvSpPr/>
          <p:nvPr/>
        </p:nvSpPr>
        <p:spPr>
          <a:xfrm>
            <a:off x="152400" y="6002598"/>
            <a:ext cx="4438839" cy="4438839"/>
          </a:xfrm>
          <a:custGeom>
            <a:avLst/>
            <a:gdLst/>
            <a:ahLst/>
            <a:cxnLst/>
            <a:rect l="l" t="t" r="r" b="b"/>
            <a:pathLst>
              <a:path w="4438839" h="4438839">
                <a:moveTo>
                  <a:pt x="0" y="0"/>
                </a:moveTo>
                <a:lnTo>
                  <a:pt x="4438839" y="0"/>
                </a:lnTo>
                <a:lnTo>
                  <a:pt x="4438839" y="4438839"/>
                </a:lnTo>
                <a:lnTo>
                  <a:pt x="0" y="44388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5512</Words>
  <Application>WPS Presentation</Application>
  <PresentationFormat>On-screen Show (4:3)</PresentationFormat>
  <Paragraphs>161</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Times New Roman Bold</vt:lpstr>
      <vt:lpstr>Libre Franklin</vt:lpstr>
      <vt:lpstr>Times New Roman</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SIH.pptx</dc:title>
  <dc:creator/>
  <cp:lastModifiedBy>admin</cp:lastModifiedBy>
  <cp:revision>3</cp:revision>
  <dcterms:created xsi:type="dcterms:W3CDTF">2006-08-16T00:00:00Z</dcterms:created>
  <dcterms:modified xsi:type="dcterms:W3CDTF">2023-10-25T16:34:31Z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DDD497CF1B6B4A22B356A4AC338BC3ED_13</vt:lpwstr>
  </property>
  <property fmtid="{D5CDD505-2E9C-101B-9397-08002B2CF9AE}" pid="3" name="KSOProductBuildVer">
    <vt:lpwstr>1033-12.2.0.13266</vt:lpwstr>
  </property>
</Properties>
</file>