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9E4"/>
          </a:solidFill>
        </a:fill>
      </a:tcStyle>
    </a:wholeTbl>
    <a:band2H>
      <a:tcTxStyle b="def" i="def"/>
      <a:tcStyle>
        <a:tcBdr/>
        <a:fill>
          <a:solidFill>
            <a:srgbClr val="E8ED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BCA"/>
          </a:solidFill>
        </a:fill>
      </a:tcStyle>
    </a:wholeTbl>
    <a:band2H>
      <a:tcTxStyle b="def" i="def"/>
      <a:tcStyle>
        <a:tcBdr/>
        <a:fill>
          <a:solidFill>
            <a:srgbClr val="FDEE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FCB"/>
          </a:solidFill>
        </a:fill>
      </a:tcStyle>
    </a:wholeTbl>
    <a:band2H>
      <a:tcTxStyle b="def" i="def"/>
      <a:tcStyle>
        <a:tcBdr/>
        <a:fill>
          <a:solidFill>
            <a:srgbClr val="F9E9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29149" y="1681163"/>
            <a:ext cx="388739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251368" y="6404293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45"/>
          <p:cNvGrpSpPr/>
          <p:nvPr/>
        </p:nvGrpSpPr>
        <p:grpSpPr>
          <a:xfrm>
            <a:off x="481863" y="1619383"/>
            <a:ext cx="7994828" cy="3985492"/>
            <a:chOff x="0" y="0"/>
            <a:chExt cx="7994827" cy="3985491"/>
          </a:xfrm>
        </p:grpSpPr>
        <p:grpSp>
          <p:nvGrpSpPr>
            <p:cNvPr id="114" name="Rectangle 1"/>
            <p:cNvGrpSpPr/>
            <p:nvPr/>
          </p:nvGrpSpPr>
          <p:grpSpPr>
            <a:xfrm>
              <a:off x="0" y="1715036"/>
              <a:ext cx="619077" cy="353052"/>
              <a:chOff x="0" y="0"/>
              <a:chExt cx="619076" cy="353051"/>
            </a:xfrm>
          </p:grpSpPr>
          <p:sp>
            <p:nvSpPr>
              <p:cNvPr id="112" name="Rectangle"/>
              <p:cNvSpPr/>
              <p:nvPr/>
            </p:nvSpPr>
            <p:spPr>
              <a:xfrm>
                <a:off x="0" y="-1"/>
                <a:ext cx="619077" cy="353053"/>
              </a:xfrm>
              <a:prstGeom prst="rect">
                <a:avLst/>
              </a:prstGeom>
              <a:solidFill>
                <a:srgbClr val="16796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113" name="JAN"/>
              <p:cNvSpPr txBox="1"/>
              <p:nvPr/>
            </p:nvSpPr>
            <p:spPr>
              <a:xfrm>
                <a:off x="0" y="73655"/>
                <a:ext cx="61907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JAN</a:t>
                </a:r>
              </a:p>
            </p:txBody>
          </p:sp>
        </p:grpSp>
        <p:grpSp>
          <p:nvGrpSpPr>
            <p:cNvPr id="117" name="Rectangle 2"/>
            <p:cNvGrpSpPr/>
            <p:nvPr/>
          </p:nvGrpSpPr>
          <p:grpSpPr>
            <a:xfrm>
              <a:off x="636506" y="1715036"/>
              <a:ext cx="619078" cy="353052"/>
              <a:chOff x="0" y="0"/>
              <a:chExt cx="619076" cy="353051"/>
            </a:xfrm>
          </p:grpSpPr>
          <p:sp>
            <p:nvSpPr>
              <p:cNvPr id="115" name="Rectangle"/>
              <p:cNvSpPr/>
              <p:nvPr/>
            </p:nvSpPr>
            <p:spPr>
              <a:xfrm>
                <a:off x="0" y="-1"/>
                <a:ext cx="619077" cy="353053"/>
              </a:xfrm>
              <a:prstGeom prst="rect">
                <a:avLst/>
              </a:prstGeom>
              <a:solidFill>
                <a:srgbClr val="16796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116" name="FEB"/>
              <p:cNvSpPr txBox="1"/>
              <p:nvPr/>
            </p:nvSpPr>
            <p:spPr>
              <a:xfrm>
                <a:off x="0" y="73655"/>
                <a:ext cx="61907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FEB</a:t>
                </a:r>
              </a:p>
            </p:txBody>
          </p:sp>
        </p:grpSp>
        <p:grpSp>
          <p:nvGrpSpPr>
            <p:cNvPr id="120" name="Rectangle 3"/>
            <p:cNvGrpSpPr/>
            <p:nvPr/>
          </p:nvGrpSpPr>
          <p:grpSpPr>
            <a:xfrm>
              <a:off x="1273014" y="1715036"/>
              <a:ext cx="619078" cy="353052"/>
              <a:chOff x="0" y="0"/>
              <a:chExt cx="619076" cy="353051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-1"/>
                <a:ext cx="619077" cy="353053"/>
              </a:xfrm>
              <a:prstGeom prst="rect">
                <a:avLst/>
              </a:prstGeom>
              <a:solidFill>
                <a:srgbClr val="16796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119" name="MAR"/>
              <p:cNvSpPr txBox="1"/>
              <p:nvPr/>
            </p:nvSpPr>
            <p:spPr>
              <a:xfrm>
                <a:off x="0" y="73655"/>
                <a:ext cx="61907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MAR</a:t>
                </a:r>
              </a:p>
            </p:txBody>
          </p:sp>
        </p:grpSp>
        <p:grpSp>
          <p:nvGrpSpPr>
            <p:cNvPr id="123" name="Rectangle 4"/>
            <p:cNvGrpSpPr/>
            <p:nvPr/>
          </p:nvGrpSpPr>
          <p:grpSpPr>
            <a:xfrm>
              <a:off x="1909521" y="1715036"/>
              <a:ext cx="619078" cy="353052"/>
              <a:chOff x="0" y="0"/>
              <a:chExt cx="619076" cy="353051"/>
            </a:xfrm>
          </p:grpSpPr>
          <p:sp>
            <p:nvSpPr>
              <p:cNvPr id="121" name="Rectangle"/>
              <p:cNvSpPr/>
              <p:nvPr/>
            </p:nvSpPr>
            <p:spPr>
              <a:xfrm>
                <a:off x="0" y="-1"/>
                <a:ext cx="619077" cy="353053"/>
              </a:xfrm>
              <a:prstGeom prst="rect">
                <a:avLst/>
              </a:prstGeom>
              <a:solidFill>
                <a:srgbClr val="16796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122" name="APR"/>
              <p:cNvSpPr txBox="1"/>
              <p:nvPr/>
            </p:nvSpPr>
            <p:spPr>
              <a:xfrm>
                <a:off x="0" y="73655"/>
                <a:ext cx="61907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APR</a:t>
                </a:r>
              </a:p>
            </p:txBody>
          </p:sp>
        </p:grpSp>
        <p:grpSp>
          <p:nvGrpSpPr>
            <p:cNvPr id="126" name="Rectangle 5"/>
            <p:cNvGrpSpPr/>
            <p:nvPr/>
          </p:nvGrpSpPr>
          <p:grpSpPr>
            <a:xfrm>
              <a:off x="2546030" y="1715036"/>
              <a:ext cx="619078" cy="353052"/>
              <a:chOff x="0" y="0"/>
              <a:chExt cx="619076" cy="353051"/>
            </a:xfrm>
          </p:grpSpPr>
          <p:sp>
            <p:nvSpPr>
              <p:cNvPr id="124" name="Rectangle"/>
              <p:cNvSpPr/>
              <p:nvPr/>
            </p:nvSpPr>
            <p:spPr>
              <a:xfrm>
                <a:off x="0" y="-1"/>
                <a:ext cx="619077" cy="353053"/>
              </a:xfrm>
              <a:prstGeom prst="rect">
                <a:avLst/>
              </a:prstGeom>
              <a:solidFill>
                <a:srgbClr val="16796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125" name="MAY"/>
              <p:cNvSpPr txBox="1"/>
              <p:nvPr/>
            </p:nvSpPr>
            <p:spPr>
              <a:xfrm>
                <a:off x="0" y="73655"/>
                <a:ext cx="61907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MAY</a:t>
                </a:r>
              </a:p>
            </p:txBody>
          </p:sp>
        </p:grpSp>
        <p:grpSp>
          <p:nvGrpSpPr>
            <p:cNvPr id="129" name="Rectangle 6"/>
            <p:cNvGrpSpPr/>
            <p:nvPr/>
          </p:nvGrpSpPr>
          <p:grpSpPr>
            <a:xfrm>
              <a:off x="3182537" y="1715036"/>
              <a:ext cx="619078" cy="353052"/>
              <a:chOff x="0" y="0"/>
              <a:chExt cx="619076" cy="353051"/>
            </a:xfrm>
          </p:grpSpPr>
          <p:sp>
            <p:nvSpPr>
              <p:cNvPr id="127" name="Rectangle"/>
              <p:cNvSpPr/>
              <p:nvPr/>
            </p:nvSpPr>
            <p:spPr>
              <a:xfrm>
                <a:off x="0" y="-1"/>
                <a:ext cx="619077" cy="35305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128" name="JUN"/>
              <p:cNvSpPr txBox="1"/>
              <p:nvPr/>
            </p:nvSpPr>
            <p:spPr>
              <a:xfrm>
                <a:off x="0" y="73655"/>
                <a:ext cx="61907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JUN</a:t>
                </a:r>
              </a:p>
            </p:txBody>
          </p:sp>
        </p:grpSp>
        <p:grpSp>
          <p:nvGrpSpPr>
            <p:cNvPr id="132" name="Rectangle 7"/>
            <p:cNvGrpSpPr/>
            <p:nvPr/>
          </p:nvGrpSpPr>
          <p:grpSpPr>
            <a:xfrm>
              <a:off x="3819044" y="1715036"/>
              <a:ext cx="619078" cy="353052"/>
              <a:chOff x="0" y="0"/>
              <a:chExt cx="619076" cy="353051"/>
            </a:xfrm>
          </p:grpSpPr>
          <p:sp>
            <p:nvSpPr>
              <p:cNvPr id="130" name="Rectangle"/>
              <p:cNvSpPr/>
              <p:nvPr/>
            </p:nvSpPr>
            <p:spPr>
              <a:xfrm>
                <a:off x="0" y="-1"/>
                <a:ext cx="619077" cy="35305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131" name="JULY"/>
              <p:cNvSpPr txBox="1"/>
              <p:nvPr/>
            </p:nvSpPr>
            <p:spPr>
              <a:xfrm>
                <a:off x="0" y="73655"/>
                <a:ext cx="61907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JULY</a:t>
                </a:r>
              </a:p>
            </p:txBody>
          </p:sp>
        </p:grpSp>
        <p:grpSp>
          <p:nvGrpSpPr>
            <p:cNvPr id="135" name="Rectangle 8"/>
            <p:cNvGrpSpPr/>
            <p:nvPr/>
          </p:nvGrpSpPr>
          <p:grpSpPr>
            <a:xfrm>
              <a:off x="4455551" y="1715036"/>
              <a:ext cx="619078" cy="353052"/>
              <a:chOff x="0" y="0"/>
              <a:chExt cx="619076" cy="353051"/>
            </a:xfrm>
          </p:grpSpPr>
          <p:sp>
            <p:nvSpPr>
              <p:cNvPr id="133" name="Rectangle"/>
              <p:cNvSpPr/>
              <p:nvPr/>
            </p:nvSpPr>
            <p:spPr>
              <a:xfrm>
                <a:off x="0" y="-1"/>
                <a:ext cx="619077" cy="35305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134" name="AUG"/>
              <p:cNvSpPr txBox="1"/>
              <p:nvPr/>
            </p:nvSpPr>
            <p:spPr>
              <a:xfrm>
                <a:off x="0" y="73655"/>
                <a:ext cx="61907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AUG</a:t>
                </a:r>
              </a:p>
            </p:txBody>
          </p:sp>
        </p:grpSp>
        <p:grpSp>
          <p:nvGrpSpPr>
            <p:cNvPr id="138" name="Rectangle 9"/>
            <p:cNvGrpSpPr/>
            <p:nvPr/>
          </p:nvGrpSpPr>
          <p:grpSpPr>
            <a:xfrm>
              <a:off x="5092058" y="1715036"/>
              <a:ext cx="619078" cy="353052"/>
              <a:chOff x="0" y="0"/>
              <a:chExt cx="619076" cy="353051"/>
            </a:xfrm>
          </p:grpSpPr>
          <p:sp>
            <p:nvSpPr>
              <p:cNvPr id="136" name="Rectangle"/>
              <p:cNvSpPr/>
              <p:nvPr/>
            </p:nvSpPr>
            <p:spPr>
              <a:xfrm>
                <a:off x="0" y="-1"/>
                <a:ext cx="619077" cy="35305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137" name="SEP"/>
              <p:cNvSpPr txBox="1"/>
              <p:nvPr/>
            </p:nvSpPr>
            <p:spPr>
              <a:xfrm>
                <a:off x="0" y="73655"/>
                <a:ext cx="61907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SEP</a:t>
                </a:r>
              </a:p>
            </p:txBody>
          </p:sp>
        </p:grpSp>
        <p:grpSp>
          <p:nvGrpSpPr>
            <p:cNvPr id="141" name="Rectangle 10"/>
            <p:cNvGrpSpPr/>
            <p:nvPr/>
          </p:nvGrpSpPr>
          <p:grpSpPr>
            <a:xfrm>
              <a:off x="5728566" y="1715036"/>
              <a:ext cx="619078" cy="353052"/>
              <a:chOff x="0" y="0"/>
              <a:chExt cx="619076" cy="353051"/>
            </a:xfrm>
          </p:grpSpPr>
          <p:sp>
            <p:nvSpPr>
              <p:cNvPr id="139" name="Rectangle"/>
              <p:cNvSpPr/>
              <p:nvPr/>
            </p:nvSpPr>
            <p:spPr>
              <a:xfrm>
                <a:off x="0" y="-1"/>
                <a:ext cx="619077" cy="35305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140" name="OCT"/>
              <p:cNvSpPr txBox="1"/>
              <p:nvPr/>
            </p:nvSpPr>
            <p:spPr>
              <a:xfrm>
                <a:off x="0" y="73655"/>
                <a:ext cx="61907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OCT</a:t>
                </a:r>
              </a:p>
            </p:txBody>
          </p:sp>
        </p:grpSp>
        <p:grpSp>
          <p:nvGrpSpPr>
            <p:cNvPr id="144" name="Rectangle 11"/>
            <p:cNvGrpSpPr/>
            <p:nvPr/>
          </p:nvGrpSpPr>
          <p:grpSpPr>
            <a:xfrm>
              <a:off x="6365073" y="1715036"/>
              <a:ext cx="619078" cy="353052"/>
              <a:chOff x="0" y="0"/>
              <a:chExt cx="619076" cy="353051"/>
            </a:xfrm>
          </p:grpSpPr>
          <p:sp>
            <p:nvSpPr>
              <p:cNvPr id="142" name="Rectangle"/>
              <p:cNvSpPr/>
              <p:nvPr/>
            </p:nvSpPr>
            <p:spPr>
              <a:xfrm>
                <a:off x="0" y="-1"/>
                <a:ext cx="619077" cy="35305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143" name="NOV"/>
              <p:cNvSpPr txBox="1"/>
              <p:nvPr/>
            </p:nvSpPr>
            <p:spPr>
              <a:xfrm>
                <a:off x="0" y="73655"/>
                <a:ext cx="61907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NOV</a:t>
                </a:r>
              </a:p>
            </p:txBody>
          </p:sp>
        </p:grpSp>
        <p:grpSp>
          <p:nvGrpSpPr>
            <p:cNvPr id="147" name="Rectangle 12"/>
            <p:cNvGrpSpPr/>
            <p:nvPr/>
          </p:nvGrpSpPr>
          <p:grpSpPr>
            <a:xfrm>
              <a:off x="7001585" y="1715036"/>
              <a:ext cx="619078" cy="353052"/>
              <a:chOff x="0" y="0"/>
              <a:chExt cx="619076" cy="353051"/>
            </a:xfrm>
          </p:grpSpPr>
          <p:sp>
            <p:nvSpPr>
              <p:cNvPr id="145" name="Rectangle"/>
              <p:cNvSpPr/>
              <p:nvPr/>
            </p:nvSpPr>
            <p:spPr>
              <a:xfrm>
                <a:off x="0" y="-1"/>
                <a:ext cx="619077" cy="353053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146" name="DEC"/>
              <p:cNvSpPr txBox="1"/>
              <p:nvPr/>
            </p:nvSpPr>
            <p:spPr>
              <a:xfrm>
                <a:off x="0" y="73655"/>
                <a:ext cx="61907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DEC</a:t>
                </a:r>
              </a:p>
            </p:txBody>
          </p:sp>
        </p:grpSp>
        <p:sp>
          <p:nvSpPr>
            <p:cNvPr id="148" name="Straight Arrow Connector 25"/>
            <p:cNvSpPr/>
            <p:nvPr/>
          </p:nvSpPr>
          <p:spPr>
            <a:xfrm flipH="1">
              <a:off x="946057" y="28575"/>
              <a:ext cx="1" cy="1646679"/>
            </a:xfrm>
            <a:prstGeom prst="line">
              <a:avLst/>
            </a:prstGeom>
            <a:noFill/>
            <a:ln w="22225" cap="flat">
              <a:solidFill>
                <a:srgbClr val="A6A6A6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" name="Straight Arrow Connector 67"/>
            <p:cNvSpPr/>
            <p:nvPr/>
          </p:nvSpPr>
          <p:spPr>
            <a:xfrm flipH="1">
              <a:off x="1592100" y="1081208"/>
              <a:ext cx="1" cy="594046"/>
            </a:xfrm>
            <a:prstGeom prst="line">
              <a:avLst/>
            </a:prstGeom>
            <a:noFill/>
            <a:ln w="22225" cap="flat">
              <a:solidFill>
                <a:srgbClr val="A6A6A6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Straight Arrow Connector 71"/>
            <p:cNvSpPr/>
            <p:nvPr/>
          </p:nvSpPr>
          <p:spPr>
            <a:xfrm flipH="1">
              <a:off x="2844017" y="236324"/>
              <a:ext cx="1" cy="1438930"/>
            </a:xfrm>
            <a:prstGeom prst="line">
              <a:avLst/>
            </a:prstGeom>
            <a:noFill/>
            <a:ln w="22225" cap="flat">
              <a:solidFill>
                <a:srgbClr val="A6A6A6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1" name="Straight Arrow Connector 72"/>
            <p:cNvSpPr/>
            <p:nvPr/>
          </p:nvSpPr>
          <p:spPr>
            <a:xfrm>
              <a:off x="3531887" y="1081208"/>
              <a:ext cx="1" cy="594046"/>
            </a:xfrm>
            <a:prstGeom prst="line">
              <a:avLst/>
            </a:prstGeom>
            <a:noFill/>
            <a:ln w="22225" cap="flat">
              <a:solidFill>
                <a:srgbClr val="A6A6A6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" name="Straight Arrow Connector 77"/>
            <p:cNvSpPr/>
            <p:nvPr/>
          </p:nvSpPr>
          <p:spPr>
            <a:xfrm>
              <a:off x="4752330" y="422583"/>
              <a:ext cx="1" cy="1252671"/>
            </a:xfrm>
            <a:prstGeom prst="line">
              <a:avLst/>
            </a:prstGeom>
            <a:noFill/>
            <a:ln w="22225" cap="flat">
              <a:solidFill>
                <a:srgbClr val="A6A6A6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Straight Arrow Connector 85"/>
            <p:cNvSpPr/>
            <p:nvPr/>
          </p:nvSpPr>
          <p:spPr>
            <a:xfrm>
              <a:off x="6094112" y="28575"/>
              <a:ext cx="1" cy="1646679"/>
            </a:xfrm>
            <a:prstGeom prst="line">
              <a:avLst/>
            </a:prstGeom>
            <a:noFill/>
            <a:ln w="22225" cap="flat">
              <a:solidFill>
                <a:srgbClr val="A6A6A6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" name="Straight Arrow Connector 86"/>
            <p:cNvSpPr/>
            <p:nvPr/>
          </p:nvSpPr>
          <p:spPr>
            <a:xfrm>
              <a:off x="6720278" y="1081208"/>
              <a:ext cx="1" cy="594046"/>
            </a:xfrm>
            <a:prstGeom prst="line">
              <a:avLst/>
            </a:prstGeom>
            <a:noFill/>
            <a:ln w="22225" cap="flat">
              <a:solidFill>
                <a:srgbClr val="A6A6A6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7" name="Group 31"/>
            <p:cNvGrpSpPr/>
            <p:nvPr/>
          </p:nvGrpSpPr>
          <p:grpSpPr>
            <a:xfrm>
              <a:off x="963835" y="0"/>
              <a:ext cx="1210534" cy="519000"/>
              <a:chOff x="0" y="0"/>
              <a:chExt cx="1210532" cy="518999"/>
            </a:xfrm>
          </p:grpSpPr>
          <p:sp>
            <p:nvSpPr>
              <p:cNvPr id="155" name="TextBox 94"/>
              <p:cNvSpPr txBox="1"/>
              <p:nvPr/>
            </p:nvSpPr>
            <p:spPr>
              <a:xfrm>
                <a:off x="0" y="0"/>
                <a:ext cx="1210533" cy="193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b="1" sz="700"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Milestone 2</a:t>
                </a:r>
              </a:p>
            </p:txBody>
          </p:sp>
          <p:sp>
            <p:nvSpPr>
              <p:cNvPr id="156" name="Rectangle 106"/>
              <p:cNvSpPr txBox="1"/>
              <p:nvPr/>
            </p:nvSpPr>
            <p:spPr>
              <a:xfrm>
                <a:off x="0" y="160859"/>
                <a:ext cx="1037438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600">
                    <a:latin typeface="Georgia Pro Light"/>
                    <a:ea typeface="Georgia Pro Light"/>
                    <a:cs typeface="Georgia Pro Light"/>
                    <a:sym typeface="Georgia Pro Light"/>
                  </a:defRPr>
                </a:pPr>
                <a:r>
                  <a:t>Project Constraint </a:t>
                </a:r>
              </a:p>
              <a:p>
                <a:pPr>
                  <a:defRPr sz="600">
                    <a:latin typeface="Georgia Pro Light"/>
                    <a:ea typeface="Georgia Pro Light"/>
                    <a:cs typeface="Georgia Pro Light"/>
                    <a:sym typeface="Georgia Pro Light"/>
                  </a:defRPr>
                </a:pPr>
                <a:r>
                  <a:t>analysis and meet Stakeholders</a:t>
                </a:r>
              </a:p>
            </p:txBody>
          </p:sp>
        </p:grpSp>
        <p:grpSp>
          <p:nvGrpSpPr>
            <p:cNvPr id="160" name="Group 107"/>
            <p:cNvGrpSpPr/>
            <p:nvPr/>
          </p:nvGrpSpPr>
          <p:grpSpPr>
            <a:xfrm>
              <a:off x="1574365" y="934706"/>
              <a:ext cx="1210534" cy="430100"/>
              <a:chOff x="0" y="0"/>
              <a:chExt cx="1210532" cy="430099"/>
            </a:xfrm>
          </p:grpSpPr>
          <p:sp>
            <p:nvSpPr>
              <p:cNvPr id="158" name="TextBox 110"/>
              <p:cNvSpPr txBox="1"/>
              <p:nvPr/>
            </p:nvSpPr>
            <p:spPr>
              <a:xfrm>
                <a:off x="0" y="0"/>
                <a:ext cx="1210533" cy="193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b="1" sz="700"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Milestone 3</a:t>
                </a:r>
              </a:p>
            </p:txBody>
          </p:sp>
          <p:sp>
            <p:nvSpPr>
              <p:cNvPr id="159" name="Rectangle 111"/>
              <p:cNvSpPr txBox="1"/>
              <p:nvPr/>
            </p:nvSpPr>
            <p:spPr>
              <a:xfrm>
                <a:off x="0" y="160859"/>
                <a:ext cx="1037438" cy="269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600">
                    <a:latin typeface="Georgia Pro Light"/>
                    <a:ea typeface="Georgia Pro Light"/>
                    <a:cs typeface="Georgia Pro Light"/>
                    <a:sym typeface="Georgia Pro Light"/>
                  </a:defRPr>
                </a:lvl1pPr>
              </a:lstStyle>
              <a:p>
                <a:pPr/>
                <a:r>
                  <a:t>Project Charter approved Sign Off</a:t>
                </a:r>
              </a:p>
            </p:txBody>
          </p:sp>
        </p:grpSp>
        <p:grpSp>
          <p:nvGrpSpPr>
            <p:cNvPr id="163" name="Group 112"/>
            <p:cNvGrpSpPr/>
            <p:nvPr/>
          </p:nvGrpSpPr>
          <p:grpSpPr>
            <a:xfrm>
              <a:off x="2835866" y="242946"/>
              <a:ext cx="1210534" cy="341201"/>
              <a:chOff x="0" y="0"/>
              <a:chExt cx="1210532" cy="341199"/>
            </a:xfrm>
          </p:grpSpPr>
          <p:sp>
            <p:nvSpPr>
              <p:cNvPr id="161" name="TextBox 113"/>
              <p:cNvSpPr txBox="1"/>
              <p:nvPr/>
            </p:nvSpPr>
            <p:spPr>
              <a:xfrm>
                <a:off x="0" y="0"/>
                <a:ext cx="1210533" cy="193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b="1" sz="700"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Milestone 4</a:t>
                </a:r>
              </a:p>
            </p:txBody>
          </p:sp>
          <p:sp>
            <p:nvSpPr>
              <p:cNvPr id="162" name="Rectangle 118"/>
              <p:cNvSpPr txBox="1"/>
              <p:nvPr/>
            </p:nvSpPr>
            <p:spPr>
              <a:xfrm>
                <a:off x="0" y="160859"/>
                <a:ext cx="1037438" cy="180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600">
                    <a:latin typeface="Georgia Pro Light"/>
                    <a:ea typeface="Georgia Pro Light"/>
                    <a:cs typeface="Georgia Pro Light"/>
                    <a:sym typeface="Georgia Pro Light"/>
                  </a:defRPr>
                </a:lvl1pPr>
              </a:lstStyle>
              <a:p>
                <a:pPr/>
                <a:r>
                  <a:t>Architectural Project Design</a:t>
                </a:r>
              </a:p>
            </p:txBody>
          </p:sp>
        </p:grpSp>
        <p:grpSp>
          <p:nvGrpSpPr>
            <p:cNvPr id="166" name="Group 119"/>
            <p:cNvGrpSpPr/>
            <p:nvPr/>
          </p:nvGrpSpPr>
          <p:grpSpPr>
            <a:xfrm>
              <a:off x="3523736" y="1011496"/>
              <a:ext cx="1210534" cy="430100"/>
              <a:chOff x="0" y="0"/>
              <a:chExt cx="1210532" cy="430099"/>
            </a:xfrm>
          </p:grpSpPr>
          <p:sp>
            <p:nvSpPr>
              <p:cNvPr id="164" name="TextBox 122"/>
              <p:cNvSpPr txBox="1"/>
              <p:nvPr/>
            </p:nvSpPr>
            <p:spPr>
              <a:xfrm>
                <a:off x="0" y="0"/>
                <a:ext cx="1210533" cy="193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b="1" sz="700"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Milestone 5</a:t>
                </a:r>
              </a:p>
            </p:txBody>
          </p:sp>
          <p:sp>
            <p:nvSpPr>
              <p:cNvPr id="165" name="Rectangle 123"/>
              <p:cNvSpPr txBox="1"/>
              <p:nvPr/>
            </p:nvSpPr>
            <p:spPr>
              <a:xfrm>
                <a:off x="0" y="160859"/>
                <a:ext cx="1037438" cy="269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600">
                    <a:latin typeface="Georgia Pro Light"/>
                    <a:ea typeface="Georgia Pro Light"/>
                    <a:cs typeface="Georgia Pro Light"/>
                    <a:sym typeface="Georgia Pro Light"/>
                  </a:defRPr>
                </a:lvl1pPr>
              </a:lstStyle>
              <a:p>
                <a:pPr/>
                <a:r>
                  <a:t>Complete Requirement and Design Freeze/Sign Off</a:t>
                </a:r>
              </a:p>
            </p:txBody>
          </p:sp>
        </p:grpSp>
        <p:grpSp>
          <p:nvGrpSpPr>
            <p:cNvPr id="169" name="Group 124"/>
            <p:cNvGrpSpPr/>
            <p:nvPr/>
          </p:nvGrpSpPr>
          <p:grpSpPr>
            <a:xfrm>
              <a:off x="4751408" y="434664"/>
              <a:ext cx="1210534" cy="430101"/>
              <a:chOff x="0" y="0"/>
              <a:chExt cx="1210532" cy="430099"/>
            </a:xfrm>
          </p:grpSpPr>
          <p:sp>
            <p:nvSpPr>
              <p:cNvPr id="167" name="TextBox 125"/>
              <p:cNvSpPr txBox="1"/>
              <p:nvPr/>
            </p:nvSpPr>
            <p:spPr>
              <a:xfrm>
                <a:off x="0" y="0"/>
                <a:ext cx="1210533" cy="193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b="1" sz="700"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Milestone 6</a:t>
                </a:r>
              </a:p>
            </p:txBody>
          </p:sp>
          <p:sp>
            <p:nvSpPr>
              <p:cNvPr id="168" name="Rectangle 126"/>
              <p:cNvSpPr txBox="1"/>
              <p:nvPr/>
            </p:nvSpPr>
            <p:spPr>
              <a:xfrm>
                <a:off x="0" y="160859"/>
                <a:ext cx="1037438" cy="269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600">
                    <a:latin typeface="Georgia Pro Light"/>
                    <a:ea typeface="Georgia Pro Light"/>
                    <a:cs typeface="Georgia Pro Light"/>
                    <a:sym typeface="Georgia Pro Light"/>
                  </a:defRPr>
                </a:lvl1pPr>
              </a:lstStyle>
              <a:p>
                <a:pPr/>
                <a:r>
                  <a:t>Product Development Mid-point completion</a:t>
                </a:r>
              </a:p>
            </p:txBody>
          </p:sp>
        </p:grpSp>
        <p:grpSp>
          <p:nvGrpSpPr>
            <p:cNvPr id="172" name="Group 127"/>
            <p:cNvGrpSpPr/>
            <p:nvPr/>
          </p:nvGrpSpPr>
          <p:grpSpPr>
            <a:xfrm>
              <a:off x="6122872" y="63638"/>
              <a:ext cx="1210534" cy="430100"/>
              <a:chOff x="0" y="0"/>
              <a:chExt cx="1210532" cy="430099"/>
            </a:xfrm>
          </p:grpSpPr>
          <p:sp>
            <p:nvSpPr>
              <p:cNvPr id="170" name="TextBox 128"/>
              <p:cNvSpPr txBox="1"/>
              <p:nvPr/>
            </p:nvSpPr>
            <p:spPr>
              <a:xfrm>
                <a:off x="0" y="0"/>
                <a:ext cx="1210533" cy="193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b="1" sz="700"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Milestone 7</a:t>
                </a:r>
              </a:p>
            </p:txBody>
          </p:sp>
          <p:sp>
            <p:nvSpPr>
              <p:cNvPr id="171" name="Rectangle 129"/>
              <p:cNvSpPr txBox="1"/>
              <p:nvPr/>
            </p:nvSpPr>
            <p:spPr>
              <a:xfrm>
                <a:off x="0" y="160859"/>
                <a:ext cx="1037438" cy="269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600">
                    <a:latin typeface="Georgia Pro Light"/>
                    <a:ea typeface="Georgia Pro Light"/>
                    <a:cs typeface="Georgia Pro Light"/>
                    <a:sym typeface="Georgia Pro Light"/>
                  </a:defRPr>
                </a:lvl1pPr>
              </a:lstStyle>
              <a:p>
                <a:pPr/>
                <a:r>
                  <a:t>Dev complete and QA Testing Phase</a:t>
                </a:r>
              </a:p>
            </p:txBody>
          </p:sp>
        </p:grpSp>
        <p:grpSp>
          <p:nvGrpSpPr>
            <p:cNvPr id="175" name="Group 130"/>
            <p:cNvGrpSpPr/>
            <p:nvPr/>
          </p:nvGrpSpPr>
          <p:grpSpPr>
            <a:xfrm>
              <a:off x="6784294" y="1049940"/>
              <a:ext cx="1210534" cy="519000"/>
              <a:chOff x="0" y="0"/>
              <a:chExt cx="1210532" cy="518999"/>
            </a:xfrm>
          </p:grpSpPr>
          <p:sp>
            <p:nvSpPr>
              <p:cNvPr id="173" name="TextBox 131"/>
              <p:cNvSpPr txBox="1"/>
              <p:nvPr/>
            </p:nvSpPr>
            <p:spPr>
              <a:xfrm>
                <a:off x="0" y="0"/>
                <a:ext cx="1210533" cy="193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b="1" sz="700"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Milestone 8</a:t>
                </a:r>
              </a:p>
            </p:txBody>
          </p:sp>
          <p:sp>
            <p:nvSpPr>
              <p:cNvPr id="174" name="Rectangle 132"/>
              <p:cNvSpPr txBox="1"/>
              <p:nvPr/>
            </p:nvSpPr>
            <p:spPr>
              <a:xfrm>
                <a:off x="0" y="160859"/>
                <a:ext cx="1037438" cy="358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600">
                    <a:latin typeface="Georgia Pro Light"/>
                    <a:ea typeface="Georgia Pro Light"/>
                    <a:cs typeface="Georgia Pro Light"/>
                    <a:sym typeface="Georgia Pro Light"/>
                  </a:defRPr>
                </a:lvl1pPr>
              </a:lstStyle>
              <a:p>
                <a:pPr/>
                <a:r>
                  <a:t>QA Testing Completion Phase and Ready to Deploy</a:t>
                </a:r>
              </a:p>
            </p:txBody>
          </p:sp>
        </p:grpSp>
        <p:grpSp>
          <p:nvGrpSpPr>
            <p:cNvPr id="178" name="Rectangle 38"/>
            <p:cNvGrpSpPr/>
            <p:nvPr/>
          </p:nvGrpSpPr>
          <p:grpSpPr>
            <a:xfrm>
              <a:off x="0" y="2322771"/>
              <a:ext cx="1909522" cy="289323"/>
              <a:chOff x="0" y="0"/>
              <a:chExt cx="1909521" cy="289321"/>
            </a:xfrm>
          </p:grpSpPr>
          <p:sp>
            <p:nvSpPr>
              <p:cNvPr id="176" name="Rectangle"/>
              <p:cNvSpPr/>
              <p:nvPr/>
            </p:nvSpPr>
            <p:spPr>
              <a:xfrm>
                <a:off x="-1" y="0"/>
                <a:ext cx="1909523" cy="289322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177" name="Requirement Analysis"/>
              <p:cNvSpPr txBox="1"/>
              <p:nvPr/>
            </p:nvSpPr>
            <p:spPr>
              <a:xfrm>
                <a:off x="-1" y="41790"/>
                <a:ext cx="1909523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Requirement Analysis</a:t>
                </a:r>
              </a:p>
            </p:txBody>
          </p:sp>
        </p:grpSp>
        <p:grpSp>
          <p:nvGrpSpPr>
            <p:cNvPr id="181" name="Rectangle 133"/>
            <p:cNvGrpSpPr/>
            <p:nvPr/>
          </p:nvGrpSpPr>
          <p:grpSpPr>
            <a:xfrm>
              <a:off x="1909522" y="2681158"/>
              <a:ext cx="1273016" cy="289323"/>
              <a:chOff x="0" y="0"/>
              <a:chExt cx="1273015" cy="289321"/>
            </a:xfrm>
          </p:grpSpPr>
          <p:sp>
            <p:nvSpPr>
              <p:cNvPr id="179" name="Rectangle"/>
              <p:cNvSpPr/>
              <p:nvPr/>
            </p:nvSpPr>
            <p:spPr>
              <a:xfrm>
                <a:off x="-1" y="0"/>
                <a:ext cx="1273017" cy="289322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180" name="Model &amp; Design"/>
              <p:cNvSpPr txBox="1"/>
              <p:nvPr/>
            </p:nvSpPr>
            <p:spPr>
              <a:xfrm>
                <a:off x="-1" y="41790"/>
                <a:ext cx="127301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Model &amp; Design</a:t>
                </a:r>
              </a:p>
            </p:txBody>
          </p:sp>
        </p:grpSp>
        <p:grpSp>
          <p:nvGrpSpPr>
            <p:cNvPr id="184" name="Rectangle 134"/>
            <p:cNvGrpSpPr/>
            <p:nvPr/>
          </p:nvGrpSpPr>
          <p:grpSpPr>
            <a:xfrm>
              <a:off x="2981087" y="3024187"/>
              <a:ext cx="837959" cy="320041"/>
              <a:chOff x="0" y="-15358"/>
              <a:chExt cx="837958" cy="320040"/>
            </a:xfrm>
          </p:grpSpPr>
          <p:sp>
            <p:nvSpPr>
              <p:cNvPr id="182" name="Rectangle"/>
              <p:cNvSpPr/>
              <p:nvPr/>
            </p:nvSpPr>
            <p:spPr>
              <a:xfrm>
                <a:off x="-1" y="0"/>
                <a:ext cx="837960" cy="289322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183" name="Requirement Sign off"/>
              <p:cNvSpPr txBox="1"/>
              <p:nvPr/>
            </p:nvSpPr>
            <p:spPr>
              <a:xfrm>
                <a:off x="-1" y="-15359"/>
                <a:ext cx="837960" cy="320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Requirement Sign off</a:t>
                </a:r>
              </a:p>
            </p:txBody>
          </p:sp>
        </p:grpSp>
        <p:grpSp>
          <p:nvGrpSpPr>
            <p:cNvPr id="187" name="Rectangle 135"/>
            <p:cNvGrpSpPr/>
            <p:nvPr/>
          </p:nvGrpSpPr>
          <p:grpSpPr>
            <a:xfrm>
              <a:off x="3801614" y="3397933"/>
              <a:ext cx="1926952" cy="289323"/>
              <a:chOff x="0" y="0"/>
              <a:chExt cx="1926950" cy="289321"/>
            </a:xfrm>
          </p:grpSpPr>
          <p:sp>
            <p:nvSpPr>
              <p:cNvPr id="185" name="Rectangle"/>
              <p:cNvSpPr/>
              <p:nvPr/>
            </p:nvSpPr>
            <p:spPr>
              <a:xfrm>
                <a:off x="0" y="0"/>
                <a:ext cx="1926951" cy="289322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186" name="Product Development"/>
              <p:cNvSpPr txBox="1"/>
              <p:nvPr/>
            </p:nvSpPr>
            <p:spPr>
              <a:xfrm>
                <a:off x="0" y="41790"/>
                <a:ext cx="1926951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Product Development</a:t>
                </a:r>
              </a:p>
            </p:txBody>
          </p:sp>
        </p:grpSp>
        <p:grpSp>
          <p:nvGrpSpPr>
            <p:cNvPr id="190" name="Rectangle 136"/>
            <p:cNvGrpSpPr/>
            <p:nvPr/>
          </p:nvGrpSpPr>
          <p:grpSpPr>
            <a:xfrm>
              <a:off x="5743906" y="3696169"/>
              <a:ext cx="1257679" cy="289323"/>
              <a:chOff x="0" y="0"/>
              <a:chExt cx="1257677" cy="289321"/>
            </a:xfrm>
          </p:grpSpPr>
          <p:sp>
            <p:nvSpPr>
              <p:cNvPr id="188" name="Rectangle"/>
              <p:cNvSpPr/>
              <p:nvPr/>
            </p:nvSpPr>
            <p:spPr>
              <a:xfrm>
                <a:off x="0" y="0"/>
                <a:ext cx="1257678" cy="28932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pPr>
              </a:p>
            </p:txBody>
          </p:sp>
          <p:sp>
            <p:nvSpPr>
              <p:cNvPr id="189" name="Build &amp; QA"/>
              <p:cNvSpPr txBox="1"/>
              <p:nvPr/>
            </p:nvSpPr>
            <p:spPr>
              <a:xfrm>
                <a:off x="0" y="41790"/>
                <a:ext cx="1257678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800">
                    <a:solidFill>
                      <a:srgbClr val="FFFFFF"/>
                    </a:solidFill>
                    <a:latin typeface="Georgia"/>
                    <a:ea typeface="Georgia"/>
                    <a:cs typeface="Georgia"/>
                    <a:sym typeface="Georgia"/>
                  </a:defRPr>
                </a:lvl1pPr>
              </a:lstStyle>
              <a:p>
                <a:pPr/>
                <a:r>
                  <a:t>Build &amp; QA</a:t>
                </a:r>
              </a:p>
            </p:txBody>
          </p:sp>
        </p:grpSp>
        <p:sp>
          <p:nvSpPr>
            <p:cNvPr id="191" name="Straight Arrow Connector 137"/>
            <p:cNvSpPr/>
            <p:nvPr/>
          </p:nvSpPr>
          <p:spPr>
            <a:xfrm>
              <a:off x="1906607" y="2060836"/>
              <a:ext cx="1" cy="617935"/>
            </a:xfrm>
            <a:prstGeom prst="line">
              <a:avLst/>
            </a:prstGeom>
            <a:noFill/>
            <a:ln w="63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" name="Straight Arrow Connector 138"/>
            <p:cNvSpPr/>
            <p:nvPr/>
          </p:nvSpPr>
          <p:spPr>
            <a:xfrm>
              <a:off x="3179050" y="2060836"/>
              <a:ext cx="1" cy="617935"/>
            </a:xfrm>
            <a:prstGeom prst="line">
              <a:avLst/>
            </a:prstGeom>
            <a:noFill/>
            <a:ln w="63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3" name="Straight Arrow Connector 139"/>
            <p:cNvSpPr/>
            <p:nvPr/>
          </p:nvSpPr>
          <p:spPr>
            <a:xfrm>
              <a:off x="3799445" y="2060836"/>
              <a:ext cx="8715" cy="1123372"/>
            </a:xfrm>
            <a:prstGeom prst="line">
              <a:avLst/>
            </a:prstGeom>
            <a:noFill/>
            <a:ln w="63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Straight Arrow Connector 140"/>
            <p:cNvSpPr/>
            <p:nvPr/>
          </p:nvSpPr>
          <p:spPr>
            <a:xfrm>
              <a:off x="5708886" y="2060836"/>
              <a:ext cx="10155" cy="1481759"/>
            </a:xfrm>
            <a:prstGeom prst="line">
              <a:avLst/>
            </a:prstGeom>
            <a:noFill/>
            <a:ln w="63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Straight Arrow Connector 141"/>
            <p:cNvSpPr/>
            <p:nvPr/>
          </p:nvSpPr>
          <p:spPr>
            <a:xfrm>
              <a:off x="6982346" y="2060836"/>
              <a:ext cx="12525" cy="1827560"/>
            </a:xfrm>
            <a:prstGeom prst="line">
              <a:avLst/>
            </a:prstGeom>
            <a:noFill/>
            <a:ln w="635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Straight Arrow Connector 25"/>
            <p:cNvSpPr/>
            <p:nvPr/>
          </p:nvSpPr>
          <p:spPr>
            <a:xfrm flipH="1">
              <a:off x="309538" y="28575"/>
              <a:ext cx="1" cy="1646679"/>
            </a:xfrm>
            <a:prstGeom prst="line">
              <a:avLst/>
            </a:prstGeom>
            <a:noFill/>
            <a:ln w="22225" cap="flat">
              <a:solidFill>
                <a:srgbClr val="A6A6A6"/>
              </a:solidFill>
              <a:prstDash val="solid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8" name="Rectangle 13"/>
          <p:cNvSpPr txBox="1"/>
          <p:nvPr/>
        </p:nvSpPr>
        <p:spPr>
          <a:xfrm>
            <a:off x="2762562" y="275149"/>
            <a:ext cx="3618878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2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Project Deliverable Timeline</a:t>
            </a:r>
          </a:p>
        </p:txBody>
      </p:sp>
      <p:grpSp>
        <p:nvGrpSpPr>
          <p:cNvPr id="201" name="Group 31"/>
          <p:cNvGrpSpPr/>
          <p:nvPr/>
        </p:nvGrpSpPr>
        <p:grpSpPr>
          <a:xfrm>
            <a:off x="766714" y="2019893"/>
            <a:ext cx="1557970" cy="553544"/>
            <a:chOff x="0" y="0"/>
            <a:chExt cx="1557968" cy="553542"/>
          </a:xfrm>
        </p:grpSpPr>
        <p:sp>
          <p:nvSpPr>
            <p:cNvPr id="199" name="TextBox 94"/>
            <p:cNvSpPr txBox="1"/>
            <p:nvPr/>
          </p:nvSpPr>
          <p:spPr>
            <a:xfrm>
              <a:off x="0" y="0"/>
              <a:ext cx="1557969" cy="248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b="1" sz="700">
                  <a:latin typeface="Georgia"/>
                  <a:ea typeface="Georgia"/>
                  <a:cs typeface="Georgia"/>
                  <a:sym typeface="Georgia"/>
                </a:defRPr>
              </a:lvl1pPr>
            </a:lstStyle>
            <a:p>
              <a:pPr/>
              <a:r>
                <a:t>Milestone 1</a:t>
              </a:r>
            </a:p>
          </p:txBody>
        </p:sp>
        <p:sp>
          <p:nvSpPr>
            <p:cNvPr id="200" name="Rectangle 106"/>
            <p:cNvSpPr txBox="1"/>
            <p:nvPr/>
          </p:nvSpPr>
          <p:spPr>
            <a:xfrm>
              <a:off x="0" y="207027"/>
              <a:ext cx="1335194" cy="3465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600">
                  <a:latin typeface="Georgia Pro Light"/>
                  <a:ea typeface="Georgia Pro Light"/>
                  <a:cs typeface="Georgia Pro Light"/>
                  <a:sym typeface="Georgia Pro Light"/>
                </a:defRPr>
              </a:pPr>
              <a:r>
                <a:t>Project Initiation </a:t>
              </a:r>
            </a:p>
            <a:p>
              <a:pPr>
                <a:defRPr sz="600">
                  <a:latin typeface="Georgia Pro Light"/>
                  <a:ea typeface="Georgia Pro Light"/>
                  <a:cs typeface="Georgia Pro Light"/>
                  <a:sym typeface="Georgia Pro Light"/>
                </a:defRPr>
              </a:pPr>
              <a:r>
                <a:t>with Project </a:t>
              </a:r>
            </a:p>
            <a:p>
              <a:pPr>
                <a:defRPr sz="600">
                  <a:latin typeface="Georgia Pro Light"/>
                  <a:ea typeface="Georgia Pro Light"/>
                  <a:cs typeface="Georgia Pro Light"/>
                  <a:sym typeface="Georgia Pro Light"/>
                </a:defRPr>
              </a:pPr>
              <a:r>
                <a:t>Charter</a:t>
              </a:r>
            </a:p>
          </p:txBody>
        </p:sp>
      </p:grpSp>
      <p:sp>
        <p:nvSpPr>
          <p:cNvPr id="202" name="Initiation Phase"/>
          <p:cNvSpPr txBox="1"/>
          <p:nvPr/>
        </p:nvSpPr>
        <p:spPr>
          <a:xfrm>
            <a:off x="375084" y="1099707"/>
            <a:ext cx="118070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1200"/>
            </a:lvl1pPr>
          </a:lstStyle>
          <a:p>
            <a:pPr/>
            <a:r>
              <a:t>Initiation Phase</a:t>
            </a:r>
          </a:p>
        </p:txBody>
      </p:sp>
      <p:sp>
        <p:nvSpPr>
          <p:cNvPr id="203" name="Planning Phase"/>
          <p:cNvSpPr txBox="1"/>
          <p:nvPr/>
        </p:nvSpPr>
        <p:spPr>
          <a:xfrm>
            <a:off x="2205619" y="1099707"/>
            <a:ext cx="161987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1200"/>
            </a:lvl1pPr>
          </a:lstStyle>
          <a:p>
            <a:pPr/>
            <a:r>
              <a:t>Planning Phase</a:t>
            </a:r>
          </a:p>
        </p:txBody>
      </p:sp>
      <p:sp>
        <p:nvSpPr>
          <p:cNvPr id="204" name="Execution Phase"/>
          <p:cNvSpPr txBox="1"/>
          <p:nvPr/>
        </p:nvSpPr>
        <p:spPr>
          <a:xfrm>
            <a:off x="4168622" y="1099707"/>
            <a:ext cx="161987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1200"/>
            </a:lvl1pPr>
          </a:lstStyle>
          <a:p>
            <a:pPr/>
            <a:r>
              <a:t>Execution Phase</a:t>
            </a:r>
          </a:p>
        </p:txBody>
      </p:sp>
      <p:sp>
        <p:nvSpPr>
          <p:cNvPr id="205" name="Closure Phase"/>
          <p:cNvSpPr txBox="1"/>
          <p:nvPr/>
        </p:nvSpPr>
        <p:spPr>
          <a:xfrm>
            <a:off x="6813432" y="1109016"/>
            <a:ext cx="161987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1200"/>
            </a:lvl1pPr>
          </a:lstStyle>
          <a:p>
            <a:pPr/>
            <a:r>
              <a:t>Closure Phase</a:t>
            </a:r>
          </a:p>
        </p:txBody>
      </p:sp>
      <p:pic>
        <p:nvPicPr>
          <p:cNvPr id="206" name="0_0.png" descr="0_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3601" y="5597807"/>
            <a:ext cx="9639301" cy="1397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Monitoring &amp; Control"/>
          <p:cNvSpPr txBox="1"/>
          <p:nvPr/>
        </p:nvSpPr>
        <p:spPr>
          <a:xfrm>
            <a:off x="3703743" y="6245624"/>
            <a:ext cx="229001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Monitoring &amp;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18AB3"/>
      </a:accent1>
      <a:accent2>
        <a:srgbClr val="A6B727"/>
      </a:accent2>
      <a:accent3>
        <a:srgbClr val="F69200"/>
      </a:accent3>
      <a:accent4>
        <a:srgbClr val="1EA185"/>
      </a:accent4>
      <a:accent5>
        <a:srgbClr val="FEC306"/>
      </a:accent5>
      <a:accent6>
        <a:srgbClr val="DF532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18AB3"/>
      </a:accent1>
      <a:accent2>
        <a:srgbClr val="A6B727"/>
      </a:accent2>
      <a:accent3>
        <a:srgbClr val="F69200"/>
      </a:accent3>
      <a:accent4>
        <a:srgbClr val="1EA185"/>
      </a:accent4>
      <a:accent5>
        <a:srgbClr val="FEC306"/>
      </a:accent5>
      <a:accent6>
        <a:srgbClr val="DF532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