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9" r:id="rId3"/>
    <p:sldId id="260" r:id="rId4"/>
    <p:sldId id="261" r:id="rId5"/>
    <p:sldId id="297" r:id="rId6"/>
    <p:sldId id="272" r:id="rId7"/>
    <p:sldId id="262" r:id="rId8"/>
    <p:sldId id="263" r:id="rId9"/>
    <p:sldId id="264" r:id="rId10"/>
    <p:sldId id="265" r:id="rId11"/>
    <p:sldId id="266" r:id="rId12"/>
    <p:sldId id="269" r:id="rId13"/>
    <p:sldId id="300" r:id="rId14"/>
    <p:sldId id="283" r:id="rId15"/>
    <p:sldId id="301" r:id="rId16"/>
    <p:sldId id="302" r:id="rId17"/>
    <p:sldId id="303" r:id="rId18"/>
    <p:sldId id="273" r:id="rId19"/>
    <p:sldId id="299" r:id="rId20"/>
    <p:sldId id="268" r:id="rId21"/>
    <p:sldId id="274" r:id="rId22"/>
    <p:sldId id="285" r:id="rId23"/>
    <p:sldId id="296" r:id="rId24"/>
    <p:sldId id="280" r:id="rId25"/>
    <p:sldId id="275" r:id="rId26"/>
    <p:sldId id="298" r:id="rId27"/>
    <p:sldId id="276" r:id="rId28"/>
    <p:sldId id="279" r:id="rId29"/>
    <p:sldId id="288" r:id="rId30"/>
    <p:sldId id="278"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Lexend Deca" panose="020B0604020202020204" charset="-78"/>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78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65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es.qaz.wiki/wiki/California_State_University,_Northridg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graph-pie-chart-business-finance-963016/" TargetMode="External"/><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20.png"/><Relationship Id="rId10" Type="http://schemas.openxmlformats.org/officeDocument/2006/relationships/image" Target="../media/image34.png"/><Relationship Id="rId4" Type="http://schemas.openxmlformats.org/officeDocument/2006/relationships/image" Target="../media/image15.png"/><Relationship Id="rId9"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https://www.maxpixel.net/Conclusion-Relationship-Meeting-Contact-Business-1020144"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jfi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hyperlink" Target="https://isolution.pro/it/t/data-mining/dm-systems/data-mining-sistem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8.pn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Analysis of </a:t>
            </a:r>
            <a:r>
              <a:rPr lang="en" dirty="0">
                <a:latin typeface="Lexend Deca" panose="020B0604020202020204" charset="-78"/>
                <a:cs typeface="Lexend Deca" panose="020B0604020202020204" charset="-78"/>
              </a:rPr>
              <a:t>Financial</a:t>
            </a:r>
            <a:r>
              <a:rPr lang="en" dirty="0"/>
              <a:t> Data using Data Mining Techniques</a:t>
            </a:r>
            <a:endParaRPr dirty="0"/>
          </a:p>
        </p:txBody>
      </p:sp>
      <p:pic>
        <p:nvPicPr>
          <p:cNvPr id="61" name="Google Shape;61;p13"/>
          <p:cNvPicPr preferRelativeResize="0"/>
          <p:nvPr/>
        </p:nvPicPr>
        <p:blipFill>
          <a:blip r:embed="rId3">
            <a:extLst>
              <a:ext uri="{837473B0-CC2E-450A-ABE3-18F120FF3D39}">
                <a1611:picAttrSrcUrl xmlns:a1611="http://schemas.microsoft.com/office/drawing/2016/11/main" r:id="rId4"/>
              </a:ext>
            </a:extLst>
          </a:blip>
          <a:srcRect/>
          <a:stretch/>
        </p:blipFill>
        <p:spPr>
          <a:xfrm>
            <a:off x="5870091" y="1691443"/>
            <a:ext cx="1782850" cy="1760564"/>
          </a:xfrm>
          <a:prstGeom prst="rect">
            <a:avLst/>
          </a:prstGeom>
          <a:noFill/>
          <a:ln>
            <a:noFill/>
          </a:ln>
        </p:spPr>
      </p:pic>
      <p:pic>
        <p:nvPicPr>
          <p:cNvPr id="62" name="Google Shape;62;p13"/>
          <p:cNvPicPr preferRelativeResize="0"/>
          <p:nvPr/>
        </p:nvPicPr>
        <p:blipFill>
          <a:blip r:embed="rId5">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6">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7">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8">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8">
            <a:alphaModFix/>
          </a:blip>
          <a:stretch>
            <a:fillRect/>
          </a:stretch>
        </p:blipFill>
        <p:spPr>
          <a:xfrm>
            <a:off x="8664593" y="3757882"/>
            <a:ext cx="321850" cy="448425"/>
          </a:xfrm>
          <a:prstGeom prst="rect">
            <a:avLst/>
          </a:prstGeom>
          <a:noFill/>
          <a:ln>
            <a:noFill/>
          </a:ln>
        </p:spPr>
      </p:pic>
      <p:sp>
        <p:nvSpPr>
          <p:cNvPr id="3" name="TextBox 2">
            <a:extLst>
              <a:ext uri="{FF2B5EF4-FFF2-40B4-BE49-F238E27FC236}">
                <a16:creationId xmlns:a16="http://schemas.microsoft.com/office/drawing/2014/main" id="{5EEA5B47-F546-43D3-A1D3-69AF1D35F41D}"/>
              </a:ext>
            </a:extLst>
          </p:cNvPr>
          <p:cNvSpPr txBox="1"/>
          <p:nvPr/>
        </p:nvSpPr>
        <p:spPr>
          <a:xfrm>
            <a:off x="5833543" y="4655433"/>
            <a:ext cx="3205364" cy="307777"/>
          </a:xfrm>
          <a:prstGeom prst="rect">
            <a:avLst/>
          </a:prstGeom>
          <a:noFill/>
        </p:spPr>
        <p:txBody>
          <a:bodyPr wrap="square" rtlCol="0">
            <a:spAutoFit/>
          </a:bodyPr>
          <a:lstStyle/>
          <a:p>
            <a:r>
              <a:rPr lang="en-US" dirty="0">
                <a:solidFill>
                  <a:schemeClr val="bg1"/>
                </a:solidFill>
                <a:latin typeface="Lexend Deca" panose="020B0604020202020204" charset="-78"/>
                <a:cs typeface="Lexend Deca" panose="020B0604020202020204" charset="-78"/>
              </a:rPr>
              <a:t>Instructor – Vanessa </a:t>
            </a:r>
            <a:r>
              <a:rPr lang="en-US" dirty="0" err="1">
                <a:solidFill>
                  <a:schemeClr val="bg1"/>
                </a:solidFill>
                <a:latin typeface="Lexend Deca" panose="020B0604020202020204" charset="-78"/>
                <a:cs typeface="Lexend Deca" panose="020B0604020202020204" charset="-78"/>
              </a:rPr>
              <a:t>Klotzman</a:t>
            </a:r>
            <a:endParaRPr lang="en-US" dirty="0">
              <a:solidFill>
                <a:schemeClr val="bg1"/>
              </a:solidFill>
              <a:latin typeface="Lexend Deca" panose="020B0604020202020204" charset="-78"/>
              <a:cs typeface="Lexend Deca" panose="020B0604020202020204"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9757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151" name="Google Shape;151;p22"/>
          <p:cNvSpPr txBox="1">
            <a:spLocks noGrp="1"/>
          </p:cNvSpPr>
          <p:nvPr>
            <p:ph type="body" idx="1"/>
          </p:nvPr>
        </p:nvSpPr>
        <p:spPr>
          <a:xfrm>
            <a:off x="580550" y="2018286"/>
            <a:ext cx="4021800" cy="2149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In data  mining it’s not the same</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53" name="Google Shape;153;p22" descr="Blurred financial stock market data and graph"/>
          <p:cNvPicPr preferRelativeResize="0"/>
          <p:nvPr/>
        </p:nvPicPr>
        <p:blipFill>
          <a:blip r:embed="rId3"/>
          <a:srcRect l="9248" r="9248"/>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33400" y="533400"/>
            <a:ext cx="30201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0" dirty="0"/>
              <a:t>Data Mining for Stock Value Prediction</a:t>
            </a:r>
            <a:endParaRPr sz="2400" dirty="0"/>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610474" y="1044429"/>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457200" marR="0" lvl="0" indent="-381000" algn="l" defTabSz="914400" rtl="0" eaLnBrk="1" fontAlgn="auto" latinLnBrk="0" hangingPunct="1">
              <a:lnSpc>
                <a:spcPct val="115000"/>
              </a:lnSpc>
              <a:spcBef>
                <a:spcPts val="600"/>
              </a:spcBef>
              <a:spcAft>
                <a:spcPts val="0"/>
              </a:spcAft>
              <a:buClr>
                <a:srgbClr val="A458FF"/>
              </a:buClr>
              <a:buSzPts val="2400"/>
              <a:buFont typeface="Muli"/>
              <a:buChar char="⬡"/>
              <a:tabLst/>
              <a:defRPr/>
            </a:pPr>
            <a:r>
              <a:rPr kumimoji="0" lang="en-US" sz="2400" b="0" i="0" u="none" strike="noStrike" kern="0" cap="none" spc="0" normalizeH="0" baseline="0" noProof="0" dirty="0">
                <a:ln>
                  <a:noFill/>
                </a:ln>
                <a:solidFill>
                  <a:srgbClr val="FFFFFF"/>
                </a:solidFill>
                <a:effectLst/>
                <a:uLnTx/>
                <a:uFillTx/>
                <a:latin typeface="Muli"/>
                <a:sym typeface="Muli"/>
              </a:rPr>
              <a:t>Data mining can be used to predict the “closing value” of a stock by analyzing historical stock data and other related financial information.</a:t>
            </a:r>
          </a:p>
          <a:p>
            <a:pPr marL="457200" marR="0" lvl="0" indent="-381000" algn="l" defTabSz="914400" rtl="0" eaLnBrk="1" fontAlgn="auto" latinLnBrk="0" hangingPunct="1">
              <a:lnSpc>
                <a:spcPct val="115000"/>
              </a:lnSpc>
              <a:spcBef>
                <a:spcPts val="600"/>
              </a:spcBef>
              <a:spcAft>
                <a:spcPts val="0"/>
              </a:spcAft>
              <a:buClr>
                <a:srgbClr val="A458FF"/>
              </a:buClr>
              <a:buSzPts val="2400"/>
              <a:buFont typeface="Muli"/>
              <a:buChar char="⬡"/>
              <a:tabLst/>
              <a:defRPr/>
            </a:pPr>
            <a:r>
              <a:rPr lang="en-US" sz="2400" dirty="0">
                <a:solidFill>
                  <a:srgbClr val="FFFFFF"/>
                </a:solidFill>
                <a:latin typeface="Muli"/>
                <a:sym typeface="Muli"/>
              </a:rPr>
              <a:t>I</a:t>
            </a:r>
            <a:r>
              <a:rPr kumimoji="0" lang="en-US" sz="2400" b="0" i="0" u="none" strike="noStrike" kern="0" cap="none" spc="0" normalizeH="0" baseline="0" noProof="0" dirty="0">
                <a:ln>
                  <a:noFill/>
                </a:ln>
                <a:solidFill>
                  <a:srgbClr val="FFFFFF"/>
                </a:solidFill>
                <a:effectLst/>
                <a:uLnTx/>
                <a:uFillTx/>
                <a:latin typeface="Muli"/>
                <a:sym typeface="Muli"/>
              </a:rPr>
              <a:t>t is important to note that stock prices are influenced by a wide range of factors, such as</a:t>
            </a:r>
          </a:p>
          <a:p>
            <a:pPr marL="855663" lvl="8" indent="-381000">
              <a:lnSpc>
                <a:spcPct val="115000"/>
              </a:lnSpc>
              <a:spcBef>
                <a:spcPts val="600"/>
              </a:spcBef>
              <a:buClr>
                <a:srgbClr val="A458FF"/>
              </a:buClr>
              <a:buSzPts val="2400"/>
              <a:buFont typeface="Muli"/>
              <a:buChar char="⬡"/>
              <a:defRPr/>
            </a:pPr>
            <a:r>
              <a:rPr kumimoji="0" lang="en-US" sz="1800" b="0" i="0" u="none" strike="noStrike" kern="0" cap="none" spc="0" normalizeH="0" baseline="0" noProof="0" dirty="0">
                <a:ln>
                  <a:noFill/>
                </a:ln>
                <a:solidFill>
                  <a:srgbClr val="FFFFFF"/>
                </a:solidFill>
                <a:effectLst/>
                <a:uLnTx/>
                <a:uFillTx/>
                <a:latin typeface="Muli"/>
                <a:sym typeface="Muli"/>
              </a:rPr>
              <a:t>economic conditions</a:t>
            </a:r>
          </a:p>
          <a:p>
            <a:pPr marL="855663" lvl="8" indent="-381000">
              <a:lnSpc>
                <a:spcPct val="115000"/>
              </a:lnSpc>
              <a:spcBef>
                <a:spcPts val="600"/>
              </a:spcBef>
              <a:buClr>
                <a:srgbClr val="A458FF"/>
              </a:buClr>
              <a:buSzPts val="2400"/>
              <a:buFont typeface="Muli"/>
              <a:buChar char="⬡"/>
              <a:defRPr/>
            </a:pPr>
            <a:r>
              <a:rPr kumimoji="0" lang="en-US" sz="1800" b="0" i="0" u="none" strike="noStrike" kern="0" cap="none" spc="0" normalizeH="0" baseline="0" noProof="0" dirty="0">
                <a:ln>
                  <a:noFill/>
                </a:ln>
                <a:solidFill>
                  <a:srgbClr val="FFFFFF"/>
                </a:solidFill>
                <a:effectLst/>
                <a:uLnTx/>
                <a:uFillTx/>
                <a:latin typeface="Muli"/>
                <a:sym typeface="Muli"/>
              </a:rPr>
              <a:t>market trends</a:t>
            </a:r>
          </a:p>
          <a:p>
            <a:pPr marL="855663" lvl="8" indent="-381000">
              <a:lnSpc>
                <a:spcPct val="115000"/>
              </a:lnSpc>
              <a:spcBef>
                <a:spcPts val="600"/>
              </a:spcBef>
              <a:buClr>
                <a:srgbClr val="A458FF"/>
              </a:buClr>
              <a:buSzPts val="2400"/>
              <a:buFont typeface="Muli"/>
              <a:buChar char="⬡"/>
              <a:defRPr/>
            </a:pPr>
            <a:r>
              <a:rPr kumimoji="0" lang="en-US" sz="1800" b="0" i="0" u="none" strike="noStrike" kern="0" cap="none" spc="0" normalizeH="0" baseline="0" noProof="0" dirty="0">
                <a:ln>
                  <a:noFill/>
                </a:ln>
                <a:solidFill>
                  <a:srgbClr val="FFFFFF"/>
                </a:solidFill>
                <a:effectLst/>
                <a:uLnTx/>
                <a:uFillTx/>
                <a:latin typeface="Muli"/>
                <a:sym typeface="Muli"/>
              </a:rPr>
              <a:t>geopolitical events</a:t>
            </a:r>
          </a:p>
        </p:txBody>
      </p:sp>
      <p:sp>
        <p:nvSpPr>
          <p:cNvPr id="235" name="Google Shape;235;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50C-4203-48C2-93EB-4093A559C6C8}"/>
              </a:ext>
            </a:extLst>
          </p:cNvPr>
          <p:cNvSpPr>
            <a:spLocks noGrp="1"/>
          </p:cNvSpPr>
          <p:nvPr>
            <p:ph type="ctrTitle"/>
          </p:nvPr>
        </p:nvSpPr>
        <p:spPr>
          <a:xfrm>
            <a:off x="33000" y="0"/>
            <a:ext cx="4539000" cy="637075"/>
          </a:xfrm>
        </p:spPr>
        <p:txBody>
          <a:bodyPr/>
          <a:lstStyle/>
          <a:p>
            <a:r>
              <a:rPr lang="en-US" sz="3600" dirty="0"/>
              <a:t>About Dataset</a:t>
            </a:r>
          </a:p>
        </p:txBody>
      </p:sp>
      <p:graphicFrame>
        <p:nvGraphicFramePr>
          <p:cNvPr id="3" name="Table 3">
            <a:extLst>
              <a:ext uri="{FF2B5EF4-FFF2-40B4-BE49-F238E27FC236}">
                <a16:creationId xmlns:a16="http://schemas.microsoft.com/office/drawing/2014/main" id="{8C1029E3-BA35-4BC1-9DA7-210CF885D8B0}"/>
              </a:ext>
            </a:extLst>
          </p:cNvPr>
          <p:cNvGraphicFramePr>
            <a:graphicFrameLocks noGrp="1"/>
          </p:cNvGraphicFramePr>
          <p:nvPr>
            <p:extLst>
              <p:ext uri="{D42A27DB-BD31-4B8C-83A1-F6EECF244321}">
                <p14:modId xmlns:p14="http://schemas.microsoft.com/office/powerpoint/2010/main" val="219404033"/>
              </p:ext>
            </p:extLst>
          </p:nvPr>
        </p:nvGraphicFramePr>
        <p:xfrm>
          <a:off x="266700" y="1066166"/>
          <a:ext cx="4895088" cy="3011168"/>
        </p:xfrm>
        <a:graphic>
          <a:graphicData uri="http://schemas.openxmlformats.org/drawingml/2006/table">
            <a:tbl>
              <a:tblPr firstRow="1" bandRow="1">
                <a:tableStyleId>{72833802-FEF1-4C79-8D5D-14CF1EAF98D9}</a:tableStyleId>
              </a:tblPr>
              <a:tblGrid>
                <a:gridCol w="1223772">
                  <a:extLst>
                    <a:ext uri="{9D8B030D-6E8A-4147-A177-3AD203B41FA5}">
                      <a16:colId xmlns:a16="http://schemas.microsoft.com/office/drawing/2014/main" val="948651272"/>
                    </a:ext>
                  </a:extLst>
                </a:gridCol>
                <a:gridCol w="1223772">
                  <a:extLst>
                    <a:ext uri="{9D8B030D-6E8A-4147-A177-3AD203B41FA5}">
                      <a16:colId xmlns:a16="http://schemas.microsoft.com/office/drawing/2014/main" val="3387606121"/>
                    </a:ext>
                  </a:extLst>
                </a:gridCol>
                <a:gridCol w="1223772">
                  <a:extLst>
                    <a:ext uri="{9D8B030D-6E8A-4147-A177-3AD203B41FA5}">
                      <a16:colId xmlns:a16="http://schemas.microsoft.com/office/drawing/2014/main" val="3006693828"/>
                    </a:ext>
                  </a:extLst>
                </a:gridCol>
                <a:gridCol w="1223772">
                  <a:extLst>
                    <a:ext uri="{9D8B030D-6E8A-4147-A177-3AD203B41FA5}">
                      <a16:colId xmlns:a16="http://schemas.microsoft.com/office/drawing/2014/main" val="927603027"/>
                    </a:ext>
                  </a:extLst>
                </a:gridCol>
              </a:tblGrid>
              <a:tr h="376396">
                <a:tc>
                  <a:txBody>
                    <a:bodyPr/>
                    <a:lstStyle/>
                    <a:p>
                      <a:pPr algn="ctr"/>
                      <a:r>
                        <a:rPr lang="en-US" dirty="0">
                          <a:solidFill>
                            <a:schemeClr val="bg1"/>
                          </a:solidFill>
                        </a:rPr>
                        <a:t>Index</a:t>
                      </a:r>
                    </a:p>
                  </a:txBody>
                  <a:tcPr anchor="ctr"/>
                </a:tc>
                <a:tc>
                  <a:txBody>
                    <a:bodyPr/>
                    <a:lstStyle/>
                    <a:p>
                      <a:pPr algn="ctr"/>
                      <a:r>
                        <a:rPr lang="en-US" dirty="0">
                          <a:solidFill>
                            <a:schemeClr val="bg1"/>
                          </a:solidFill>
                        </a:rPr>
                        <a:t>Column</a:t>
                      </a:r>
                    </a:p>
                  </a:txBody>
                  <a:tcPr anchor="ctr"/>
                </a:tc>
                <a:tc>
                  <a:txBody>
                    <a:bodyPr/>
                    <a:lstStyle/>
                    <a:p>
                      <a:pPr algn="ctr"/>
                      <a:r>
                        <a:rPr lang="en-US" dirty="0">
                          <a:solidFill>
                            <a:schemeClr val="bg1"/>
                          </a:solidFill>
                        </a:rPr>
                        <a:t>Non-Null</a:t>
                      </a:r>
                    </a:p>
                  </a:txBody>
                  <a:tcPr anchor="ctr"/>
                </a:tc>
                <a:tc>
                  <a:txBody>
                    <a:bodyPr/>
                    <a:lstStyle/>
                    <a:p>
                      <a:pPr algn="ctr"/>
                      <a:r>
                        <a:rPr lang="en-US" dirty="0">
                          <a:solidFill>
                            <a:schemeClr val="bg1"/>
                          </a:solidFill>
                        </a:rPr>
                        <a:t>Data Type</a:t>
                      </a:r>
                    </a:p>
                  </a:txBody>
                  <a:tcPr anchor="ctr"/>
                </a:tc>
                <a:extLst>
                  <a:ext uri="{0D108BD9-81ED-4DB2-BD59-A6C34878D82A}">
                    <a16:rowId xmlns:a16="http://schemas.microsoft.com/office/drawing/2014/main" val="3599111514"/>
                  </a:ext>
                </a:extLst>
              </a:tr>
              <a:tr h="376396">
                <a:tc>
                  <a:txBody>
                    <a:bodyPr/>
                    <a:lstStyle/>
                    <a:p>
                      <a:pPr algn="ctr"/>
                      <a:r>
                        <a:rPr lang="en-US" dirty="0">
                          <a:solidFill>
                            <a:schemeClr val="bg1"/>
                          </a:solidFill>
                        </a:rPr>
                        <a:t>0</a:t>
                      </a:r>
                    </a:p>
                  </a:txBody>
                  <a:tcPr anchor="ctr"/>
                </a:tc>
                <a:tc>
                  <a:txBody>
                    <a:bodyPr/>
                    <a:lstStyle/>
                    <a:p>
                      <a:pPr algn="ctr"/>
                      <a:r>
                        <a:rPr lang="en-US" dirty="0">
                          <a:solidFill>
                            <a:schemeClr val="bg1"/>
                          </a:solidFill>
                        </a:rPr>
                        <a:t>Date</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lang="en-US" dirty="0">
                          <a:solidFill>
                            <a:schemeClr val="bg1"/>
                          </a:solidFill>
                        </a:rPr>
                        <a:t>Object</a:t>
                      </a:r>
                    </a:p>
                  </a:txBody>
                  <a:tcPr anchor="ctr"/>
                </a:tc>
                <a:extLst>
                  <a:ext uri="{0D108BD9-81ED-4DB2-BD59-A6C34878D82A}">
                    <a16:rowId xmlns:a16="http://schemas.microsoft.com/office/drawing/2014/main" val="2695368163"/>
                  </a:ext>
                </a:extLst>
              </a:tr>
              <a:tr h="376396">
                <a:tc>
                  <a:txBody>
                    <a:bodyPr/>
                    <a:lstStyle/>
                    <a:p>
                      <a:pPr algn="ctr"/>
                      <a:r>
                        <a:rPr lang="en-US" dirty="0">
                          <a:solidFill>
                            <a:schemeClr val="bg1"/>
                          </a:solidFill>
                        </a:rPr>
                        <a:t>1</a:t>
                      </a:r>
                    </a:p>
                  </a:txBody>
                  <a:tcPr anchor="ctr"/>
                </a:tc>
                <a:tc>
                  <a:txBody>
                    <a:bodyPr/>
                    <a:lstStyle/>
                    <a:p>
                      <a:pPr algn="ctr"/>
                      <a:r>
                        <a:rPr lang="en-US" dirty="0">
                          <a:solidFill>
                            <a:schemeClr val="bg1"/>
                          </a:solidFill>
                        </a:rPr>
                        <a:t>Symbol</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lang="en-US" dirty="0">
                          <a:solidFill>
                            <a:schemeClr val="bg1"/>
                          </a:solidFill>
                        </a:rPr>
                        <a:t>Object</a:t>
                      </a:r>
                    </a:p>
                  </a:txBody>
                  <a:tcPr anchor="ctr"/>
                </a:tc>
                <a:extLst>
                  <a:ext uri="{0D108BD9-81ED-4DB2-BD59-A6C34878D82A}">
                    <a16:rowId xmlns:a16="http://schemas.microsoft.com/office/drawing/2014/main" val="4167221368"/>
                  </a:ext>
                </a:extLst>
              </a:tr>
              <a:tr h="376396">
                <a:tc>
                  <a:txBody>
                    <a:bodyPr/>
                    <a:lstStyle/>
                    <a:p>
                      <a:pPr algn="ctr"/>
                      <a:r>
                        <a:rPr lang="en-US" dirty="0">
                          <a:solidFill>
                            <a:schemeClr val="bg1"/>
                          </a:solidFill>
                        </a:rPr>
                        <a:t>2</a:t>
                      </a:r>
                    </a:p>
                  </a:txBody>
                  <a:tcPr anchor="ctr"/>
                </a:tc>
                <a:tc>
                  <a:txBody>
                    <a:bodyPr/>
                    <a:lstStyle/>
                    <a:p>
                      <a:pPr algn="ctr"/>
                      <a:r>
                        <a:rPr lang="en-US" dirty="0">
                          <a:solidFill>
                            <a:schemeClr val="bg1"/>
                          </a:solidFill>
                        </a:rPr>
                        <a:t>Open</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lang="en-US" dirty="0">
                          <a:solidFill>
                            <a:schemeClr val="bg1"/>
                          </a:solidFill>
                        </a:rPr>
                        <a:t>Double</a:t>
                      </a:r>
                    </a:p>
                  </a:txBody>
                  <a:tcPr anchor="ctr"/>
                </a:tc>
                <a:extLst>
                  <a:ext uri="{0D108BD9-81ED-4DB2-BD59-A6C34878D82A}">
                    <a16:rowId xmlns:a16="http://schemas.microsoft.com/office/drawing/2014/main" val="1868275202"/>
                  </a:ext>
                </a:extLst>
              </a:tr>
              <a:tr h="376396">
                <a:tc>
                  <a:txBody>
                    <a:bodyPr/>
                    <a:lstStyle/>
                    <a:p>
                      <a:pPr algn="ctr"/>
                      <a:r>
                        <a:rPr lang="en-US" dirty="0">
                          <a:solidFill>
                            <a:schemeClr val="bg1"/>
                          </a:solidFill>
                        </a:rPr>
                        <a:t>3</a:t>
                      </a:r>
                    </a:p>
                  </a:txBody>
                  <a:tcPr anchor="ctr"/>
                </a:tc>
                <a:tc>
                  <a:txBody>
                    <a:bodyPr/>
                    <a:lstStyle/>
                    <a:p>
                      <a:pPr algn="ctr"/>
                      <a:r>
                        <a:rPr lang="en-US" dirty="0">
                          <a:solidFill>
                            <a:schemeClr val="bg1"/>
                          </a:solidFill>
                        </a:rPr>
                        <a:t>Close</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kumimoji="0" lang="en-US" sz="1400" b="0" u="none" strike="noStrike" kern="0" cap="none" spc="0" normalizeH="0" baseline="0" noProof="0">
                          <a:ln>
                            <a:noFill/>
                          </a:ln>
                          <a:solidFill>
                            <a:schemeClr val="bg1"/>
                          </a:solidFill>
                          <a:effectLst/>
                          <a:uLnTx/>
                          <a:uFillTx/>
                          <a:sym typeface="Arial"/>
                        </a:rPr>
                        <a:t>Double</a:t>
                      </a:r>
                      <a:endParaRPr lang="en-US" dirty="0">
                        <a:solidFill>
                          <a:schemeClr val="bg1"/>
                        </a:solidFill>
                      </a:endParaRPr>
                    </a:p>
                  </a:txBody>
                  <a:tcPr anchor="ctr"/>
                </a:tc>
                <a:extLst>
                  <a:ext uri="{0D108BD9-81ED-4DB2-BD59-A6C34878D82A}">
                    <a16:rowId xmlns:a16="http://schemas.microsoft.com/office/drawing/2014/main" val="3453615935"/>
                  </a:ext>
                </a:extLst>
              </a:tr>
              <a:tr h="376396">
                <a:tc>
                  <a:txBody>
                    <a:bodyPr/>
                    <a:lstStyle/>
                    <a:p>
                      <a:pPr algn="ctr"/>
                      <a:r>
                        <a:rPr lang="en-US" dirty="0">
                          <a:solidFill>
                            <a:schemeClr val="bg1"/>
                          </a:solidFill>
                        </a:rPr>
                        <a:t>4</a:t>
                      </a:r>
                    </a:p>
                  </a:txBody>
                  <a:tcPr anchor="ctr"/>
                </a:tc>
                <a:tc>
                  <a:txBody>
                    <a:bodyPr/>
                    <a:lstStyle/>
                    <a:p>
                      <a:pPr algn="ctr"/>
                      <a:r>
                        <a:rPr lang="en-US" dirty="0">
                          <a:solidFill>
                            <a:schemeClr val="bg1"/>
                          </a:solidFill>
                        </a:rPr>
                        <a:t>Low</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kumimoji="0" lang="en-US" sz="1400" b="0" u="none" strike="noStrike" kern="0" cap="none" spc="0" normalizeH="0" baseline="0" noProof="0">
                          <a:ln>
                            <a:noFill/>
                          </a:ln>
                          <a:solidFill>
                            <a:schemeClr val="bg1"/>
                          </a:solidFill>
                          <a:effectLst/>
                          <a:uLnTx/>
                          <a:uFillTx/>
                          <a:sym typeface="Arial"/>
                        </a:rPr>
                        <a:t>Double</a:t>
                      </a:r>
                      <a:endParaRPr lang="en-US" dirty="0">
                        <a:solidFill>
                          <a:schemeClr val="bg1"/>
                        </a:solidFill>
                      </a:endParaRPr>
                    </a:p>
                  </a:txBody>
                  <a:tcPr anchor="ctr"/>
                </a:tc>
                <a:extLst>
                  <a:ext uri="{0D108BD9-81ED-4DB2-BD59-A6C34878D82A}">
                    <a16:rowId xmlns:a16="http://schemas.microsoft.com/office/drawing/2014/main" val="2256494096"/>
                  </a:ext>
                </a:extLst>
              </a:tr>
              <a:tr h="376396">
                <a:tc>
                  <a:txBody>
                    <a:bodyPr/>
                    <a:lstStyle/>
                    <a:p>
                      <a:pPr algn="ctr"/>
                      <a:r>
                        <a:rPr lang="en-US" dirty="0">
                          <a:solidFill>
                            <a:schemeClr val="bg1"/>
                          </a:solidFill>
                        </a:rPr>
                        <a:t>5</a:t>
                      </a:r>
                    </a:p>
                  </a:txBody>
                  <a:tcPr anchor="ctr"/>
                </a:tc>
                <a:tc>
                  <a:txBody>
                    <a:bodyPr/>
                    <a:lstStyle/>
                    <a:p>
                      <a:pPr algn="ctr"/>
                      <a:r>
                        <a:rPr lang="en-US" dirty="0">
                          <a:solidFill>
                            <a:schemeClr val="bg1"/>
                          </a:solidFill>
                        </a:rPr>
                        <a:t>High</a:t>
                      </a:r>
                    </a:p>
                  </a:txBody>
                  <a:tcPr anchor="ctr"/>
                </a:tc>
                <a:tc>
                  <a:txBody>
                    <a:bodyPr/>
                    <a:lstStyle/>
                    <a:p>
                      <a:pPr algn="ctr"/>
                      <a:r>
                        <a:rPr lang="en-US" b="0">
                          <a:solidFill>
                            <a:schemeClr val="bg1"/>
                          </a:solidFill>
                          <a:effectLst/>
                        </a:rPr>
                        <a:t>851264</a:t>
                      </a:r>
                      <a:endParaRPr lang="en-US" dirty="0">
                        <a:solidFill>
                          <a:schemeClr val="bg1"/>
                        </a:solidFill>
                      </a:endParaRPr>
                    </a:p>
                  </a:txBody>
                  <a:tcPr anchor="ctr"/>
                </a:tc>
                <a:tc>
                  <a:txBody>
                    <a:bodyPr/>
                    <a:lstStyle/>
                    <a:p>
                      <a:pPr algn="ctr"/>
                      <a:r>
                        <a:rPr kumimoji="0" lang="en-US" sz="1400" b="0" u="none" strike="noStrike" kern="0" cap="none" spc="0" normalizeH="0" baseline="0" noProof="0">
                          <a:ln>
                            <a:noFill/>
                          </a:ln>
                          <a:solidFill>
                            <a:schemeClr val="bg1"/>
                          </a:solidFill>
                          <a:effectLst/>
                          <a:uLnTx/>
                          <a:uFillTx/>
                          <a:sym typeface="Arial"/>
                        </a:rPr>
                        <a:t>Double</a:t>
                      </a:r>
                      <a:endParaRPr lang="en-US" dirty="0">
                        <a:solidFill>
                          <a:schemeClr val="bg1"/>
                        </a:solidFill>
                      </a:endParaRPr>
                    </a:p>
                  </a:txBody>
                  <a:tcPr anchor="ctr"/>
                </a:tc>
                <a:extLst>
                  <a:ext uri="{0D108BD9-81ED-4DB2-BD59-A6C34878D82A}">
                    <a16:rowId xmlns:a16="http://schemas.microsoft.com/office/drawing/2014/main" val="1795561629"/>
                  </a:ext>
                </a:extLst>
              </a:tr>
              <a:tr h="376396">
                <a:tc>
                  <a:txBody>
                    <a:bodyPr/>
                    <a:lstStyle/>
                    <a:p>
                      <a:pPr algn="ctr"/>
                      <a:r>
                        <a:rPr lang="en-US" dirty="0">
                          <a:solidFill>
                            <a:schemeClr val="bg1"/>
                          </a:solidFill>
                        </a:rPr>
                        <a:t>6</a:t>
                      </a:r>
                    </a:p>
                  </a:txBody>
                  <a:tcPr anchor="ctr"/>
                </a:tc>
                <a:tc>
                  <a:txBody>
                    <a:bodyPr/>
                    <a:lstStyle/>
                    <a:p>
                      <a:pPr algn="ctr"/>
                      <a:r>
                        <a:rPr lang="en-US" dirty="0">
                          <a:solidFill>
                            <a:schemeClr val="bg1"/>
                          </a:solidFill>
                        </a:rPr>
                        <a:t>Volume</a:t>
                      </a:r>
                    </a:p>
                  </a:txBody>
                  <a:tcPr anchor="ctr"/>
                </a:tc>
                <a:tc>
                  <a:txBody>
                    <a:bodyPr/>
                    <a:lstStyle/>
                    <a:p>
                      <a:pPr algn="ctr"/>
                      <a:r>
                        <a:rPr lang="en-US" b="0" dirty="0">
                          <a:solidFill>
                            <a:schemeClr val="bg1"/>
                          </a:solidFill>
                          <a:effectLst/>
                        </a:rPr>
                        <a:t>851264</a:t>
                      </a:r>
                      <a:endParaRPr lang="en-US" dirty="0">
                        <a:solidFill>
                          <a:schemeClr val="bg1"/>
                        </a:solidFill>
                      </a:endParaRPr>
                    </a:p>
                  </a:txBody>
                  <a:tcPr anchor="ctr"/>
                </a:tc>
                <a:tc>
                  <a:txBody>
                    <a:bodyPr/>
                    <a:lstStyle/>
                    <a:p>
                      <a:pPr algn="ctr"/>
                      <a:r>
                        <a:rPr kumimoji="0" lang="en-US" sz="1400" b="0" u="none" strike="noStrike" kern="0" cap="none" spc="0" normalizeH="0" baseline="0" noProof="0" dirty="0">
                          <a:ln>
                            <a:noFill/>
                          </a:ln>
                          <a:solidFill>
                            <a:schemeClr val="bg1"/>
                          </a:solidFill>
                          <a:effectLst/>
                          <a:uLnTx/>
                          <a:uFillTx/>
                          <a:sym typeface="Arial"/>
                        </a:rPr>
                        <a:t>Double</a:t>
                      </a:r>
                      <a:endParaRPr lang="en-US" dirty="0">
                        <a:solidFill>
                          <a:schemeClr val="bg1"/>
                        </a:solidFill>
                      </a:endParaRPr>
                    </a:p>
                  </a:txBody>
                  <a:tcPr anchor="ctr"/>
                </a:tc>
                <a:extLst>
                  <a:ext uri="{0D108BD9-81ED-4DB2-BD59-A6C34878D82A}">
                    <a16:rowId xmlns:a16="http://schemas.microsoft.com/office/drawing/2014/main" val="874681277"/>
                  </a:ext>
                </a:extLst>
              </a:tr>
            </a:tbl>
          </a:graphicData>
        </a:graphic>
      </p:graphicFrame>
      <p:pic>
        <p:nvPicPr>
          <p:cNvPr id="5" name="Picture 4">
            <a:extLst>
              <a:ext uri="{FF2B5EF4-FFF2-40B4-BE49-F238E27FC236}">
                <a16:creationId xmlns:a16="http://schemas.microsoft.com/office/drawing/2014/main" id="{00BB19EA-68B8-47E3-924D-A7C25348F8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6424" y="1485900"/>
            <a:ext cx="2758557" cy="1882140"/>
          </a:xfrm>
          <a:prstGeom prst="rect">
            <a:avLst/>
          </a:prstGeom>
        </p:spPr>
      </p:pic>
    </p:spTree>
    <p:extLst>
      <p:ext uri="{BB962C8B-B14F-4D97-AF65-F5344CB8AC3E}">
        <p14:creationId xmlns:p14="http://schemas.microsoft.com/office/powerpoint/2010/main" val="76528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130686" y="207871"/>
            <a:ext cx="5601969" cy="53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443" name="Google Shape;443;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44" name="Google Shape;44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0"/>
          <p:cNvGrpSpPr/>
          <p:nvPr/>
        </p:nvGrpSpPr>
        <p:grpSpPr>
          <a:xfrm>
            <a:off x="1786339" y="1703401"/>
            <a:ext cx="473400" cy="473400"/>
            <a:chOff x="1786339" y="1703401"/>
            <a:chExt cx="473400" cy="473400"/>
          </a:xfrm>
        </p:grpSpPr>
        <p:sp>
          <p:nvSpPr>
            <p:cNvPr id="447" name="Google Shape;447;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1</a:t>
              </a:r>
              <a:endParaRPr sz="600">
                <a:solidFill>
                  <a:schemeClr val="dk2"/>
                </a:solidFill>
                <a:latin typeface="Muli"/>
                <a:ea typeface="Muli"/>
                <a:cs typeface="Muli"/>
                <a:sym typeface="Muli"/>
              </a:endParaRPr>
            </a:p>
          </p:txBody>
        </p:sp>
      </p:grpSp>
      <p:grpSp>
        <p:nvGrpSpPr>
          <p:cNvPr id="449" name="Google Shape;449;p40"/>
          <p:cNvGrpSpPr/>
          <p:nvPr/>
        </p:nvGrpSpPr>
        <p:grpSpPr>
          <a:xfrm>
            <a:off x="3814414" y="1703401"/>
            <a:ext cx="473400" cy="473400"/>
            <a:chOff x="3814414" y="1703401"/>
            <a:chExt cx="473400" cy="473400"/>
          </a:xfrm>
        </p:grpSpPr>
        <p:sp>
          <p:nvSpPr>
            <p:cNvPr id="450" name="Google Shape;450;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3</a:t>
              </a:r>
              <a:endParaRPr sz="600">
                <a:solidFill>
                  <a:schemeClr val="dk2"/>
                </a:solidFill>
                <a:latin typeface="Muli"/>
                <a:ea typeface="Muli"/>
                <a:cs typeface="Muli"/>
                <a:sym typeface="Muli"/>
              </a:endParaRPr>
            </a:p>
          </p:txBody>
        </p:sp>
      </p:grpSp>
      <p:grpSp>
        <p:nvGrpSpPr>
          <p:cNvPr id="452" name="Google Shape;452;p40"/>
          <p:cNvGrpSpPr/>
          <p:nvPr/>
        </p:nvGrpSpPr>
        <p:grpSpPr>
          <a:xfrm>
            <a:off x="5842489" y="1703401"/>
            <a:ext cx="473400" cy="473400"/>
            <a:chOff x="5842489" y="1703401"/>
            <a:chExt cx="473400" cy="473400"/>
          </a:xfrm>
        </p:grpSpPr>
        <p:sp>
          <p:nvSpPr>
            <p:cNvPr id="453" name="Google Shape;453;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5</a:t>
              </a:r>
              <a:endParaRPr sz="600">
                <a:solidFill>
                  <a:schemeClr val="dk2"/>
                </a:solidFill>
                <a:latin typeface="Muli"/>
                <a:ea typeface="Muli"/>
                <a:cs typeface="Muli"/>
                <a:sym typeface="Muli"/>
              </a:endParaRPr>
            </a:p>
          </p:txBody>
        </p:sp>
      </p:grpSp>
      <p:grpSp>
        <p:nvGrpSpPr>
          <p:cNvPr id="455" name="Google Shape;455;p40"/>
          <p:cNvGrpSpPr/>
          <p:nvPr/>
        </p:nvGrpSpPr>
        <p:grpSpPr>
          <a:xfrm>
            <a:off x="6880814" y="3576300"/>
            <a:ext cx="473400" cy="473400"/>
            <a:chOff x="6880814" y="3576300"/>
            <a:chExt cx="473400" cy="473400"/>
          </a:xfrm>
        </p:grpSpPr>
        <p:sp>
          <p:nvSpPr>
            <p:cNvPr id="456" name="Google Shape;456;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6</a:t>
              </a:r>
              <a:endParaRPr sz="600">
                <a:solidFill>
                  <a:schemeClr val="dk2"/>
                </a:solidFill>
                <a:latin typeface="Muli"/>
                <a:ea typeface="Muli"/>
                <a:cs typeface="Muli"/>
                <a:sym typeface="Muli"/>
              </a:endParaRPr>
            </a:p>
          </p:txBody>
        </p:sp>
      </p:grpSp>
      <p:grpSp>
        <p:nvGrpSpPr>
          <p:cNvPr id="458" name="Google Shape;458;p40"/>
          <p:cNvGrpSpPr/>
          <p:nvPr/>
        </p:nvGrpSpPr>
        <p:grpSpPr>
          <a:xfrm>
            <a:off x="4852739" y="3576300"/>
            <a:ext cx="473400" cy="473400"/>
            <a:chOff x="4852739" y="3576300"/>
            <a:chExt cx="473400" cy="473400"/>
          </a:xfrm>
        </p:grpSpPr>
        <p:sp>
          <p:nvSpPr>
            <p:cNvPr id="459" name="Google Shape;459;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4</a:t>
              </a:r>
              <a:endParaRPr sz="600">
                <a:solidFill>
                  <a:schemeClr val="dk2"/>
                </a:solidFill>
                <a:latin typeface="Muli"/>
                <a:ea typeface="Muli"/>
                <a:cs typeface="Muli"/>
                <a:sym typeface="Muli"/>
              </a:endParaRPr>
            </a:p>
          </p:txBody>
        </p:sp>
      </p:grpSp>
      <p:grpSp>
        <p:nvGrpSpPr>
          <p:cNvPr id="461" name="Google Shape;461;p40"/>
          <p:cNvGrpSpPr/>
          <p:nvPr/>
        </p:nvGrpSpPr>
        <p:grpSpPr>
          <a:xfrm>
            <a:off x="2824664" y="3576300"/>
            <a:ext cx="473400" cy="473400"/>
            <a:chOff x="2824664" y="3576300"/>
            <a:chExt cx="473400" cy="473400"/>
          </a:xfrm>
        </p:grpSpPr>
        <p:sp>
          <p:nvSpPr>
            <p:cNvPr id="462" name="Google Shape;462;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2</a:t>
              </a:r>
              <a:endParaRPr sz="600">
                <a:solidFill>
                  <a:schemeClr val="dk2"/>
                </a:solidFill>
                <a:latin typeface="Muli"/>
                <a:ea typeface="Muli"/>
                <a:cs typeface="Muli"/>
                <a:sym typeface="Muli"/>
              </a:endParaRPr>
            </a:p>
          </p:txBody>
        </p:sp>
      </p:grpSp>
      <p:sp>
        <p:nvSpPr>
          <p:cNvPr id="464" name="Google Shape;464;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Data Collection: </a:t>
            </a:r>
            <a:r>
              <a:rPr lang="en-US" sz="900" dirty="0">
                <a:solidFill>
                  <a:schemeClr val="lt1"/>
                </a:solidFill>
                <a:latin typeface="Muli"/>
                <a:ea typeface="Muli"/>
                <a:cs typeface="Muli"/>
                <a:sym typeface="Muli"/>
              </a:rPr>
              <a:t>Pandas is a popular data manipulation library in Python that provides powerful tools for importing and working with structured data. </a:t>
            </a:r>
            <a:endParaRPr sz="900" dirty="0">
              <a:solidFill>
                <a:schemeClr val="lt1"/>
              </a:solidFill>
              <a:latin typeface="Muli"/>
              <a:ea typeface="Muli"/>
              <a:cs typeface="Muli"/>
              <a:sym typeface="Muli"/>
            </a:endParaRPr>
          </a:p>
        </p:txBody>
      </p:sp>
      <p:sp>
        <p:nvSpPr>
          <p:cNvPr id="465" name="Google Shape;465;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Descriptive Analysis:</a:t>
            </a:r>
          </a:p>
          <a:p>
            <a:pPr marL="0" marR="0" lvl="0" indent="0" algn="ctr" rtl="0">
              <a:lnSpc>
                <a:spcPct val="100000"/>
              </a:lnSpc>
              <a:spcBef>
                <a:spcPts val="0"/>
              </a:spcBef>
              <a:spcAft>
                <a:spcPts val="0"/>
              </a:spcAft>
              <a:buNone/>
            </a:pPr>
            <a:r>
              <a:rPr lang="en-US" sz="900" dirty="0">
                <a:solidFill>
                  <a:schemeClr val="lt1"/>
                </a:solidFill>
                <a:latin typeface="Muli"/>
                <a:ea typeface="Muli"/>
                <a:cs typeface="Muli"/>
                <a:sym typeface="Muli"/>
              </a:rPr>
              <a:t>Such as Univariate/Bivariate/ Multivariate  analysis to explore the outliers, correlation for particular stock</a:t>
            </a:r>
            <a:endParaRPr sz="900" dirty="0">
              <a:solidFill>
                <a:schemeClr val="lt1"/>
              </a:solidFill>
              <a:latin typeface="Muli"/>
              <a:ea typeface="Muli"/>
              <a:cs typeface="Muli"/>
              <a:sym typeface="Muli"/>
            </a:endParaRPr>
          </a:p>
        </p:txBody>
      </p:sp>
      <p:sp>
        <p:nvSpPr>
          <p:cNvPr id="466" name="Google Shape;466;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Training the regression model/ NN model/ XG Boost model</a:t>
            </a:r>
            <a:endParaRPr sz="900" dirty="0">
              <a:solidFill>
                <a:schemeClr val="lt1"/>
              </a:solidFill>
              <a:latin typeface="Muli"/>
              <a:ea typeface="Muli"/>
              <a:cs typeface="Muli"/>
              <a:sym typeface="Muli"/>
            </a:endParaRPr>
          </a:p>
        </p:txBody>
      </p:sp>
      <p:sp>
        <p:nvSpPr>
          <p:cNvPr id="467" name="Google Shape;467;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Exploratory Data Analysis:</a:t>
            </a:r>
          </a:p>
          <a:p>
            <a:pPr marL="0" marR="0" lvl="0" indent="0" algn="ctr" rtl="0">
              <a:lnSpc>
                <a:spcPct val="100000"/>
              </a:lnSpc>
              <a:spcBef>
                <a:spcPts val="0"/>
              </a:spcBef>
              <a:spcAft>
                <a:spcPts val="0"/>
              </a:spcAft>
              <a:buNone/>
            </a:pPr>
            <a:r>
              <a:rPr lang="en-US" sz="900" dirty="0">
                <a:solidFill>
                  <a:schemeClr val="lt1"/>
                </a:solidFill>
                <a:latin typeface="Muli"/>
                <a:ea typeface="Muli"/>
                <a:cs typeface="Muli"/>
                <a:sym typeface="Muli"/>
              </a:rPr>
              <a:t>the process of analyzing and summarizing data to gain insights and identify patterns, relationships, and anomalies</a:t>
            </a:r>
            <a:endParaRPr sz="900" dirty="0">
              <a:solidFill>
                <a:schemeClr val="lt1"/>
              </a:solidFill>
              <a:latin typeface="Muli"/>
              <a:ea typeface="Muli"/>
              <a:cs typeface="Muli"/>
              <a:sym typeface="Muli"/>
            </a:endParaRPr>
          </a:p>
        </p:txBody>
      </p:sp>
      <p:sp>
        <p:nvSpPr>
          <p:cNvPr id="468" name="Google Shape;468;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Data normalisation and  splitting of the data to train and evaluate the model</a:t>
            </a:r>
            <a:endParaRPr sz="900" dirty="0">
              <a:solidFill>
                <a:schemeClr val="lt1"/>
              </a:solidFill>
              <a:latin typeface="Muli"/>
              <a:ea typeface="Muli"/>
              <a:cs typeface="Muli"/>
              <a:sym typeface="Muli"/>
            </a:endParaRPr>
          </a:p>
        </p:txBody>
      </p:sp>
      <p:sp>
        <p:nvSpPr>
          <p:cNvPr id="469" name="Google Shape;469;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lt1"/>
                </a:solidFill>
                <a:latin typeface="Muli"/>
                <a:ea typeface="Muli"/>
                <a:cs typeface="Muli"/>
                <a:sym typeface="Muli"/>
              </a:rPr>
              <a:t>Evaluation and comparison of models in terms of accuracy and precision</a:t>
            </a:r>
            <a:endParaRPr sz="900" dirty="0">
              <a:solidFill>
                <a:schemeClr val="lt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F763-FDB9-435F-9452-A23DD15D5A31}"/>
              </a:ext>
            </a:extLst>
          </p:cNvPr>
          <p:cNvSpPr>
            <a:spLocks noGrp="1"/>
          </p:cNvSpPr>
          <p:nvPr>
            <p:ph type="title"/>
          </p:nvPr>
        </p:nvSpPr>
        <p:spPr>
          <a:xfrm>
            <a:off x="252889" y="205975"/>
            <a:ext cx="8592931" cy="891018"/>
          </a:xfrm>
        </p:spPr>
        <p:txBody>
          <a:bodyPr anchor="t"/>
          <a:lstStyle/>
          <a:p>
            <a:r>
              <a:rPr lang="en-US" dirty="0"/>
              <a:t>Stock Value and Volume for AMAZON stock</a:t>
            </a:r>
          </a:p>
        </p:txBody>
      </p:sp>
      <p:sp>
        <p:nvSpPr>
          <p:cNvPr id="3" name="Slide Number Placeholder 2">
            <a:extLst>
              <a:ext uri="{FF2B5EF4-FFF2-40B4-BE49-F238E27FC236}">
                <a16:creationId xmlns:a16="http://schemas.microsoft.com/office/drawing/2014/main" id="{9BA5BC95-1593-4D9E-B1F5-87BDA99F15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026" name="Picture 2">
            <a:extLst>
              <a:ext uri="{FF2B5EF4-FFF2-40B4-BE49-F238E27FC236}">
                <a16:creationId xmlns:a16="http://schemas.microsoft.com/office/drawing/2014/main" id="{5D59DFA4-7033-4AF8-8C19-98FDCCF81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3526"/>
            <a:ext cx="5164931" cy="22282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8F3338-5E0B-42EF-96DE-8194AD76C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931" y="2971799"/>
            <a:ext cx="3949293" cy="17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7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D18DF4-A311-44D9-A659-EAA6AC30CC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Title 1">
            <a:extLst>
              <a:ext uri="{FF2B5EF4-FFF2-40B4-BE49-F238E27FC236}">
                <a16:creationId xmlns:a16="http://schemas.microsoft.com/office/drawing/2014/main" id="{E5A046E1-4994-422C-9CFE-E23426AA50C4}"/>
              </a:ext>
            </a:extLst>
          </p:cNvPr>
          <p:cNvSpPr txBox="1">
            <a:spLocks/>
          </p:cNvSpPr>
          <p:nvPr/>
        </p:nvSpPr>
        <p:spPr>
          <a:xfrm>
            <a:off x="469425" y="385578"/>
            <a:ext cx="3409155" cy="857400"/>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Lexend Deca" panose="020B0604020202020204" charset="-78"/>
                <a:cs typeface="Lexend Deca" panose="020B0604020202020204" charset="-78"/>
              </a:rPr>
              <a:t>Checking for Skewness</a:t>
            </a:r>
          </a:p>
          <a:p>
            <a:r>
              <a:rPr lang="en-US" sz="2000" dirty="0">
                <a:solidFill>
                  <a:schemeClr val="bg1"/>
                </a:solidFill>
                <a:latin typeface="Lexend Deca" panose="020B0604020202020204" charset="-78"/>
                <a:cs typeface="Lexend Deca" panose="020B0604020202020204" charset="-78"/>
              </a:rPr>
              <a:t>-- </a:t>
            </a:r>
            <a:r>
              <a:rPr lang="en-US" sz="1600" dirty="0">
                <a:solidFill>
                  <a:schemeClr val="bg1"/>
                </a:solidFill>
                <a:latin typeface="Lexend Deca" panose="020B0604020202020204" charset="-78"/>
                <a:cs typeface="Lexend Deca" panose="020B0604020202020204" charset="-78"/>
              </a:rPr>
              <a:t>all are right-skewed</a:t>
            </a:r>
            <a:endParaRPr lang="en-US" sz="2000" dirty="0">
              <a:solidFill>
                <a:schemeClr val="bg1"/>
              </a:solidFill>
              <a:latin typeface="Lexend Deca" panose="020B0604020202020204" charset="-78"/>
              <a:cs typeface="Lexend Deca" panose="020B0604020202020204" charset="-78"/>
            </a:endParaRPr>
          </a:p>
        </p:txBody>
      </p:sp>
      <p:sp>
        <p:nvSpPr>
          <p:cNvPr id="8" name="Title 1">
            <a:extLst>
              <a:ext uri="{FF2B5EF4-FFF2-40B4-BE49-F238E27FC236}">
                <a16:creationId xmlns:a16="http://schemas.microsoft.com/office/drawing/2014/main" id="{3BA857A5-4EB4-41FC-8DC8-9BD2F6BD895D}"/>
              </a:ext>
            </a:extLst>
          </p:cNvPr>
          <p:cNvSpPr txBox="1">
            <a:spLocks/>
          </p:cNvSpPr>
          <p:nvPr/>
        </p:nvSpPr>
        <p:spPr>
          <a:xfrm>
            <a:off x="5734845" y="3664836"/>
            <a:ext cx="3409155" cy="857400"/>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Lexend Deca" panose="020B0604020202020204" charset="-78"/>
                <a:cs typeface="Lexend Deca" panose="020B0604020202020204" charset="-78"/>
              </a:rPr>
              <a:t>Checking for Outliers</a:t>
            </a:r>
          </a:p>
          <a:p>
            <a:r>
              <a:rPr lang="en-US" sz="2000" dirty="0">
                <a:solidFill>
                  <a:schemeClr val="bg1"/>
                </a:solidFill>
                <a:latin typeface="Lexend Deca" panose="020B0604020202020204" charset="-78"/>
                <a:cs typeface="Lexend Deca" panose="020B0604020202020204" charset="-78"/>
              </a:rPr>
              <a:t>--</a:t>
            </a:r>
            <a:r>
              <a:rPr lang="en-US" sz="1200" dirty="0">
                <a:solidFill>
                  <a:schemeClr val="bg1"/>
                </a:solidFill>
                <a:latin typeface="Lexend Deca" panose="020B0604020202020204" charset="-78"/>
                <a:cs typeface="Lexend Deca" panose="020B0604020202020204" charset="-78"/>
              </a:rPr>
              <a:t>seems to have few outliers which is common in stock data</a:t>
            </a:r>
            <a:endParaRPr lang="en-US" sz="2000" dirty="0">
              <a:solidFill>
                <a:schemeClr val="bg1"/>
              </a:solidFill>
              <a:latin typeface="Lexend Deca" panose="020B0604020202020204" charset="-78"/>
              <a:cs typeface="Lexend Deca" panose="020B0604020202020204" charset="-78"/>
            </a:endParaRPr>
          </a:p>
        </p:txBody>
      </p:sp>
      <p:pic>
        <p:nvPicPr>
          <p:cNvPr id="2050" name="Picture 2">
            <a:extLst>
              <a:ext uri="{FF2B5EF4-FFF2-40B4-BE49-F238E27FC236}">
                <a16:creationId xmlns:a16="http://schemas.microsoft.com/office/drawing/2014/main" id="{4AD8B3F7-DE5A-44F5-8B48-11E67ACD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744" y="135731"/>
            <a:ext cx="4929186" cy="19554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09EC0FD-1798-457A-8DFE-F61F2548B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4" y="2803995"/>
            <a:ext cx="5265420" cy="208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8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85DB-7062-4942-B992-F52439106C26}"/>
              </a:ext>
            </a:extLst>
          </p:cNvPr>
          <p:cNvSpPr>
            <a:spLocks noGrp="1"/>
          </p:cNvSpPr>
          <p:nvPr>
            <p:ph type="title"/>
          </p:nvPr>
        </p:nvSpPr>
        <p:spPr>
          <a:xfrm>
            <a:off x="73185" y="113915"/>
            <a:ext cx="6014400" cy="857400"/>
          </a:xfrm>
        </p:spPr>
        <p:txBody>
          <a:bodyPr anchor="t"/>
          <a:lstStyle/>
          <a:p>
            <a:r>
              <a:rPr lang="en-US" dirty="0"/>
              <a:t>Correlation using pair plots</a:t>
            </a:r>
          </a:p>
        </p:txBody>
      </p:sp>
      <p:sp>
        <p:nvSpPr>
          <p:cNvPr id="3" name="Slide Number Placeholder 2">
            <a:extLst>
              <a:ext uri="{FF2B5EF4-FFF2-40B4-BE49-F238E27FC236}">
                <a16:creationId xmlns:a16="http://schemas.microsoft.com/office/drawing/2014/main" id="{5425635B-92E4-4720-BF18-043270A01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77C10D67-96CC-4BA2-8FE9-4DD9156DCE14}"/>
              </a:ext>
            </a:extLst>
          </p:cNvPr>
          <p:cNvSpPr txBox="1"/>
          <p:nvPr/>
        </p:nvSpPr>
        <p:spPr>
          <a:xfrm>
            <a:off x="6966585" y="1185148"/>
            <a:ext cx="1941195" cy="2031325"/>
          </a:xfrm>
          <a:prstGeom prst="rect">
            <a:avLst/>
          </a:prstGeom>
          <a:noFill/>
        </p:spPr>
        <p:txBody>
          <a:bodyPr wrap="square">
            <a:spAutoFit/>
          </a:bodyPr>
          <a:lstStyle/>
          <a:p>
            <a:r>
              <a:rPr lang="en-US" b="0" i="0" dirty="0">
                <a:solidFill>
                  <a:schemeClr val="bg1"/>
                </a:solidFill>
                <a:effectLst/>
                <a:latin typeface="Courier New" panose="02070309020205020404" pitchFamily="49" charset="0"/>
              </a:rPr>
              <a:t>Correlation w.r.t ‘close’</a:t>
            </a:r>
          </a:p>
          <a:p>
            <a:endParaRPr lang="en-US" dirty="0">
              <a:solidFill>
                <a:schemeClr val="bg1"/>
              </a:solidFill>
              <a:latin typeface="Courier New" panose="02070309020205020404" pitchFamily="49" charset="0"/>
            </a:endParaRPr>
          </a:p>
          <a:p>
            <a:r>
              <a:rPr lang="en-US" b="0" i="0" dirty="0">
                <a:solidFill>
                  <a:schemeClr val="bg1"/>
                </a:solidFill>
                <a:effectLst/>
                <a:latin typeface="Courier New" panose="02070309020205020404" pitchFamily="49" charset="0"/>
              </a:rPr>
              <a:t>open 0.999581 close 1.000000 low 0.999832 high 0.999811 volume -0.238560 </a:t>
            </a:r>
            <a:br>
              <a:rPr lang="en-US" dirty="0"/>
            </a:br>
            <a:endParaRPr lang="en-US" dirty="0"/>
          </a:p>
        </p:txBody>
      </p:sp>
      <p:sp>
        <p:nvSpPr>
          <p:cNvPr id="7" name="TextBox 6">
            <a:extLst>
              <a:ext uri="{FF2B5EF4-FFF2-40B4-BE49-F238E27FC236}">
                <a16:creationId xmlns:a16="http://schemas.microsoft.com/office/drawing/2014/main" id="{D5AF949D-DFE9-4DC7-BBD5-8E7A47CF6263}"/>
              </a:ext>
            </a:extLst>
          </p:cNvPr>
          <p:cNvSpPr txBox="1"/>
          <p:nvPr/>
        </p:nvSpPr>
        <p:spPr>
          <a:xfrm>
            <a:off x="358140" y="1478280"/>
            <a:ext cx="2004060" cy="2554545"/>
          </a:xfrm>
          <a:prstGeom prst="rect">
            <a:avLst/>
          </a:prstGeom>
          <a:noFill/>
        </p:spPr>
        <p:txBody>
          <a:bodyPr wrap="square" rtlCol="0">
            <a:spAutoFit/>
          </a:bodyPr>
          <a:lstStyle/>
          <a:p>
            <a:r>
              <a:rPr lang="en-US" sz="2000" dirty="0">
                <a:solidFill>
                  <a:schemeClr val="bg1"/>
                </a:solidFill>
                <a:latin typeface="Muli"/>
              </a:rPr>
              <a:t>We are considering the target feature as “close”. As we require to predict the closing value of a stock</a:t>
            </a:r>
          </a:p>
        </p:txBody>
      </p:sp>
      <p:pic>
        <p:nvPicPr>
          <p:cNvPr id="3074" name="Picture 2">
            <a:extLst>
              <a:ext uri="{FF2B5EF4-FFF2-40B4-BE49-F238E27FC236}">
                <a16:creationId xmlns:a16="http://schemas.microsoft.com/office/drawing/2014/main" id="{3C894398-FA31-4244-99AC-804D55AB9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15" y="853282"/>
            <a:ext cx="4093369" cy="409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9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Let’s review some modeling</a:t>
            </a:r>
            <a:endParaRPr dirty="0"/>
          </a:p>
        </p:txBody>
      </p:sp>
      <p:sp>
        <p:nvSpPr>
          <p:cNvPr id="296" name="Google Shape;296;p30"/>
          <p:cNvSpPr txBox="1">
            <a:spLocks noGrp="1"/>
          </p:cNvSpPr>
          <p:nvPr>
            <p:ph type="body" idx="1"/>
          </p:nvPr>
        </p:nvSpPr>
        <p:spPr>
          <a:xfrm>
            <a:off x="580550"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a:latin typeface="Muli"/>
                <a:ea typeface="Muli"/>
                <a:cs typeface="Muli"/>
                <a:sym typeface="Muli"/>
              </a:rPr>
              <a:t>Regression Analysis</a:t>
            </a:r>
            <a:endParaRPr sz="1200" b="1" dirty="0">
              <a:latin typeface="Muli"/>
              <a:ea typeface="Muli"/>
              <a:cs typeface="Muli"/>
              <a:sym typeface="Muli"/>
            </a:endParaRPr>
          </a:p>
          <a:p>
            <a:pPr marL="0" lvl="0" indent="0" algn="l" rtl="0">
              <a:spcBef>
                <a:spcPts val="600"/>
              </a:spcBef>
              <a:spcAft>
                <a:spcPts val="0"/>
              </a:spcAft>
              <a:buNone/>
            </a:pPr>
            <a:r>
              <a:rPr lang="en-US" sz="1200" dirty="0"/>
              <a:t>Linear regression is a widely used machine learning algorithm in data mining that predicts a continuous numerical output variable based on one or more input variables. In linear regression, the relationship between the input and output variables is assumed to be linear, and the goal is to find the best fitting line that describes this relationship.</a:t>
            </a:r>
          </a:p>
        </p:txBody>
      </p:sp>
      <p:sp>
        <p:nvSpPr>
          <p:cNvPr id="297" name="Google Shape;297;p30"/>
          <p:cNvSpPr txBox="1">
            <a:spLocks noGrp="1"/>
          </p:cNvSpPr>
          <p:nvPr>
            <p:ph type="body" idx="2"/>
          </p:nvPr>
        </p:nvSpPr>
        <p:spPr>
          <a:xfrm>
            <a:off x="5651824"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a:t>Neural Networks</a:t>
            </a:r>
            <a:endParaRPr sz="1200" b="1" dirty="0">
              <a:latin typeface="Muli"/>
              <a:ea typeface="Muli"/>
              <a:cs typeface="Muli"/>
              <a:sym typeface="Muli"/>
            </a:endParaRPr>
          </a:p>
          <a:p>
            <a:pPr marL="0" lvl="0" indent="0" algn="l" rtl="0">
              <a:spcBef>
                <a:spcPts val="600"/>
              </a:spcBef>
              <a:spcAft>
                <a:spcPts val="0"/>
              </a:spcAft>
              <a:buNone/>
            </a:pPr>
            <a:r>
              <a:rPr lang="en-US" sz="1200" dirty="0"/>
              <a:t>An Artificial Neural Network (ANN) is a machine learning algorithm that is inspired by the structure and function of biological neurons in the brain. ANNs are used in data mining for various tasks such as classification, regression, pattern recognition, and prediction.</a:t>
            </a:r>
          </a:p>
        </p:txBody>
      </p:sp>
      <p:sp>
        <p:nvSpPr>
          <p:cNvPr id="298" name="Google Shape;298;p30"/>
          <p:cNvSpPr txBox="1">
            <a:spLocks noGrp="1"/>
          </p:cNvSpPr>
          <p:nvPr>
            <p:ph type="body" idx="3"/>
          </p:nvPr>
        </p:nvSpPr>
        <p:spPr>
          <a:xfrm>
            <a:off x="3067728" y="135636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a:latin typeface="Muli"/>
                <a:ea typeface="Muli"/>
                <a:cs typeface="Muli"/>
                <a:sym typeface="Muli"/>
              </a:rPr>
              <a:t>Ensemble learning</a:t>
            </a:r>
            <a:endParaRPr sz="1200" b="1" dirty="0">
              <a:latin typeface="Muli"/>
              <a:ea typeface="Muli"/>
              <a:cs typeface="Muli"/>
              <a:sym typeface="Muli"/>
            </a:endParaRPr>
          </a:p>
          <a:p>
            <a:pPr marL="0" lvl="0" indent="0" algn="l" rtl="0">
              <a:spcBef>
                <a:spcPts val="600"/>
              </a:spcBef>
              <a:spcAft>
                <a:spcPts val="0"/>
              </a:spcAft>
              <a:buNone/>
            </a:pPr>
            <a:r>
              <a:rPr lang="en-US" sz="1200" dirty="0" err="1"/>
              <a:t>XGBoost</a:t>
            </a:r>
            <a:r>
              <a:rPr lang="en-US" sz="1200" dirty="0"/>
              <a:t> (Extreme Gradient Boosting) is a popular machine learning algorithm in data mining that is used for regression and classification tasks. </a:t>
            </a:r>
            <a:r>
              <a:rPr lang="en-US" sz="1200" dirty="0" err="1"/>
              <a:t>XGBoost</a:t>
            </a:r>
            <a:r>
              <a:rPr lang="en-US" sz="1200" dirty="0"/>
              <a:t> is an ensemble algorithm that combines the predictions of multiple decision trees to improve the accuracy and robustness of the model.</a:t>
            </a:r>
            <a:endParaRPr sz="1200" dirty="0"/>
          </a:p>
          <a:p>
            <a:pPr marL="0" lvl="0" indent="0" algn="l" rtl="0">
              <a:spcBef>
                <a:spcPts val="600"/>
              </a:spcBef>
              <a:spcAft>
                <a:spcPts val="0"/>
              </a:spcAft>
              <a:buNone/>
            </a:pPr>
            <a:endParaRPr sz="12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7B65-C590-4422-B8A7-66058A3D400C}"/>
              </a:ext>
            </a:extLst>
          </p:cNvPr>
          <p:cNvSpPr>
            <a:spLocks noGrp="1"/>
          </p:cNvSpPr>
          <p:nvPr>
            <p:ph type="title"/>
          </p:nvPr>
        </p:nvSpPr>
        <p:spPr/>
        <p:txBody>
          <a:bodyPr/>
          <a:lstStyle/>
          <a:p>
            <a:r>
              <a:rPr lang="en-US" dirty="0"/>
              <a:t>Hyper Parameters</a:t>
            </a:r>
          </a:p>
        </p:txBody>
      </p:sp>
      <p:sp>
        <p:nvSpPr>
          <p:cNvPr id="3" name="Text Placeholder 2">
            <a:extLst>
              <a:ext uri="{FF2B5EF4-FFF2-40B4-BE49-F238E27FC236}">
                <a16:creationId xmlns:a16="http://schemas.microsoft.com/office/drawing/2014/main" id="{908EA8DF-45E2-49DB-BFBA-78EFEE05841B}"/>
              </a:ext>
            </a:extLst>
          </p:cNvPr>
          <p:cNvSpPr>
            <a:spLocks noGrp="1"/>
          </p:cNvSpPr>
          <p:nvPr>
            <p:ph type="body" idx="1"/>
          </p:nvPr>
        </p:nvSpPr>
        <p:spPr/>
        <p:txBody>
          <a:bodyPr/>
          <a:lstStyle/>
          <a:p>
            <a:r>
              <a:rPr lang="en-US" dirty="0"/>
              <a:t>In theory, there might be hyper parameters such as intercepts, weights etc.</a:t>
            </a:r>
          </a:p>
          <a:p>
            <a:r>
              <a:rPr lang="en-US" dirty="0"/>
              <a:t>But we are discussing the hp’s that are in the implementation part</a:t>
            </a:r>
          </a:p>
          <a:p>
            <a:r>
              <a:rPr lang="en-US" dirty="0"/>
              <a:t>Such as number of layers, input cells, activation function, epochs</a:t>
            </a:r>
          </a:p>
        </p:txBody>
      </p:sp>
      <p:sp>
        <p:nvSpPr>
          <p:cNvPr id="4" name="Slide Number Placeholder 3">
            <a:extLst>
              <a:ext uri="{FF2B5EF4-FFF2-40B4-BE49-F238E27FC236}">
                <a16:creationId xmlns:a16="http://schemas.microsoft.com/office/drawing/2014/main" id="{43982EB6-FF07-4988-8C7C-1B8F43A8C8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2663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343850" y="866400"/>
            <a:ext cx="4185600" cy="186251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Data! Data! Data!</a:t>
            </a:r>
          </a:p>
          <a:p>
            <a:pPr marL="0" lvl="0" indent="0" algn="l" rtl="0">
              <a:spcBef>
                <a:spcPts val="600"/>
              </a:spcBef>
              <a:spcAft>
                <a:spcPts val="0"/>
              </a:spcAft>
              <a:buNone/>
            </a:pPr>
            <a:r>
              <a:rPr lang="en-US" dirty="0"/>
              <a:t>Can’t make bricks without clay</a:t>
            </a:r>
          </a:p>
          <a:p>
            <a:pPr marL="0" lvl="0" indent="0" algn="r" rtl="0">
              <a:spcBef>
                <a:spcPts val="600"/>
              </a:spcBef>
              <a:spcAft>
                <a:spcPts val="0"/>
              </a:spcAft>
              <a:buNone/>
            </a:pPr>
            <a:r>
              <a:rPr lang="en-US" dirty="0"/>
              <a:t>-Sherlock Holmes</a:t>
            </a:r>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01956" y="46769"/>
            <a:ext cx="6014400" cy="85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R</a:t>
            </a:r>
            <a:r>
              <a:rPr lang="en" dirty="0"/>
              <a:t>esults</a:t>
            </a:r>
            <a:endParaRPr dirty="0"/>
          </a:p>
        </p:txBody>
      </p:sp>
      <p:sp>
        <p:nvSpPr>
          <p:cNvPr id="227" name="Google Shape;22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TextBox 1">
            <a:extLst>
              <a:ext uri="{FF2B5EF4-FFF2-40B4-BE49-F238E27FC236}">
                <a16:creationId xmlns:a16="http://schemas.microsoft.com/office/drawing/2014/main" id="{EA4A2BA7-96FB-472C-933D-C5E729AD73A6}"/>
              </a:ext>
            </a:extLst>
          </p:cNvPr>
          <p:cNvSpPr txBox="1"/>
          <p:nvPr/>
        </p:nvSpPr>
        <p:spPr>
          <a:xfrm>
            <a:off x="580550" y="4413751"/>
            <a:ext cx="2642710" cy="369332"/>
          </a:xfrm>
          <a:prstGeom prst="rect">
            <a:avLst/>
          </a:prstGeom>
          <a:noFill/>
        </p:spPr>
        <p:txBody>
          <a:bodyPr wrap="square" rtlCol="0">
            <a:spAutoFit/>
          </a:bodyPr>
          <a:lstStyle/>
          <a:p>
            <a:pPr algn="ctr"/>
            <a:r>
              <a:rPr lang="en-US" sz="1800" dirty="0">
                <a:solidFill>
                  <a:schemeClr val="bg1"/>
                </a:solidFill>
                <a:latin typeface="Muli"/>
              </a:rPr>
              <a:t>Linear Regression</a:t>
            </a:r>
          </a:p>
        </p:txBody>
      </p:sp>
      <p:sp>
        <p:nvSpPr>
          <p:cNvPr id="9" name="TextBox 8">
            <a:extLst>
              <a:ext uri="{FF2B5EF4-FFF2-40B4-BE49-F238E27FC236}">
                <a16:creationId xmlns:a16="http://schemas.microsoft.com/office/drawing/2014/main" id="{80350606-EF3D-410C-8BD5-D254A040529B}"/>
              </a:ext>
            </a:extLst>
          </p:cNvPr>
          <p:cNvSpPr txBox="1"/>
          <p:nvPr/>
        </p:nvSpPr>
        <p:spPr>
          <a:xfrm>
            <a:off x="5023010" y="1246128"/>
            <a:ext cx="2642710" cy="369332"/>
          </a:xfrm>
          <a:prstGeom prst="rect">
            <a:avLst/>
          </a:prstGeom>
          <a:noFill/>
        </p:spPr>
        <p:txBody>
          <a:bodyPr wrap="square" rtlCol="0">
            <a:spAutoFit/>
          </a:bodyPr>
          <a:lstStyle/>
          <a:p>
            <a:pPr algn="ctr"/>
            <a:r>
              <a:rPr lang="en-US" sz="1800" dirty="0">
                <a:solidFill>
                  <a:schemeClr val="bg1"/>
                </a:solidFill>
                <a:latin typeface="Muli"/>
              </a:rPr>
              <a:t>XG Boost</a:t>
            </a:r>
          </a:p>
        </p:txBody>
      </p:sp>
      <p:pic>
        <p:nvPicPr>
          <p:cNvPr id="4098" name="Picture 2">
            <a:extLst>
              <a:ext uri="{FF2B5EF4-FFF2-40B4-BE49-F238E27FC236}">
                <a16:creationId xmlns:a16="http://schemas.microsoft.com/office/drawing/2014/main" id="{0AF5DA6F-4894-4546-A5A4-8202A4947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1" y="716985"/>
            <a:ext cx="4028281" cy="35456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6043CAB-4397-4A48-86C6-9692A17D0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03" y="1707356"/>
            <a:ext cx="4758416" cy="2350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 Placeholder 2">
            <a:extLst>
              <a:ext uri="{FF2B5EF4-FFF2-40B4-BE49-F238E27FC236}">
                <a16:creationId xmlns:a16="http://schemas.microsoft.com/office/drawing/2014/main" id="{4A483B1C-AF02-4FA4-9685-F837A1D02B78}"/>
              </a:ext>
            </a:extLst>
          </p:cNvPr>
          <p:cNvSpPr>
            <a:spLocks noGrp="1"/>
          </p:cNvSpPr>
          <p:nvPr>
            <p:ph type="body" idx="1"/>
          </p:nvPr>
        </p:nvSpPr>
        <p:spPr>
          <a:xfrm>
            <a:off x="5585460" y="1112520"/>
            <a:ext cx="3619500" cy="2613660"/>
          </a:xfrm>
        </p:spPr>
        <p:txBody>
          <a:bodyPr/>
          <a:lstStyle/>
          <a:p>
            <a:r>
              <a:rPr lang="en-US" sz="5000" dirty="0">
                <a:latin typeface="Lexend Deca" panose="020B0604020202020204" charset="-78"/>
                <a:cs typeface="Lexend Deca" panose="020B0604020202020204" charset="-78"/>
              </a:rPr>
              <a:t>ANN</a:t>
            </a:r>
          </a:p>
          <a:p>
            <a:r>
              <a:rPr lang="en-US" sz="5000" dirty="0">
                <a:latin typeface="Lexend Deca" panose="020B0604020202020204" charset="-78"/>
                <a:cs typeface="Lexend Deca" panose="020B0604020202020204" charset="-78"/>
              </a:rPr>
              <a:t>RESULTS</a:t>
            </a:r>
          </a:p>
        </p:txBody>
      </p:sp>
      <p:pic>
        <p:nvPicPr>
          <p:cNvPr id="4" name="Picture 3">
            <a:extLst>
              <a:ext uri="{FF2B5EF4-FFF2-40B4-BE49-F238E27FC236}">
                <a16:creationId xmlns:a16="http://schemas.microsoft.com/office/drawing/2014/main" id="{C4C62072-D297-4253-A5F4-288889B7D68A}"/>
              </a:ext>
            </a:extLst>
          </p:cNvPr>
          <p:cNvPicPr>
            <a:picLocks noChangeAspect="1"/>
          </p:cNvPicPr>
          <p:nvPr/>
        </p:nvPicPr>
        <p:blipFill>
          <a:blip r:embed="rId3"/>
          <a:stretch>
            <a:fillRect/>
          </a:stretch>
        </p:blipFill>
        <p:spPr>
          <a:xfrm>
            <a:off x="707231" y="483709"/>
            <a:ext cx="4332684" cy="41760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Advantages</a:t>
            </a:r>
            <a:endParaRPr dirty="0"/>
          </a:p>
        </p:txBody>
      </p:sp>
      <p:sp>
        <p:nvSpPr>
          <p:cNvPr id="482" name="Google Shape;48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83" name="Google Shape;483;p42"/>
          <p:cNvSpPr/>
          <p:nvPr/>
        </p:nvSpPr>
        <p:spPr>
          <a:xfrm>
            <a:off x="612000" y="1363400"/>
            <a:ext cx="3887700" cy="1584600"/>
          </a:xfrm>
          <a:prstGeom prst="rect">
            <a:avLst/>
          </a:prstGeom>
          <a:solidFill>
            <a:srgbClr val="050060">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a:solidFill>
                  <a:schemeClr val="lt1"/>
                </a:solidFill>
                <a:latin typeface="Muli"/>
                <a:ea typeface="Muli"/>
                <a:cs typeface="Muli"/>
                <a:sym typeface="Muli"/>
              </a:rPr>
              <a:t>Accuracy</a:t>
            </a:r>
            <a:endParaRPr b="1" dirty="0">
              <a:solidFill>
                <a:schemeClr val="lt1"/>
              </a:solidFill>
              <a:latin typeface="Muli"/>
              <a:ea typeface="Muli"/>
              <a:cs typeface="Muli"/>
              <a:sym typeface="Muli"/>
            </a:endParaRPr>
          </a:p>
          <a:p>
            <a:pPr marL="0" lvl="0" indent="0" algn="l" rtl="0">
              <a:spcBef>
                <a:spcPts val="600"/>
              </a:spcBef>
              <a:spcAft>
                <a:spcPts val="600"/>
              </a:spcAft>
              <a:buNone/>
            </a:pPr>
            <a:r>
              <a:rPr lang="en" dirty="0">
                <a:solidFill>
                  <a:schemeClr val="lt1"/>
                </a:solidFill>
                <a:latin typeface="Muli"/>
                <a:ea typeface="Muli"/>
                <a:cs typeface="Muli"/>
                <a:sym typeface="Muli"/>
              </a:rPr>
              <a:t>Improved accuracy when compared to the exsiting system</a:t>
            </a:r>
            <a:endParaRPr dirty="0">
              <a:solidFill>
                <a:schemeClr val="lt1"/>
              </a:solidFill>
              <a:latin typeface="Muli"/>
              <a:ea typeface="Muli"/>
              <a:cs typeface="Muli"/>
              <a:sym typeface="Muli"/>
            </a:endParaRPr>
          </a:p>
        </p:txBody>
      </p:sp>
      <p:sp>
        <p:nvSpPr>
          <p:cNvPr id="484" name="Google Shape;484;p42"/>
          <p:cNvSpPr/>
          <p:nvPr/>
        </p:nvSpPr>
        <p:spPr>
          <a:xfrm>
            <a:off x="4660485" y="1363400"/>
            <a:ext cx="3887700" cy="1584600"/>
          </a:xfrm>
          <a:prstGeom prst="rect">
            <a:avLst/>
          </a:prstGeom>
          <a:solidFill>
            <a:srgbClr val="050060">
              <a:alpha val="1788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lt1"/>
                </a:solidFill>
                <a:latin typeface="Muli"/>
                <a:ea typeface="Muli"/>
                <a:cs typeface="Muli"/>
                <a:sym typeface="Muli"/>
              </a:rPr>
              <a:t>Scalable</a:t>
            </a:r>
            <a:endParaRPr b="1" dirty="0">
              <a:solidFill>
                <a:schemeClr val="lt1"/>
              </a:solidFill>
              <a:latin typeface="Muli"/>
              <a:ea typeface="Muli"/>
              <a:cs typeface="Muli"/>
              <a:sym typeface="Muli"/>
            </a:endParaRPr>
          </a:p>
          <a:p>
            <a:pPr marL="0" lvl="0" indent="0" algn="r" rtl="0">
              <a:spcBef>
                <a:spcPts val="600"/>
              </a:spcBef>
              <a:spcAft>
                <a:spcPts val="600"/>
              </a:spcAft>
              <a:buNone/>
            </a:pPr>
            <a:r>
              <a:rPr lang="en" dirty="0">
                <a:solidFill>
                  <a:schemeClr val="lt1"/>
                </a:solidFill>
                <a:latin typeface="Muli"/>
                <a:ea typeface="Muli"/>
                <a:cs typeface="Muli"/>
                <a:sym typeface="Muli"/>
              </a:rPr>
              <a:t>Able to analyze large amount of datasets</a:t>
            </a:r>
            <a:endParaRPr dirty="0">
              <a:solidFill>
                <a:schemeClr val="lt1"/>
              </a:solidFill>
              <a:latin typeface="Muli"/>
              <a:ea typeface="Muli"/>
              <a:cs typeface="Muli"/>
              <a:sym typeface="Muli"/>
            </a:endParaRPr>
          </a:p>
        </p:txBody>
      </p:sp>
      <p:sp>
        <p:nvSpPr>
          <p:cNvPr id="485" name="Google Shape;485;p42"/>
          <p:cNvSpPr/>
          <p:nvPr/>
        </p:nvSpPr>
        <p:spPr>
          <a:xfrm>
            <a:off x="612000" y="3121900"/>
            <a:ext cx="3887700" cy="1584600"/>
          </a:xfrm>
          <a:prstGeom prst="rect">
            <a:avLst/>
          </a:prstGeom>
          <a:solidFill>
            <a:srgbClr val="050060">
              <a:alpha val="1788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lt1"/>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dirty="0">
                <a:solidFill>
                  <a:schemeClr val="lt1"/>
                </a:solidFill>
                <a:latin typeface="Muli"/>
                <a:ea typeface="Muli"/>
                <a:cs typeface="Muli"/>
                <a:sym typeface="Muli"/>
              </a:rPr>
              <a:t>Increased interpretability of results and provide clear insights for organizations</a:t>
            </a:r>
            <a:endParaRPr dirty="0">
              <a:solidFill>
                <a:schemeClr val="lt1"/>
              </a:solidFill>
              <a:latin typeface="Muli"/>
              <a:ea typeface="Muli"/>
              <a:cs typeface="Muli"/>
              <a:sym typeface="Muli"/>
            </a:endParaRPr>
          </a:p>
          <a:p>
            <a:pPr marL="0" lvl="0" indent="0" algn="l" rtl="0">
              <a:spcBef>
                <a:spcPts val="600"/>
              </a:spcBef>
              <a:spcAft>
                <a:spcPts val="600"/>
              </a:spcAft>
              <a:buClr>
                <a:schemeClr val="dk1"/>
              </a:buClr>
              <a:buSzPts val="1100"/>
              <a:buFont typeface="Arial"/>
              <a:buNone/>
            </a:pPr>
            <a:r>
              <a:rPr lang="en" b="1" dirty="0">
                <a:solidFill>
                  <a:schemeClr val="lt1"/>
                </a:solidFill>
                <a:latin typeface="Muli"/>
                <a:ea typeface="Muli"/>
                <a:cs typeface="Muli"/>
                <a:sym typeface="Muli"/>
              </a:rPr>
              <a:t>Interpretability</a:t>
            </a:r>
            <a:endParaRPr dirty="0">
              <a:solidFill>
                <a:schemeClr val="lt1"/>
              </a:solidFill>
              <a:latin typeface="Muli"/>
              <a:ea typeface="Muli"/>
              <a:cs typeface="Muli"/>
              <a:sym typeface="Muli"/>
            </a:endParaRPr>
          </a:p>
        </p:txBody>
      </p:sp>
      <p:sp>
        <p:nvSpPr>
          <p:cNvPr id="486" name="Google Shape;486;p42"/>
          <p:cNvSpPr/>
          <p:nvPr/>
        </p:nvSpPr>
        <p:spPr>
          <a:xfrm>
            <a:off x="4660485" y="3121900"/>
            <a:ext cx="3887700" cy="1584600"/>
          </a:xfrm>
          <a:prstGeom prst="rect">
            <a:avLst/>
          </a:prstGeom>
          <a:solidFill>
            <a:srgbClr val="050060">
              <a:alpha val="1788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lt1"/>
                </a:solidFill>
                <a:latin typeface="Muli"/>
                <a:ea typeface="Muli"/>
                <a:cs typeface="Muli"/>
                <a:sym typeface="Muli"/>
              </a:rPr>
              <a:t>Increase in transparency and let organizations to identify potential risks</a:t>
            </a:r>
            <a:endParaRPr dirty="0">
              <a:solidFill>
                <a:schemeClr val="lt1"/>
              </a:solidFill>
              <a:latin typeface="Muli"/>
              <a:ea typeface="Muli"/>
              <a:cs typeface="Muli"/>
              <a:sym typeface="Muli"/>
            </a:endParaRPr>
          </a:p>
          <a:p>
            <a:pPr marL="0" lvl="0" indent="0" algn="r" rtl="0">
              <a:spcBef>
                <a:spcPts val="600"/>
              </a:spcBef>
              <a:spcAft>
                <a:spcPts val="600"/>
              </a:spcAft>
              <a:buNone/>
            </a:pPr>
            <a:r>
              <a:rPr lang="en" b="1" dirty="0">
                <a:solidFill>
                  <a:schemeClr val="lt1"/>
                </a:solidFill>
                <a:latin typeface="Muli"/>
                <a:ea typeface="Muli"/>
                <a:cs typeface="Muli"/>
                <a:sym typeface="Muli"/>
              </a:rPr>
              <a:t>Transparency</a:t>
            </a:r>
            <a:endParaRPr dirty="0">
              <a:solidFill>
                <a:schemeClr val="lt1"/>
              </a:solidFill>
              <a:latin typeface="Muli"/>
              <a:ea typeface="Muli"/>
              <a:cs typeface="Muli"/>
              <a:sym typeface="Muli"/>
            </a:endParaRPr>
          </a:p>
        </p:txBody>
      </p:sp>
      <p:sp>
        <p:nvSpPr>
          <p:cNvPr id="487" name="Google Shape;487;p42"/>
          <p:cNvSpPr/>
          <p:nvPr/>
        </p:nvSpPr>
        <p:spPr>
          <a:xfrm>
            <a:off x="3285625"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rot="5400000">
            <a:off x="3446410"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42"/>
          <p:cNvSpPr/>
          <p:nvPr/>
        </p:nvSpPr>
        <p:spPr>
          <a:xfrm rot="10800000">
            <a:off x="3459879" y="1914006"/>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842100" y="2242577"/>
            <a:ext cx="349569" cy="470611"/>
          </a:xfrm>
          <a:prstGeom prst="rect">
            <a:avLst/>
          </a:prstGeom>
        </p:spPr>
        <p:txBody>
          <a:bodyPr>
            <a:prstTxWarp prst="textPlain">
              <a:avLst/>
            </a:prstTxWarp>
          </a:bodyPr>
          <a:lstStyle/>
          <a:p>
            <a:pPr lvl="0" algn="ctr"/>
            <a:r>
              <a:rPr lang="en-US" b="1" dirty="0">
                <a:solidFill>
                  <a:schemeClr val="lt1"/>
                </a:solidFill>
                <a:latin typeface="Lexend Deca"/>
              </a:rPr>
              <a:t>A</a:t>
            </a:r>
            <a:endParaRPr b="1" i="0" dirty="0">
              <a:ln>
                <a:noFill/>
              </a:ln>
              <a:solidFill>
                <a:schemeClr val="lt1"/>
              </a:solidFill>
              <a:latin typeface="Lexend Deca"/>
            </a:endParaRPr>
          </a:p>
        </p:txBody>
      </p:sp>
      <p:sp>
        <p:nvSpPr>
          <p:cNvPr id="492" name="Google Shape;492;p42"/>
          <p:cNvSpPr/>
          <p:nvPr/>
        </p:nvSpPr>
        <p:spPr>
          <a:xfrm>
            <a:off x="4881922" y="2242577"/>
            <a:ext cx="428509" cy="538765"/>
          </a:xfrm>
          <a:prstGeom prst="rect">
            <a:avLst/>
          </a:prstGeom>
        </p:spPr>
        <p:txBody>
          <a:bodyPr>
            <a:prstTxWarp prst="textPlain">
              <a:avLst/>
            </a:prstTxWarp>
          </a:bodyPr>
          <a:lstStyle/>
          <a:p>
            <a:pPr lvl="0" algn="ctr"/>
            <a:r>
              <a:rPr lang="en-US" b="1" dirty="0">
                <a:solidFill>
                  <a:schemeClr val="lt1"/>
                </a:solidFill>
                <a:latin typeface="Lexend Deca"/>
              </a:rPr>
              <a:t>S</a:t>
            </a:r>
            <a:endParaRPr b="1" i="0" dirty="0">
              <a:ln>
                <a:noFill/>
              </a:ln>
              <a:solidFill>
                <a:schemeClr val="lt1"/>
              </a:solidFill>
              <a:latin typeface="Lexend Deca"/>
            </a:endParaRPr>
          </a:p>
        </p:txBody>
      </p:sp>
      <p:sp>
        <p:nvSpPr>
          <p:cNvPr id="493" name="Google Shape;493;p42"/>
          <p:cNvSpPr/>
          <p:nvPr/>
        </p:nvSpPr>
        <p:spPr>
          <a:xfrm>
            <a:off x="3842100" y="3322990"/>
            <a:ext cx="290230" cy="491941"/>
          </a:xfrm>
          <a:prstGeom prst="rect">
            <a:avLst/>
          </a:prstGeom>
        </p:spPr>
        <p:txBody>
          <a:bodyPr>
            <a:prstTxWarp prst="textPlain">
              <a:avLst/>
            </a:prstTxWarp>
          </a:bodyPr>
          <a:lstStyle/>
          <a:p>
            <a:pPr lvl="0" algn="ctr"/>
            <a:r>
              <a:rPr lang="en-US" b="1" i="0" dirty="0">
                <a:ln>
                  <a:noFill/>
                </a:ln>
                <a:solidFill>
                  <a:schemeClr val="lt1"/>
                </a:solidFill>
                <a:latin typeface="Lexend Deca"/>
              </a:rPr>
              <a:t>I</a:t>
            </a:r>
            <a:endParaRPr b="1" i="0" dirty="0">
              <a:ln>
                <a:noFill/>
              </a:ln>
              <a:solidFill>
                <a:schemeClr val="lt1"/>
              </a:solidFill>
              <a:latin typeface="Lexend Deca"/>
            </a:endParaRPr>
          </a:p>
        </p:txBody>
      </p:sp>
      <p:sp>
        <p:nvSpPr>
          <p:cNvPr id="494" name="Google Shape;494;p42"/>
          <p:cNvSpPr/>
          <p:nvPr/>
        </p:nvSpPr>
        <p:spPr>
          <a:xfrm>
            <a:off x="4971979" y="3356672"/>
            <a:ext cx="338452" cy="458259"/>
          </a:xfrm>
          <a:prstGeom prst="rect">
            <a:avLst/>
          </a:prstGeom>
        </p:spPr>
        <p:txBody>
          <a:bodyPr>
            <a:prstTxWarp prst="textPlain">
              <a:avLst/>
            </a:prstTxWarp>
          </a:bodyPr>
          <a:lstStyle/>
          <a:p>
            <a:pPr lvl="0" algn="ctr"/>
            <a:r>
              <a:rPr b="1" i="0" dirty="0">
                <a:ln>
                  <a:noFill/>
                </a:ln>
                <a:solidFill>
                  <a:schemeClr val="lt1"/>
                </a:solidFill>
                <a:latin typeface="Lexend Deca"/>
              </a:rPr>
              <a:t>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Minor Disadvantages</a:t>
            </a:r>
            <a:endParaRPr dirty="0"/>
          </a:p>
        </p:txBody>
      </p:sp>
      <p:sp>
        <p:nvSpPr>
          <p:cNvPr id="385" name="Google Shape;385;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dirty="0"/>
              <a:t>Larger the data – higher the execution time</a:t>
            </a:r>
            <a:endParaRPr sz="1800" dirty="0"/>
          </a:p>
          <a:p>
            <a:pPr marL="457200" lvl="0" indent="-342900" algn="l" rtl="0">
              <a:lnSpc>
                <a:spcPct val="115000"/>
              </a:lnSpc>
              <a:spcBef>
                <a:spcPts val="0"/>
              </a:spcBef>
              <a:spcAft>
                <a:spcPts val="0"/>
              </a:spcAft>
              <a:buSzPts val="1800"/>
              <a:buChar char="⬡"/>
            </a:pPr>
            <a:r>
              <a:rPr lang="en-US" sz="1800" dirty="0"/>
              <a:t>Plausible risk function results (MSE/R-squared)</a:t>
            </a:r>
          </a:p>
          <a:p>
            <a:pPr marL="457200" lvl="0" indent="-342900" algn="l" rtl="0">
              <a:lnSpc>
                <a:spcPct val="115000"/>
              </a:lnSpc>
              <a:spcBef>
                <a:spcPts val="0"/>
              </a:spcBef>
              <a:spcAft>
                <a:spcPts val="0"/>
              </a:spcAft>
              <a:buSzPts val="1800"/>
              <a:buChar char="⬡"/>
            </a:pPr>
            <a:r>
              <a:rPr lang="en-US" sz="1800" dirty="0"/>
              <a:t>Cannot predict for all the stocks at once.</a:t>
            </a:r>
            <a:endParaRPr lang="en" sz="1800" dirty="0"/>
          </a:p>
          <a:p>
            <a:pPr marL="0" lvl="0" indent="0" algn="l" rtl="0">
              <a:lnSpc>
                <a:spcPct val="115000"/>
              </a:lnSpc>
              <a:spcBef>
                <a:spcPts val="600"/>
              </a:spcBef>
              <a:spcAft>
                <a:spcPts val="0"/>
              </a:spcAft>
              <a:buNone/>
            </a:pPr>
            <a:endParaRPr sz="1800" dirty="0"/>
          </a:p>
        </p:txBody>
      </p:sp>
      <p:sp>
        <p:nvSpPr>
          <p:cNvPr id="387" name="Google Shape;38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959128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Applications</a:t>
            </a:r>
            <a:endParaRPr dirty="0"/>
          </a:p>
        </p:txBody>
      </p:sp>
      <p:sp>
        <p:nvSpPr>
          <p:cNvPr id="385" name="Google Shape;385;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dirty="0"/>
              <a:t>Investment Decisions</a:t>
            </a:r>
            <a:endParaRPr sz="1800" dirty="0"/>
          </a:p>
          <a:p>
            <a:pPr marL="457200" lvl="0" indent="-342900" algn="l" rtl="0">
              <a:lnSpc>
                <a:spcPct val="115000"/>
              </a:lnSpc>
              <a:spcBef>
                <a:spcPts val="0"/>
              </a:spcBef>
              <a:spcAft>
                <a:spcPts val="0"/>
              </a:spcAft>
              <a:buSzPts val="1800"/>
              <a:buChar char="⬡"/>
            </a:pPr>
            <a:r>
              <a:rPr lang="en-US" sz="1800" dirty="0"/>
              <a:t>R</a:t>
            </a:r>
            <a:r>
              <a:rPr lang="en" sz="1800" dirty="0"/>
              <a:t>isk Management</a:t>
            </a:r>
          </a:p>
          <a:p>
            <a:pPr marL="457200" lvl="0" indent="-342900" algn="l" rtl="0">
              <a:lnSpc>
                <a:spcPct val="115000"/>
              </a:lnSpc>
              <a:spcBef>
                <a:spcPts val="0"/>
              </a:spcBef>
              <a:spcAft>
                <a:spcPts val="0"/>
              </a:spcAft>
              <a:buSzPts val="1800"/>
              <a:buChar char="⬡"/>
            </a:pPr>
            <a:r>
              <a:rPr lang="en" sz="1800" dirty="0"/>
              <a:t>Business Planning and Stratagies</a:t>
            </a:r>
          </a:p>
          <a:p>
            <a:pPr marL="457200" lvl="0" indent="-342900" algn="l" rtl="0">
              <a:lnSpc>
                <a:spcPct val="115000"/>
              </a:lnSpc>
              <a:spcBef>
                <a:spcPts val="0"/>
              </a:spcBef>
              <a:spcAft>
                <a:spcPts val="0"/>
              </a:spcAft>
              <a:buSzPts val="1800"/>
              <a:buChar char="⬡"/>
            </a:pPr>
            <a:r>
              <a:rPr lang="en" sz="1800" dirty="0"/>
              <a:t>Financial Forecasting</a:t>
            </a:r>
          </a:p>
          <a:p>
            <a:pPr marL="457200" lvl="0" indent="-342900" algn="l" rtl="0">
              <a:lnSpc>
                <a:spcPct val="115000"/>
              </a:lnSpc>
              <a:spcBef>
                <a:spcPts val="0"/>
              </a:spcBef>
              <a:spcAft>
                <a:spcPts val="0"/>
              </a:spcAft>
              <a:buSzPts val="1800"/>
              <a:buChar char="⬡"/>
            </a:pPr>
            <a:r>
              <a:rPr lang="en" sz="1800" dirty="0"/>
              <a:t>Fraud Detection</a:t>
            </a:r>
            <a:endParaRPr sz="1800" dirty="0"/>
          </a:p>
          <a:p>
            <a:pPr marL="0" lvl="0" indent="0" algn="l" rtl="0">
              <a:lnSpc>
                <a:spcPct val="115000"/>
              </a:lnSpc>
              <a:spcBef>
                <a:spcPts val="600"/>
              </a:spcBef>
              <a:spcAft>
                <a:spcPts val="0"/>
              </a:spcAft>
              <a:buNone/>
            </a:pPr>
            <a:endParaRPr sz="1800" dirty="0"/>
          </a:p>
        </p:txBody>
      </p:sp>
      <p:sp>
        <p:nvSpPr>
          <p:cNvPr id="387" name="Google Shape;38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7" name="Google Shape;682;p48">
            <a:extLst>
              <a:ext uri="{FF2B5EF4-FFF2-40B4-BE49-F238E27FC236}">
                <a16:creationId xmlns:a16="http://schemas.microsoft.com/office/drawing/2014/main" id="{6CDF7C1E-30D2-4722-A373-0D004DEF2DAD}"/>
              </a:ext>
            </a:extLst>
          </p:cNvPr>
          <p:cNvPicPr preferRelativeResize="0"/>
          <p:nvPr/>
        </p:nvPicPr>
        <p:blipFill>
          <a:blip r:embed="rId3">
            <a:alphaModFix/>
          </a:blip>
          <a:stretch>
            <a:fillRect/>
          </a:stretch>
        </p:blipFill>
        <p:spPr>
          <a:xfrm>
            <a:off x="4870858" y="3802237"/>
            <a:ext cx="1717628" cy="897601"/>
          </a:xfrm>
          <a:prstGeom prst="rect">
            <a:avLst/>
          </a:prstGeom>
          <a:noFill/>
          <a:ln>
            <a:noFill/>
          </a:ln>
        </p:spPr>
      </p:pic>
      <p:pic>
        <p:nvPicPr>
          <p:cNvPr id="8" name="Google Shape;683;p48">
            <a:extLst>
              <a:ext uri="{FF2B5EF4-FFF2-40B4-BE49-F238E27FC236}">
                <a16:creationId xmlns:a16="http://schemas.microsoft.com/office/drawing/2014/main" id="{3BB10B8C-B18D-4147-A085-E1231939309E}"/>
              </a:ext>
            </a:extLst>
          </p:cNvPr>
          <p:cNvPicPr preferRelativeResize="0"/>
          <p:nvPr/>
        </p:nvPicPr>
        <p:blipFill>
          <a:blip r:embed="rId4">
            <a:alphaModFix/>
          </a:blip>
          <a:stretch>
            <a:fillRect/>
          </a:stretch>
        </p:blipFill>
        <p:spPr>
          <a:xfrm>
            <a:off x="5128067" y="2388142"/>
            <a:ext cx="1520655" cy="911450"/>
          </a:xfrm>
          <a:prstGeom prst="rect">
            <a:avLst/>
          </a:prstGeom>
          <a:noFill/>
          <a:ln>
            <a:noFill/>
          </a:ln>
        </p:spPr>
      </p:pic>
      <p:pic>
        <p:nvPicPr>
          <p:cNvPr id="9" name="Google Shape;685;p48">
            <a:extLst>
              <a:ext uri="{FF2B5EF4-FFF2-40B4-BE49-F238E27FC236}">
                <a16:creationId xmlns:a16="http://schemas.microsoft.com/office/drawing/2014/main" id="{194D7D22-4FDD-4933-AFCC-BDFA59DCE549}"/>
              </a:ext>
            </a:extLst>
          </p:cNvPr>
          <p:cNvPicPr preferRelativeResize="0"/>
          <p:nvPr/>
        </p:nvPicPr>
        <p:blipFill>
          <a:blip r:embed="rId5">
            <a:alphaModFix/>
          </a:blip>
          <a:stretch>
            <a:fillRect/>
          </a:stretch>
        </p:blipFill>
        <p:spPr>
          <a:xfrm>
            <a:off x="5233323" y="2415167"/>
            <a:ext cx="1310142" cy="857400"/>
          </a:xfrm>
          <a:prstGeom prst="rect">
            <a:avLst/>
          </a:prstGeom>
          <a:noFill/>
          <a:ln>
            <a:noFill/>
          </a:ln>
        </p:spPr>
      </p:pic>
      <p:pic>
        <p:nvPicPr>
          <p:cNvPr id="10" name="Google Shape;688;p48">
            <a:extLst>
              <a:ext uri="{FF2B5EF4-FFF2-40B4-BE49-F238E27FC236}">
                <a16:creationId xmlns:a16="http://schemas.microsoft.com/office/drawing/2014/main" id="{71C30643-7929-49C4-A9F4-7D32290FD3CD}"/>
              </a:ext>
            </a:extLst>
          </p:cNvPr>
          <p:cNvPicPr preferRelativeResize="0"/>
          <p:nvPr/>
        </p:nvPicPr>
        <p:blipFill>
          <a:blip r:embed="rId6">
            <a:alphaModFix/>
          </a:blip>
          <a:stretch>
            <a:fillRect/>
          </a:stretch>
        </p:blipFill>
        <p:spPr>
          <a:xfrm>
            <a:off x="3660579" y="2457505"/>
            <a:ext cx="831110" cy="911453"/>
          </a:xfrm>
          <a:prstGeom prst="rect">
            <a:avLst/>
          </a:prstGeom>
          <a:noFill/>
          <a:ln>
            <a:noFill/>
          </a:ln>
        </p:spPr>
      </p:pic>
      <p:pic>
        <p:nvPicPr>
          <p:cNvPr id="11" name="Google Shape;689;p48">
            <a:extLst>
              <a:ext uri="{FF2B5EF4-FFF2-40B4-BE49-F238E27FC236}">
                <a16:creationId xmlns:a16="http://schemas.microsoft.com/office/drawing/2014/main" id="{F57402C2-316D-4FFD-93C7-35FB5E85A8FF}"/>
              </a:ext>
            </a:extLst>
          </p:cNvPr>
          <p:cNvPicPr preferRelativeResize="0"/>
          <p:nvPr/>
        </p:nvPicPr>
        <p:blipFill>
          <a:blip r:embed="rId7">
            <a:alphaModFix/>
          </a:blip>
          <a:stretch>
            <a:fillRect/>
          </a:stretch>
        </p:blipFill>
        <p:spPr>
          <a:xfrm>
            <a:off x="4374509" y="1300821"/>
            <a:ext cx="836651" cy="911453"/>
          </a:xfrm>
          <a:prstGeom prst="rect">
            <a:avLst/>
          </a:prstGeom>
          <a:noFill/>
          <a:ln>
            <a:noFill/>
          </a:ln>
        </p:spPr>
      </p:pic>
      <p:pic>
        <p:nvPicPr>
          <p:cNvPr id="12" name="Google Shape;690;p48">
            <a:extLst>
              <a:ext uri="{FF2B5EF4-FFF2-40B4-BE49-F238E27FC236}">
                <a16:creationId xmlns:a16="http://schemas.microsoft.com/office/drawing/2014/main" id="{7859E586-BA43-4212-9740-866F2CC209CF}"/>
              </a:ext>
            </a:extLst>
          </p:cNvPr>
          <p:cNvPicPr preferRelativeResize="0"/>
          <p:nvPr/>
        </p:nvPicPr>
        <p:blipFill>
          <a:blip r:embed="rId8">
            <a:alphaModFix/>
          </a:blip>
          <a:stretch>
            <a:fillRect/>
          </a:stretch>
        </p:blipFill>
        <p:spPr>
          <a:xfrm>
            <a:off x="6444641" y="1285335"/>
            <a:ext cx="778473" cy="911453"/>
          </a:xfrm>
          <a:prstGeom prst="rect">
            <a:avLst/>
          </a:prstGeom>
          <a:noFill/>
          <a:ln>
            <a:noFill/>
          </a:ln>
        </p:spPr>
      </p:pic>
      <p:pic>
        <p:nvPicPr>
          <p:cNvPr id="13" name="Google Shape;691;p48">
            <a:extLst>
              <a:ext uri="{FF2B5EF4-FFF2-40B4-BE49-F238E27FC236}">
                <a16:creationId xmlns:a16="http://schemas.microsoft.com/office/drawing/2014/main" id="{655B4D99-D5B3-41F3-8A9A-4ED9FDCB8350}"/>
              </a:ext>
            </a:extLst>
          </p:cNvPr>
          <p:cNvPicPr preferRelativeResize="0"/>
          <p:nvPr/>
        </p:nvPicPr>
        <p:blipFill>
          <a:blip r:embed="rId9">
            <a:alphaModFix/>
          </a:blip>
          <a:stretch>
            <a:fillRect/>
          </a:stretch>
        </p:blipFill>
        <p:spPr>
          <a:xfrm>
            <a:off x="7312496" y="2532450"/>
            <a:ext cx="778473" cy="911453"/>
          </a:xfrm>
          <a:prstGeom prst="rect">
            <a:avLst/>
          </a:prstGeom>
          <a:noFill/>
          <a:ln>
            <a:noFill/>
          </a:ln>
        </p:spPr>
      </p:pic>
      <p:pic>
        <p:nvPicPr>
          <p:cNvPr id="6" name="Google Shape;679;p48">
            <a:extLst>
              <a:ext uri="{FF2B5EF4-FFF2-40B4-BE49-F238E27FC236}">
                <a16:creationId xmlns:a16="http://schemas.microsoft.com/office/drawing/2014/main" id="{368DC8E0-17A2-429B-95DC-C1129B97C0D7}"/>
              </a:ext>
            </a:extLst>
          </p:cNvPr>
          <p:cNvPicPr preferRelativeResize="0"/>
          <p:nvPr/>
        </p:nvPicPr>
        <p:blipFill>
          <a:blip r:embed="rId10">
            <a:alphaModFix/>
          </a:blip>
          <a:stretch>
            <a:fillRect/>
          </a:stretch>
        </p:blipFill>
        <p:spPr>
          <a:xfrm>
            <a:off x="5436193" y="1959759"/>
            <a:ext cx="929676" cy="1094261"/>
          </a:xfrm>
          <a:prstGeom prst="rect">
            <a:avLst/>
          </a:prstGeom>
          <a:noFill/>
          <a:ln>
            <a:noFill/>
          </a:ln>
        </p:spPr>
      </p:pic>
      <p:cxnSp>
        <p:nvCxnSpPr>
          <p:cNvPr id="14" name="Google Shape;121;p19">
            <a:extLst>
              <a:ext uri="{FF2B5EF4-FFF2-40B4-BE49-F238E27FC236}">
                <a16:creationId xmlns:a16="http://schemas.microsoft.com/office/drawing/2014/main" id="{66321F43-FFCF-4CEA-AB9E-E5CF3360D31C}"/>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cxnSp>
        <p:nvCxnSpPr>
          <p:cNvPr id="15" name="Google Shape;121;p19">
            <a:extLst>
              <a:ext uri="{FF2B5EF4-FFF2-40B4-BE49-F238E27FC236}">
                <a16:creationId xmlns:a16="http://schemas.microsoft.com/office/drawing/2014/main" id="{B1F461A8-ECC7-4447-8AEA-19FABE474BD2}"/>
              </a:ext>
            </a:extLst>
          </p:cNvPr>
          <p:cNvCxnSpPr>
            <a:cxnSpLocks/>
            <a:stCxn id="10" idx="3"/>
            <a:endCxn id="8" idx="1"/>
          </p:cNvCxnSpPr>
          <p:nvPr/>
        </p:nvCxnSpPr>
        <p:spPr>
          <a:xfrm flipV="1">
            <a:off x="4491689" y="2843867"/>
            <a:ext cx="636378" cy="69365"/>
          </a:xfrm>
          <a:prstGeom prst="straightConnector1">
            <a:avLst/>
          </a:prstGeom>
          <a:noFill/>
          <a:ln w="19050" cap="rnd" cmpd="sng">
            <a:solidFill>
              <a:schemeClr val="accent6"/>
            </a:solidFill>
            <a:prstDash val="dash"/>
            <a:round/>
            <a:headEnd type="none" w="med" len="med"/>
            <a:tailEnd type="none" w="med" len="med"/>
          </a:ln>
        </p:spPr>
      </p:cxnSp>
      <p:cxnSp>
        <p:nvCxnSpPr>
          <p:cNvPr id="18" name="Google Shape;121;p19">
            <a:extLst>
              <a:ext uri="{FF2B5EF4-FFF2-40B4-BE49-F238E27FC236}">
                <a16:creationId xmlns:a16="http://schemas.microsoft.com/office/drawing/2014/main" id="{0EF3E6DE-9663-4031-A26A-52881A3696C7}"/>
              </a:ext>
            </a:extLst>
          </p:cNvPr>
          <p:cNvCxnSpPr>
            <a:cxnSpLocks/>
            <a:stCxn id="7" idx="0"/>
          </p:cNvCxnSpPr>
          <p:nvPr/>
        </p:nvCxnSpPr>
        <p:spPr>
          <a:xfrm flipV="1">
            <a:off x="5729672" y="3379351"/>
            <a:ext cx="149098" cy="422886"/>
          </a:xfrm>
          <a:prstGeom prst="straightConnector1">
            <a:avLst/>
          </a:prstGeom>
          <a:noFill/>
          <a:ln w="19050" cap="rnd" cmpd="sng">
            <a:solidFill>
              <a:schemeClr val="accent6"/>
            </a:solidFill>
            <a:prstDash val="dash"/>
            <a:round/>
            <a:headEnd type="none" w="med" len="med"/>
            <a:tailEnd type="none" w="med" len="med"/>
          </a:ln>
        </p:spPr>
      </p:cxnSp>
      <p:cxnSp>
        <p:nvCxnSpPr>
          <p:cNvPr id="22" name="Google Shape;121;p19">
            <a:extLst>
              <a:ext uri="{FF2B5EF4-FFF2-40B4-BE49-F238E27FC236}">
                <a16:creationId xmlns:a16="http://schemas.microsoft.com/office/drawing/2014/main" id="{15DB431C-64EB-4ED6-9DE8-63820FC8C506}"/>
              </a:ext>
            </a:extLst>
          </p:cNvPr>
          <p:cNvCxnSpPr>
            <a:cxnSpLocks/>
            <a:stCxn id="6" idx="3"/>
            <a:endCxn id="12" idx="2"/>
          </p:cNvCxnSpPr>
          <p:nvPr/>
        </p:nvCxnSpPr>
        <p:spPr>
          <a:xfrm flipV="1">
            <a:off x="6365869" y="2196788"/>
            <a:ext cx="468009" cy="310102"/>
          </a:xfrm>
          <a:prstGeom prst="straightConnector1">
            <a:avLst/>
          </a:prstGeom>
          <a:noFill/>
          <a:ln w="19050" cap="rnd" cmpd="sng">
            <a:solidFill>
              <a:schemeClr val="accent6"/>
            </a:solidFill>
            <a:prstDash val="dash"/>
            <a:round/>
            <a:headEnd type="none" w="med" len="med"/>
            <a:tailEnd type="none" w="med" len="med"/>
          </a:ln>
        </p:spPr>
      </p:cxnSp>
      <p:cxnSp>
        <p:nvCxnSpPr>
          <p:cNvPr id="29" name="Google Shape;121;p19">
            <a:extLst>
              <a:ext uri="{FF2B5EF4-FFF2-40B4-BE49-F238E27FC236}">
                <a16:creationId xmlns:a16="http://schemas.microsoft.com/office/drawing/2014/main" id="{13B4017D-CFE1-4EE4-9223-41BD170E5DA2}"/>
              </a:ext>
            </a:extLst>
          </p:cNvPr>
          <p:cNvCxnSpPr>
            <a:cxnSpLocks/>
            <a:stCxn id="8" idx="3"/>
            <a:endCxn id="13" idx="1"/>
          </p:cNvCxnSpPr>
          <p:nvPr/>
        </p:nvCxnSpPr>
        <p:spPr>
          <a:xfrm>
            <a:off x="6648722" y="2843867"/>
            <a:ext cx="663774" cy="144310"/>
          </a:xfrm>
          <a:prstGeom prst="straightConnector1">
            <a:avLst/>
          </a:prstGeom>
          <a:noFill/>
          <a:ln w="19050" cap="rnd" cmpd="sng">
            <a:solidFill>
              <a:schemeClr val="accent6"/>
            </a:solidFill>
            <a:prstDash val="dash"/>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42443" y="756702"/>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a:latin typeface="Lexend Deca"/>
                <a:ea typeface="Lexend Deca"/>
                <a:cs typeface="Lexend Deca"/>
                <a:sym typeface="Lexend Deca"/>
              </a:rPr>
              <a:t>Discussion</a:t>
            </a:r>
            <a:endParaRPr sz="3000" dirty="0">
              <a:latin typeface="Lexend Deca"/>
              <a:ea typeface="Lexend Deca"/>
              <a:cs typeface="Lexend Deca"/>
              <a:sym typeface="Lexend Deca"/>
            </a:endParaRPr>
          </a:p>
          <a:p>
            <a:pPr marL="0" lvl="0" indent="0" algn="l" rtl="0">
              <a:spcBef>
                <a:spcPts val="600"/>
              </a:spcBef>
              <a:spcAft>
                <a:spcPts val="0"/>
              </a:spcAft>
              <a:buNone/>
            </a:pPr>
            <a:r>
              <a:rPr lang="en" sz="1800" dirty="0"/>
              <a:t>As we mentioned in t</a:t>
            </a:r>
            <a:r>
              <a:rPr lang="en-US" sz="1800" dirty="0"/>
              <a:t>he</a:t>
            </a:r>
            <a:r>
              <a:rPr lang="en" sz="1800" dirty="0"/>
              <a:t> earlier slides, there are different factors that can effect the stock values, so there is a chance of including such other factors to t</a:t>
            </a:r>
            <a:r>
              <a:rPr lang="en-US" sz="1800" dirty="0"/>
              <a:t>he</a:t>
            </a:r>
            <a:r>
              <a:rPr lang="en" sz="1800" dirty="0"/>
              <a:t> data for much efficient prediction</a:t>
            </a:r>
            <a:endParaRPr sz="1800" dirty="0"/>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10" name="Google Shape;356;p34">
            <a:extLst>
              <a:ext uri="{FF2B5EF4-FFF2-40B4-BE49-F238E27FC236}">
                <a16:creationId xmlns:a16="http://schemas.microsoft.com/office/drawing/2014/main" id="{30E048F1-ED6C-4D08-ADDD-4F1F026D15DA}"/>
              </a:ext>
            </a:extLst>
          </p:cNvPr>
          <p:cNvGrpSpPr/>
          <p:nvPr/>
        </p:nvGrpSpPr>
        <p:grpSpPr>
          <a:xfrm>
            <a:off x="2686190" y="699712"/>
            <a:ext cx="6068744" cy="3579000"/>
            <a:chOff x="1177450" y="241631"/>
            <a:chExt cx="6173152" cy="3616776"/>
          </a:xfrm>
        </p:grpSpPr>
        <p:sp>
          <p:nvSpPr>
            <p:cNvPr id="11" name="Google Shape;357;p34">
              <a:extLst>
                <a:ext uri="{FF2B5EF4-FFF2-40B4-BE49-F238E27FC236}">
                  <a16:creationId xmlns:a16="http://schemas.microsoft.com/office/drawing/2014/main" id="{8B7DD4F6-5D05-4E4C-8D67-3D91629CC61E}"/>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8;p34">
              <a:extLst>
                <a:ext uri="{FF2B5EF4-FFF2-40B4-BE49-F238E27FC236}">
                  <a16:creationId xmlns:a16="http://schemas.microsoft.com/office/drawing/2014/main" id="{0AE526D5-B85E-47F5-B747-2BEB8DFF368C}"/>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9;p34">
              <a:extLst>
                <a:ext uri="{FF2B5EF4-FFF2-40B4-BE49-F238E27FC236}">
                  <a16:creationId xmlns:a16="http://schemas.microsoft.com/office/drawing/2014/main" id="{9DEADED9-E99B-499B-B829-CE160897AEC6}"/>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0;p34">
              <a:extLst>
                <a:ext uri="{FF2B5EF4-FFF2-40B4-BE49-F238E27FC236}">
                  <a16:creationId xmlns:a16="http://schemas.microsoft.com/office/drawing/2014/main" id="{07553044-937C-4480-9BD7-B8AA56EE6070}"/>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Google Shape;362;p34">
            <a:extLst>
              <a:ext uri="{FF2B5EF4-FFF2-40B4-BE49-F238E27FC236}">
                <a16:creationId xmlns:a16="http://schemas.microsoft.com/office/drawing/2014/main" id="{89260FB9-D7F4-49A4-AFA7-E1F86F70DD93}"/>
              </a:ext>
            </a:extLst>
          </p:cNvPr>
          <p:cNvPicPr preferRelativeResize="0"/>
          <p:nvPr/>
        </p:nvPicPr>
        <p:blipFill>
          <a:blip r:embed="rId3"/>
          <a:srcRect t="14718" b="14718"/>
          <a:stretch/>
        </p:blipFill>
        <p:spPr>
          <a:xfrm>
            <a:off x="3375450" y="891124"/>
            <a:ext cx="4707846" cy="29981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C532-1FFA-4F21-8997-C30482B56D66}"/>
              </a:ext>
            </a:extLst>
          </p:cNvPr>
          <p:cNvSpPr>
            <a:spLocks noGrp="1"/>
          </p:cNvSpPr>
          <p:nvPr>
            <p:ph type="title"/>
          </p:nvPr>
        </p:nvSpPr>
        <p:spPr/>
        <p:txBody>
          <a:bodyPr/>
          <a:lstStyle/>
          <a:p>
            <a:r>
              <a:rPr lang="en-US" dirty="0"/>
              <a:t>Further Extension</a:t>
            </a:r>
          </a:p>
        </p:txBody>
      </p:sp>
      <p:sp>
        <p:nvSpPr>
          <p:cNvPr id="3" name="Text Placeholder 2">
            <a:extLst>
              <a:ext uri="{FF2B5EF4-FFF2-40B4-BE49-F238E27FC236}">
                <a16:creationId xmlns:a16="http://schemas.microsoft.com/office/drawing/2014/main" id="{EA0A069D-63A1-428C-81D0-40863BD82492}"/>
              </a:ext>
            </a:extLst>
          </p:cNvPr>
          <p:cNvSpPr>
            <a:spLocks noGrp="1"/>
          </p:cNvSpPr>
          <p:nvPr>
            <p:ph type="body" idx="1"/>
          </p:nvPr>
        </p:nvSpPr>
        <p:spPr/>
        <p:txBody>
          <a:bodyPr/>
          <a:lstStyle/>
          <a:p>
            <a:r>
              <a:rPr lang="en-US" dirty="0"/>
              <a:t>Apart from what we mentioned in discussion, thus far we are predicting the stock value with the data which is already present.</a:t>
            </a:r>
          </a:p>
          <a:p>
            <a:r>
              <a:rPr lang="en-US" dirty="0"/>
              <a:t>In order to extend, we can design an UI where we can provide present day’s opening high and low values of stock to predict the closing value of the stock</a:t>
            </a:r>
          </a:p>
        </p:txBody>
      </p:sp>
      <p:sp>
        <p:nvSpPr>
          <p:cNvPr id="4" name="Slide Number Placeholder 3">
            <a:extLst>
              <a:ext uri="{FF2B5EF4-FFF2-40B4-BE49-F238E27FC236}">
                <a16:creationId xmlns:a16="http://schemas.microsoft.com/office/drawing/2014/main" id="{1B1D712D-100F-4006-B3B9-9B09776708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8599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344" name="Google Shape;344;p33"/>
          <p:cNvGrpSpPr/>
          <p:nvPr/>
        </p:nvGrpSpPr>
        <p:grpSpPr>
          <a:xfrm>
            <a:off x="4943502" y="1424940"/>
            <a:ext cx="2736410" cy="2293620"/>
            <a:chOff x="2112475" y="238125"/>
            <a:chExt cx="3395050" cy="5238750"/>
          </a:xfrm>
        </p:grpSpPr>
        <p:sp>
          <p:nvSpPr>
            <p:cNvPr id="345" name="Google Shape;34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3"/>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3000" dirty="0">
                <a:latin typeface="Lexend Deca"/>
                <a:ea typeface="Lexend Deca"/>
                <a:cs typeface="Lexend Deca"/>
                <a:sym typeface="Lexend Deca"/>
              </a:rPr>
              <a:t>To End it…!</a:t>
            </a:r>
            <a:endParaRPr sz="3000" dirty="0">
              <a:latin typeface="Lexend Deca"/>
              <a:ea typeface="Lexend Deca"/>
              <a:cs typeface="Lexend Deca"/>
              <a:sym typeface="Lexend Deca"/>
            </a:endParaRPr>
          </a:p>
          <a:p>
            <a:pPr marL="0" lvl="0" indent="0" algn="l" rtl="0">
              <a:spcBef>
                <a:spcPts val="600"/>
              </a:spcBef>
              <a:spcAft>
                <a:spcPts val="0"/>
              </a:spcAft>
              <a:buNone/>
            </a:pPr>
            <a:r>
              <a:rPr lang="en" sz="1800" dirty="0"/>
              <a:t>From our analysis it is good to say that regression models are highly effective in predicting the stock values with higher accuracy, but it is not to neglect the other popular models like NN and XGB which are having good accuracies as well.</a:t>
            </a:r>
            <a:endParaRPr sz="1800" dirty="0"/>
          </a:p>
        </p:txBody>
      </p:sp>
      <p:pic>
        <p:nvPicPr>
          <p:cNvPr id="350" name="Google Shape;350;p33"/>
          <p:cNvPicPr preferRelativeResize="0"/>
          <p:nvPr/>
        </p:nvPicPr>
        <p:blipFill>
          <a:blip r:embed="rId3">
            <a:extLst>
              <a:ext uri="{837473B0-CC2E-450A-ABE3-18F120FF3D39}">
                <a1611:picAttrSrcUrl xmlns:a1611="http://schemas.microsoft.com/office/drawing/2016/11/main" r:id="rId4"/>
              </a:ext>
            </a:extLst>
          </a:blip>
          <a:srcRect/>
          <a:stretch/>
        </p:blipFill>
        <p:spPr>
          <a:xfrm>
            <a:off x="5012788" y="1644732"/>
            <a:ext cx="2597800" cy="18536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78" name="Google Shape;378;p36"/>
          <p:cNvSpPr txBox="1">
            <a:spLocks noGrp="1"/>
          </p:cNvSpPr>
          <p:nvPr>
            <p:ph type="body" idx="1"/>
          </p:nvPr>
        </p:nvSpPr>
        <p:spPr>
          <a:xfrm>
            <a:off x="580550" y="1352550"/>
            <a:ext cx="8448734" cy="3219450"/>
          </a:xfrm>
          <a:prstGeom prst="rect">
            <a:avLst/>
          </a:prstGeom>
        </p:spPr>
        <p:txBody>
          <a:bodyPr spcFirstLastPara="1" wrap="square" lIns="0" tIns="0" rIns="0" bIns="0" anchor="t" anchorCtr="0">
            <a:noAutofit/>
          </a:bodyPr>
          <a:lstStyle/>
          <a:p>
            <a:pPr marL="457200" lvl="0" indent="-381000" algn="l" rtl="0">
              <a:lnSpc>
                <a:spcPct val="115000"/>
              </a:lnSpc>
              <a:spcBef>
                <a:spcPts val="600"/>
              </a:spcBef>
              <a:spcAft>
                <a:spcPts val="0"/>
              </a:spcAft>
              <a:buSzPts val="2400"/>
              <a:buChar char="⬡"/>
            </a:pPr>
            <a:r>
              <a:rPr lang="en-US" sz="2400" dirty="0"/>
              <a:t>Model Selection for Financial Statement Analysis (IEEE Explore)</a:t>
            </a:r>
          </a:p>
          <a:p>
            <a:pPr marL="457200" lvl="0" indent="-381000" algn="l" rtl="0">
              <a:lnSpc>
                <a:spcPct val="115000"/>
              </a:lnSpc>
              <a:spcBef>
                <a:spcPts val="600"/>
              </a:spcBef>
              <a:spcAft>
                <a:spcPts val="0"/>
              </a:spcAft>
              <a:buSzPts val="2400"/>
              <a:buChar char="⬡"/>
            </a:pPr>
            <a:r>
              <a:rPr lang="en-US" sz="2400" dirty="0"/>
              <a:t>Stock Prediction and Analysis Using Intermittent Training Data With Artificial Neural Networks (IEEE Explore)</a:t>
            </a:r>
          </a:p>
          <a:p>
            <a:pPr marL="457200" lvl="0" indent="-381000" algn="l" rtl="0">
              <a:lnSpc>
                <a:spcPct val="115000"/>
              </a:lnSpc>
              <a:spcBef>
                <a:spcPts val="600"/>
              </a:spcBef>
              <a:spcAft>
                <a:spcPts val="0"/>
              </a:spcAft>
              <a:buSzPts val="2400"/>
              <a:buChar char="⬡"/>
            </a:pPr>
            <a:r>
              <a:rPr lang="en-US" sz="2400" dirty="0"/>
              <a:t>Stock market prediction by applying big data mining (Arab Gulf Journal)</a:t>
            </a:r>
          </a:p>
          <a:p>
            <a:pPr marL="457200" lvl="0" indent="-381000" algn="l" rtl="0">
              <a:lnSpc>
                <a:spcPct val="115000"/>
              </a:lnSpc>
              <a:spcBef>
                <a:spcPts val="600"/>
              </a:spcBef>
              <a:spcAft>
                <a:spcPts val="0"/>
              </a:spcAft>
              <a:buSzPts val="2400"/>
              <a:buChar char="⬡"/>
            </a:pPr>
            <a:r>
              <a:rPr lang="en-US" sz="2400" dirty="0"/>
              <a:t>https://www.kaggle.com/code/gcmadhan/amazon-stock-prediction-nn-fbprophet/input?select=prices.csv</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16" name="Google Shape;714;p49">
            <a:extLst>
              <a:ext uri="{FF2B5EF4-FFF2-40B4-BE49-F238E27FC236}">
                <a16:creationId xmlns:a16="http://schemas.microsoft.com/office/drawing/2014/main" id="{AC62CAE3-6E94-48CC-A70B-6C25C3EDC5C6}"/>
              </a:ext>
            </a:extLst>
          </p:cNvPr>
          <p:cNvGrpSpPr/>
          <p:nvPr/>
        </p:nvGrpSpPr>
        <p:grpSpPr>
          <a:xfrm>
            <a:off x="0" y="0"/>
            <a:ext cx="9144000" cy="5143451"/>
            <a:chOff x="3918650" y="293075"/>
            <a:chExt cx="488500" cy="412775"/>
          </a:xfrm>
        </p:grpSpPr>
        <p:sp>
          <p:nvSpPr>
            <p:cNvPr id="17" name="Google Shape;715;p49">
              <a:extLst>
                <a:ext uri="{FF2B5EF4-FFF2-40B4-BE49-F238E27FC236}">
                  <a16:creationId xmlns:a16="http://schemas.microsoft.com/office/drawing/2014/main" id="{6C2AAFC4-2471-4015-9550-42E4BFB4691B}"/>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6;p49">
              <a:extLst>
                <a:ext uri="{FF2B5EF4-FFF2-40B4-BE49-F238E27FC236}">
                  <a16:creationId xmlns:a16="http://schemas.microsoft.com/office/drawing/2014/main" id="{893E40ED-E06B-4EE9-ABE3-ED31696DB70E}"/>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p49">
              <a:extLst>
                <a:ext uri="{FF2B5EF4-FFF2-40B4-BE49-F238E27FC236}">
                  <a16:creationId xmlns:a16="http://schemas.microsoft.com/office/drawing/2014/main" id="{E5D578BD-34D6-4DD8-9955-5771F3608B5F}"/>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565" name="Google Shape;565;p45"/>
          <p:cNvSpPr txBox="1">
            <a:spLocks noGrp="1"/>
          </p:cNvSpPr>
          <p:nvPr>
            <p:ph type="title"/>
          </p:nvPr>
        </p:nvSpPr>
        <p:spPr>
          <a:xfrm>
            <a:off x="1402737" y="147048"/>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tx1"/>
                </a:solidFill>
              </a:rPr>
              <a:t>Done by!!!</a:t>
            </a:r>
            <a:endParaRPr dirty="0">
              <a:solidFill>
                <a:schemeClr val="tx1"/>
              </a:solidFill>
            </a:endParaRPr>
          </a:p>
        </p:txBody>
      </p:sp>
      <p:pic>
        <p:nvPicPr>
          <p:cNvPr id="567" name="Google Shape;567;p45"/>
          <p:cNvPicPr preferRelativeResize="0"/>
          <p:nvPr/>
        </p:nvPicPr>
        <p:blipFill>
          <a:blip r:embed="rId3"/>
          <a:srcRect/>
          <a:stretch/>
        </p:blipFill>
        <p:spPr>
          <a:xfrm>
            <a:off x="0" y="1188306"/>
            <a:ext cx="1489200" cy="1489200"/>
          </a:xfrm>
          <a:prstGeom prst="ellipse">
            <a:avLst/>
          </a:prstGeom>
          <a:noFill/>
          <a:ln>
            <a:noFill/>
          </a:ln>
        </p:spPr>
      </p:pic>
      <p:sp>
        <p:nvSpPr>
          <p:cNvPr id="568" name="Google Shape;568;p45"/>
          <p:cNvSpPr txBox="1"/>
          <p:nvPr/>
        </p:nvSpPr>
        <p:spPr>
          <a:xfrm>
            <a:off x="0" y="2721792"/>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tx1"/>
                </a:solidFill>
                <a:latin typeface="Muli"/>
                <a:ea typeface="Muli"/>
                <a:cs typeface="Muli"/>
                <a:sym typeface="Muli"/>
              </a:rPr>
              <a:t>Sai Poojitha</a:t>
            </a:r>
          </a:p>
          <a:p>
            <a:pPr marL="0" lvl="0" indent="0" algn="ctr" rtl="0">
              <a:spcBef>
                <a:spcPts val="0"/>
              </a:spcBef>
              <a:spcAft>
                <a:spcPts val="0"/>
              </a:spcAft>
              <a:buNone/>
            </a:pPr>
            <a:r>
              <a:rPr lang="en" sz="1200" b="1" dirty="0">
                <a:solidFill>
                  <a:schemeClr val="tx1"/>
                </a:solidFill>
                <a:latin typeface="Muli"/>
                <a:ea typeface="Muli"/>
                <a:cs typeface="Muli"/>
                <a:sym typeface="Muli"/>
              </a:rPr>
              <a:t>M.S. , C.S.</a:t>
            </a:r>
            <a:br>
              <a:rPr lang="en" dirty="0">
                <a:solidFill>
                  <a:schemeClr val="tx1"/>
                </a:solidFill>
                <a:latin typeface="Muli"/>
                <a:ea typeface="Muli"/>
                <a:cs typeface="Muli"/>
                <a:sym typeface="Muli"/>
              </a:rPr>
            </a:br>
            <a:endParaRPr dirty="0">
              <a:solidFill>
                <a:schemeClr val="tx1"/>
              </a:solidFill>
              <a:latin typeface="Muli"/>
              <a:ea typeface="Muli"/>
              <a:cs typeface="Muli"/>
              <a:sym typeface="Muli"/>
            </a:endParaRPr>
          </a:p>
        </p:txBody>
      </p:sp>
      <p:pic>
        <p:nvPicPr>
          <p:cNvPr id="569" name="Google Shape;569;p45"/>
          <p:cNvPicPr preferRelativeResize="0"/>
          <p:nvPr/>
        </p:nvPicPr>
        <p:blipFill>
          <a:blip r:embed="rId4"/>
          <a:srcRect/>
          <a:stretch/>
        </p:blipFill>
        <p:spPr>
          <a:xfrm>
            <a:off x="2217365" y="2661677"/>
            <a:ext cx="1489200" cy="1489200"/>
          </a:xfrm>
          <a:prstGeom prst="ellipse">
            <a:avLst/>
          </a:prstGeom>
          <a:noFill/>
          <a:ln>
            <a:noFill/>
          </a:ln>
        </p:spPr>
      </p:pic>
      <p:sp>
        <p:nvSpPr>
          <p:cNvPr id="570" name="Google Shape;570;p45"/>
          <p:cNvSpPr txBox="1"/>
          <p:nvPr/>
        </p:nvSpPr>
        <p:spPr>
          <a:xfrm>
            <a:off x="1262776" y="387879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tx1"/>
                </a:solidFill>
                <a:latin typeface="Muli"/>
                <a:ea typeface="Muli"/>
                <a:cs typeface="Muli"/>
                <a:sym typeface="Muli"/>
              </a:rPr>
              <a:t>Guru Vishnu</a:t>
            </a:r>
            <a:br>
              <a:rPr lang="en" dirty="0">
                <a:solidFill>
                  <a:schemeClr val="tx1"/>
                </a:solidFill>
                <a:latin typeface="Muli"/>
                <a:ea typeface="Muli"/>
                <a:cs typeface="Muli"/>
                <a:sym typeface="Muli"/>
              </a:rPr>
            </a:br>
            <a:r>
              <a:rPr lang="en" sz="1400" b="1" dirty="0">
                <a:solidFill>
                  <a:schemeClr val="tx1"/>
                </a:solidFill>
                <a:latin typeface="Muli"/>
                <a:ea typeface="Muli"/>
                <a:cs typeface="Muli"/>
                <a:sym typeface="Muli"/>
              </a:rPr>
              <a:t>M.S. , C.S.</a:t>
            </a:r>
            <a:endParaRPr dirty="0">
              <a:solidFill>
                <a:schemeClr val="tx1"/>
              </a:solidFill>
              <a:latin typeface="Muli"/>
              <a:ea typeface="Muli"/>
              <a:cs typeface="Muli"/>
              <a:sym typeface="Muli"/>
            </a:endParaRPr>
          </a:p>
        </p:txBody>
      </p:sp>
      <p:pic>
        <p:nvPicPr>
          <p:cNvPr id="571" name="Google Shape;571;p45"/>
          <p:cNvPicPr preferRelativeResize="0"/>
          <p:nvPr/>
        </p:nvPicPr>
        <p:blipFill>
          <a:blip r:embed="rId5"/>
          <a:srcRect/>
          <a:stretch/>
        </p:blipFill>
        <p:spPr>
          <a:xfrm>
            <a:off x="4409937" y="1232592"/>
            <a:ext cx="1489200" cy="1489200"/>
          </a:xfrm>
          <a:prstGeom prst="ellipse">
            <a:avLst/>
          </a:prstGeom>
          <a:noFill/>
          <a:ln>
            <a:noFill/>
          </a:ln>
        </p:spPr>
      </p:pic>
      <p:sp>
        <p:nvSpPr>
          <p:cNvPr id="572" name="Google Shape;572;p45"/>
          <p:cNvSpPr txBox="1"/>
          <p:nvPr/>
        </p:nvSpPr>
        <p:spPr>
          <a:xfrm>
            <a:off x="4546876" y="294018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tx1"/>
                </a:solidFill>
                <a:latin typeface="Muli"/>
                <a:ea typeface="Muli"/>
                <a:cs typeface="Muli"/>
                <a:sym typeface="Muli"/>
              </a:rPr>
              <a:t>Bhargavi</a:t>
            </a:r>
            <a:br>
              <a:rPr lang="en" dirty="0">
                <a:solidFill>
                  <a:schemeClr val="tx1"/>
                </a:solidFill>
                <a:latin typeface="Muli"/>
                <a:ea typeface="Muli"/>
                <a:cs typeface="Muli"/>
                <a:sym typeface="Muli"/>
              </a:rPr>
            </a:br>
            <a:r>
              <a:rPr lang="en" sz="1400" b="1" dirty="0">
                <a:solidFill>
                  <a:schemeClr val="tx1"/>
                </a:solidFill>
                <a:latin typeface="Muli"/>
                <a:ea typeface="Muli"/>
                <a:cs typeface="Muli"/>
                <a:sym typeface="Muli"/>
              </a:rPr>
              <a:t>M.S. , C.S.</a:t>
            </a:r>
            <a:endParaRPr dirty="0">
              <a:solidFill>
                <a:schemeClr val="tx1"/>
              </a:solidFill>
              <a:latin typeface="Muli"/>
              <a:ea typeface="Muli"/>
              <a:cs typeface="Muli"/>
              <a:sym typeface="Muli"/>
            </a:endParaRPr>
          </a:p>
        </p:txBody>
      </p:sp>
      <p:pic>
        <p:nvPicPr>
          <p:cNvPr id="573" name="Google Shape;573;p45"/>
          <p:cNvPicPr preferRelativeResize="0"/>
          <p:nvPr/>
        </p:nvPicPr>
        <p:blipFill>
          <a:blip r:embed="rId6"/>
          <a:srcRect/>
          <a:stretch/>
        </p:blipFill>
        <p:spPr>
          <a:xfrm>
            <a:off x="7540084" y="2311534"/>
            <a:ext cx="1489200" cy="1489200"/>
          </a:xfrm>
          <a:prstGeom prst="ellipse">
            <a:avLst/>
          </a:prstGeom>
          <a:noFill/>
          <a:ln>
            <a:noFill/>
          </a:ln>
        </p:spPr>
      </p:pic>
      <p:sp>
        <p:nvSpPr>
          <p:cNvPr id="574" name="Google Shape;574;p45"/>
          <p:cNvSpPr txBox="1"/>
          <p:nvPr/>
        </p:nvSpPr>
        <p:spPr>
          <a:xfrm>
            <a:off x="7265734" y="3908242"/>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tx1"/>
                </a:solidFill>
                <a:latin typeface="Muli"/>
                <a:ea typeface="Muli"/>
                <a:cs typeface="Muli"/>
                <a:sym typeface="Muli"/>
              </a:rPr>
              <a:t>Surya Teja</a:t>
            </a:r>
            <a:br>
              <a:rPr lang="en" dirty="0">
                <a:solidFill>
                  <a:schemeClr val="tx1"/>
                </a:solidFill>
                <a:latin typeface="Muli"/>
                <a:ea typeface="Muli"/>
                <a:cs typeface="Muli"/>
                <a:sym typeface="Muli"/>
              </a:rPr>
            </a:br>
            <a:r>
              <a:rPr lang="en" sz="1400" b="1" dirty="0">
                <a:solidFill>
                  <a:schemeClr val="tx1"/>
                </a:solidFill>
                <a:latin typeface="Muli"/>
                <a:ea typeface="Muli"/>
                <a:cs typeface="Muli"/>
                <a:sym typeface="Muli"/>
              </a:rPr>
              <a:t>M.S. , C.E.</a:t>
            </a:r>
            <a:endParaRPr dirty="0">
              <a:solidFill>
                <a:schemeClr val="tx1"/>
              </a:solidFill>
              <a:latin typeface="Muli"/>
              <a:ea typeface="Muli"/>
              <a:cs typeface="Muli"/>
              <a:sym typeface="Muli"/>
            </a:endParaRPr>
          </a:p>
          <a:p>
            <a:pPr marL="0" lvl="0" indent="0" algn="ctr" rtl="0">
              <a:spcBef>
                <a:spcPts val="400"/>
              </a:spcBef>
              <a:spcAft>
                <a:spcPts val="400"/>
              </a:spcAft>
              <a:buNone/>
            </a:pPr>
            <a:endParaRPr dirty="0">
              <a:solidFill>
                <a:schemeClr val="tx1"/>
              </a:solidFill>
              <a:latin typeface="Muli"/>
              <a:ea typeface="Muli"/>
              <a:cs typeface="Muli"/>
              <a:sym typeface="Muli"/>
            </a:endParaRPr>
          </a:p>
        </p:txBody>
      </p:sp>
      <p:grpSp>
        <p:nvGrpSpPr>
          <p:cNvPr id="20" name="Google Shape;756;p49">
            <a:extLst>
              <a:ext uri="{FF2B5EF4-FFF2-40B4-BE49-F238E27FC236}">
                <a16:creationId xmlns:a16="http://schemas.microsoft.com/office/drawing/2014/main" id="{6F8AE119-643C-4573-A803-740D83CE666C}"/>
              </a:ext>
            </a:extLst>
          </p:cNvPr>
          <p:cNvGrpSpPr/>
          <p:nvPr/>
        </p:nvGrpSpPr>
        <p:grpSpPr>
          <a:xfrm>
            <a:off x="422465" y="3651674"/>
            <a:ext cx="660731" cy="646005"/>
            <a:chOff x="1926350" y="995225"/>
            <a:chExt cx="428650" cy="356600"/>
          </a:xfrm>
          <a:solidFill>
            <a:schemeClr val="tx1">
              <a:lumMod val="75000"/>
              <a:lumOff val="25000"/>
            </a:schemeClr>
          </a:solidFill>
        </p:grpSpPr>
        <p:sp>
          <p:nvSpPr>
            <p:cNvPr id="21" name="Google Shape;757;p49">
              <a:extLst>
                <a:ext uri="{FF2B5EF4-FFF2-40B4-BE49-F238E27FC236}">
                  <a16:creationId xmlns:a16="http://schemas.microsoft.com/office/drawing/2014/main" id="{FE7660D7-C080-432F-A1FE-CE58139A15FF}"/>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8;p49">
              <a:extLst>
                <a:ext uri="{FF2B5EF4-FFF2-40B4-BE49-F238E27FC236}">
                  <a16:creationId xmlns:a16="http://schemas.microsoft.com/office/drawing/2014/main" id="{20AEF1FA-15DF-4646-9190-7C5C907746C2}"/>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9;p49">
              <a:extLst>
                <a:ext uri="{FF2B5EF4-FFF2-40B4-BE49-F238E27FC236}">
                  <a16:creationId xmlns:a16="http://schemas.microsoft.com/office/drawing/2014/main" id="{4C669A76-8793-4B2F-A268-C419D495751D}"/>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0;p49">
              <a:extLst>
                <a:ext uri="{FF2B5EF4-FFF2-40B4-BE49-F238E27FC236}">
                  <a16:creationId xmlns:a16="http://schemas.microsoft.com/office/drawing/2014/main" id="{35034EA0-AC7E-4371-80C4-10F1A250E15A}"/>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887;p49">
            <a:extLst>
              <a:ext uri="{FF2B5EF4-FFF2-40B4-BE49-F238E27FC236}">
                <a16:creationId xmlns:a16="http://schemas.microsoft.com/office/drawing/2014/main" id="{64034D41-DABF-4062-9745-9A32F6CE0E4B}"/>
              </a:ext>
            </a:extLst>
          </p:cNvPr>
          <p:cNvGrpSpPr/>
          <p:nvPr/>
        </p:nvGrpSpPr>
        <p:grpSpPr>
          <a:xfrm>
            <a:off x="7100256" y="990223"/>
            <a:ext cx="786875" cy="521772"/>
            <a:chOff x="4610450" y="3703750"/>
            <a:chExt cx="453050" cy="332175"/>
          </a:xfrm>
          <a:solidFill>
            <a:schemeClr val="tx1">
              <a:lumMod val="75000"/>
              <a:lumOff val="25000"/>
            </a:schemeClr>
          </a:solidFill>
        </p:grpSpPr>
        <p:sp>
          <p:nvSpPr>
            <p:cNvPr id="36" name="Google Shape;888;p49">
              <a:extLst>
                <a:ext uri="{FF2B5EF4-FFF2-40B4-BE49-F238E27FC236}">
                  <a16:creationId xmlns:a16="http://schemas.microsoft.com/office/drawing/2014/main" id="{A9A93CB2-57AA-4EA7-B444-FB486DDDBA44}"/>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89;p49">
              <a:extLst>
                <a:ext uri="{FF2B5EF4-FFF2-40B4-BE49-F238E27FC236}">
                  <a16:creationId xmlns:a16="http://schemas.microsoft.com/office/drawing/2014/main" id="{CA9F21CF-8786-44A3-8291-902B2659636E}"/>
                </a:ext>
              </a:extLst>
            </p:cNvPr>
            <p:cNvSpPr/>
            <p:nvPr/>
          </p:nvSpPr>
          <p:spPr>
            <a:xfrm>
              <a:off x="4642200" y="3729963"/>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Overview</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Presentation Overview</a:t>
            </a:r>
            <a:endParaRPr dirty="0"/>
          </a:p>
        </p:txBody>
      </p:sp>
      <p:sp>
        <p:nvSpPr>
          <p:cNvPr id="104" name="Google Shape;104;p18"/>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Brief Intro</a:t>
            </a:r>
            <a:endParaRPr dirty="0"/>
          </a:p>
          <a:p>
            <a:pPr marL="457200" lvl="0" indent="-381000" algn="l" rtl="0">
              <a:spcBef>
                <a:spcPts val="0"/>
              </a:spcBef>
              <a:spcAft>
                <a:spcPts val="0"/>
              </a:spcAft>
              <a:buSzPts val="2400"/>
              <a:buChar char="⬡"/>
            </a:pPr>
            <a:r>
              <a:rPr lang="en-US" dirty="0"/>
              <a:t>Related Work</a:t>
            </a:r>
            <a:endParaRPr dirty="0"/>
          </a:p>
          <a:p>
            <a:pPr marL="457200" lvl="0" indent="-381000" algn="l" rtl="0">
              <a:spcBef>
                <a:spcPts val="0"/>
              </a:spcBef>
              <a:spcAft>
                <a:spcPts val="0"/>
              </a:spcAft>
              <a:buSzPts val="2400"/>
              <a:buChar char="⬡"/>
            </a:pPr>
            <a:r>
              <a:rPr lang="en-US" dirty="0"/>
              <a:t>DM Techniques we used</a:t>
            </a:r>
          </a:p>
          <a:p>
            <a:pPr marL="457200" lvl="0" indent="-381000" algn="l" rtl="0">
              <a:spcBef>
                <a:spcPts val="0"/>
              </a:spcBef>
              <a:spcAft>
                <a:spcPts val="0"/>
              </a:spcAft>
              <a:buSzPts val="2400"/>
              <a:buChar char="⬡"/>
            </a:pPr>
            <a:r>
              <a:rPr lang="en-US" dirty="0"/>
              <a:t>Results</a:t>
            </a:r>
          </a:p>
          <a:p>
            <a:pPr marL="457200" lvl="0" indent="-381000" algn="l" rtl="0">
              <a:spcBef>
                <a:spcPts val="0"/>
              </a:spcBef>
              <a:spcAft>
                <a:spcPts val="0"/>
              </a:spcAft>
              <a:buSzPts val="2400"/>
              <a:buChar char="⬡"/>
            </a:pPr>
            <a:r>
              <a:rPr lang="en-US" dirty="0"/>
              <a:t>Pros and Cons</a:t>
            </a:r>
          </a:p>
          <a:p>
            <a:pPr marL="457200" lvl="0" indent="-381000" algn="l" rtl="0">
              <a:spcBef>
                <a:spcPts val="0"/>
              </a:spcBef>
              <a:spcAft>
                <a:spcPts val="0"/>
              </a:spcAft>
              <a:buSzPts val="2400"/>
              <a:buChar char="⬡"/>
            </a:pPr>
            <a:r>
              <a:rPr lang="en-US" dirty="0"/>
              <a:t>Applications and Arguments</a:t>
            </a:r>
          </a:p>
          <a:p>
            <a:pPr marL="457200" lvl="0" indent="-381000" algn="l" rtl="0">
              <a:spcBef>
                <a:spcPts val="0"/>
              </a:spcBef>
              <a:spcAft>
                <a:spcPts val="0"/>
              </a:spcAft>
              <a:buSzPts val="2400"/>
              <a:buChar char="⬡"/>
            </a:pPr>
            <a:r>
              <a:rPr lang="en-US" dirty="0"/>
              <a:t>Conclusions drawn</a:t>
            </a:r>
          </a:p>
          <a:p>
            <a:pPr marL="457200" lvl="0" indent="-381000" algn="l" rtl="0">
              <a:spcBef>
                <a:spcPts val="0"/>
              </a:spcBef>
              <a:spcAft>
                <a:spcPts val="0"/>
              </a:spcAft>
              <a:buSzPts val="2400"/>
              <a:buChar char="⬡"/>
            </a:pPr>
            <a:r>
              <a:rPr lang="en-US" dirty="0"/>
              <a:t>References</a:t>
            </a:r>
            <a:endParaRPr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0960" y="70527"/>
            <a:ext cx="3617400" cy="92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Data Mining?</a:t>
            </a:r>
            <a:endParaRPr sz="4000" dirty="0"/>
          </a:p>
        </p:txBody>
      </p:sp>
      <p:sp>
        <p:nvSpPr>
          <p:cNvPr id="81" name="Google Shape;81;p15"/>
          <p:cNvSpPr txBox="1">
            <a:spLocks noGrp="1"/>
          </p:cNvSpPr>
          <p:nvPr>
            <p:ph type="subTitle" idx="4294967295"/>
          </p:nvPr>
        </p:nvSpPr>
        <p:spPr>
          <a:xfrm>
            <a:off x="83374" y="884726"/>
            <a:ext cx="8671560" cy="1477474"/>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800" b="1" dirty="0"/>
              <a:t>Data mining is the process of analyzing and extracting knowledge from datasets. It involves various techniques such as machine learning, statistics, and artificial intelligence to identify patterns, correlations, and anomalies within the data.</a:t>
            </a:r>
            <a:endParaRPr lang="en" sz="1800" b="1" dirty="0"/>
          </a:p>
        </p:txBody>
      </p:sp>
      <p:pic>
        <p:nvPicPr>
          <p:cNvPr id="82" name="Google Shape;82;p15"/>
          <p:cNvPicPr preferRelativeResize="0"/>
          <p:nvPr/>
        </p:nvPicPr>
        <p:blipFill rotWithShape="1">
          <a:blip r:embed="rId3">
            <a:extLst>
              <a:ext uri="{837473B0-CC2E-450A-ABE3-18F120FF3D39}">
                <a1611:picAttrSrcUrl xmlns:a1611="http://schemas.microsoft.com/office/drawing/2016/11/main" r:id="rId4"/>
              </a:ext>
            </a:extLst>
          </a:blip>
          <a:srcRect l="-2691" r="-4040"/>
          <a:stretch/>
        </p:blipFill>
        <p:spPr>
          <a:xfrm>
            <a:off x="4572000" y="2098718"/>
            <a:ext cx="4320302" cy="2847933"/>
          </a:xfrm>
          <a:prstGeom prst="hexagon">
            <a:avLst>
              <a:gd name="adj" fmla="val 453"/>
              <a:gd name="vf" fmla="val 115470"/>
            </a:avLst>
          </a:prstGeom>
          <a:noFill/>
          <a:ln>
            <a:noFill/>
          </a:ln>
          <a:effectLst>
            <a:outerShdw blurRad="257175" dist="57150" dir="5400000" algn="bl" rotWithShape="0">
              <a:schemeClr val="dk1">
                <a:alpha val="50000"/>
              </a:schemeClr>
            </a:outerShdw>
          </a:effectLst>
        </p:spPr>
      </p:pic>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A53889CF-2C40-43CF-BC27-BED43D5DD622}"/>
              </a:ext>
            </a:extLst>
          </p:cNvPr>
          <p:cNvPicPr>
            <a:picLocks noChangeAspect="1"/>
          </p:cNvPicPr>
          <p:nvPr/>
        </p:nvPicPr>
        <p:blipFill>
          <a:blip r:embed="rId5">
            <a:alphaModFix/>
          </a:blip>
          <a:stretch>
            <a:fillRect/>
          </a:stretch>
        </p:blipFill>
        <p:spPr>
          <a:xfrm>
            <a:off x="389066" y="2112492"/>
            <a:ext cx="3530917" cy="2820383"/>
          </a:xfrm>
          <a:prstGeom prst="rect">
            <a:avLst/>
          </a:prstGeom>
        </p:spPr>
      </p:pic>
    </p:spTree>
    <p:extLst>
      <p:ext uri="{BB962C8B-B14F-4D97-AF65-F5344CB8AC3E}">
        <p14:creationId xmlns:p14="http://schemas.microsoft.com/office/powerpoint/2010/main" val="141287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Stages of Data Mining</a:t>
            </a:r>
            <a:endParaRPr dirty="0"/>
          </a:p>
        </p:txBody>
      </p:sp>
      <p:sp>
        <p:nvSpPr>
          <p:cNvPr id="266" name="Google Shape;266;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67" name="Google Shape;267;p29"/>
          <p:cNvGrpSpPr/>
          <p:nvPr/>
        </p:nvGrpSpPr>
        <p:grpSpPr>
          <a:xfrm>
            <a:off x="5733225" y="2944610"/>
            <a:ext cx="2469661" cy="1384500"/>
            <a:chOff x="6038025" y="2598925"/>
            <a:chExt cx="2469661" cy="1384500"/>
          </a:xfrm>
        </p:grpSpPr>
        <p:cxnSp>
          <p:nvCxnSpPr>
            <p:cNvPr id="268" name="Google Shape;268;p29"/>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69" name="Google Shape;269;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latin typeface="Muli"/>
                  <a:ea typeface="Muli"/>
                  <a:cs typeface="Muli"/>
                  <a:sym typeface="Muli"/>
                </a:rPr>
                <a:t>Modelling</a:t>
              </a:r>
            </a:p>
            <a:p>
              <a:pPr marL="0" lvl="0" indent="0" algn="l" rtl="0">
                <a:spcBef>
                  <a:spcPts val="0"/>
                </a:spcBef>
                <a:spcAft>
                  <a:spcPts val="0"/>
                </a:spcAft>
                <a:buNone/>
              </a:pPr>
              <a:endParaRPr sz="1200" dirty="0">
                <a:solidFill>
                  <a:schemeClr val="lt1"/>
                </a:solidFill>
                <a:latin typeface="Muli"/>
                <a:ea typeface="Muli"/>
                <a:cs typeface="Muli"/>
                <a:sym typeface="Muli"/>
              </a:endParaRPr>
            </a:p>
            <a:p>
              <a:pPr marL="0" lvl="0" indent="0" algn="l" rtl="0">
                <a:spcBef>
                  <a:spcPts val="0"/>
                </a:spcBef>
                <a:spcAft>
                  <a:spcPts val="1600"/>
                </a:spcAft>
                <a:buNone/>
              </a:pPr>
              <a:r>
                <a:rPr lang="en" sz="800" dirty="0">
                  <a:solidFill>
                    <a:schemeClr val="lt1"/>
                  </a:solidFill>
                  <a:latin typeface="Muli"/>
                  <a:ea typeface="Muli"/>
                  <a:cs typeface="Muli"/>
                  <a:sym typeface="Muli"/>
                </a:rPr>
                <a:t>Its more like training and evaluation of models that are used for prediction</a:t>
              </a:r>
              <a:endParaRPr sz="800" dirty="0">
                <a:solidFill>
                  <a:schemeClr val="lt1"/>
                </a:solidFill>
                <a:latin typeface="Muli"/>
                <a:ea typeface="Muli"/>
                <a:cs typeface="Muli"/>
                <a:sym typeface="Muli"/>
              </a:endParaRPr>
            </a:p>
          </p:txBody>
        </p:sp>
        <p:sp>
          <p:nvSpPr>
            <p:cNvPr id="270" name="Google Shape;270;p29"/>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2" name="Google Shape;272;p29"/>
          <p:cNvGrpSpPr/>
          <p:nvPr/>
        </p:nvGrpSpPr>
        <p:grpSpPr>
          <a:xfrm>
            <a:off x="331521" y="2172128"/>
            <a:ext cx="2994729" cy="1384500"/>
            <a:chOff x="636321" y="1844098"/>
            <a:chExt cx="2994729" cy="1384500"/>
          </a:xfrm>
        </p:grpSpPr>
        <p:sp>
          <p:nvSpPr>
            <p:cNvPr id="273" name="Google Shape;273;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lt1"/>
                  </a:solidFill>
                  <a:latin typeface="Muli"/>
                  <a:ea typeface="Muli"/>
                  <a:cs typeface="Muli"/>
                  <a:sym typeface="Muli"/>
                </a:rPr>
                <a:t>Feature Selection</a:t>
              </a:r>
              <a:endParaRPr sz="1200" dirty="0">
                <a:solidFill>
                  <a:schemeClr val="lt1"/>
                </a:solidFill>
                <a:latin typeface="Muli"/>
                <a:ea typeface="Muli"/>
                <a:cs typeface="Muli"/>
                <a:sym typeface="Muli"/>
              </a:endParaRPr>
            </a:p>
            <a:p>
              <a:pPr marL="0" lvl="0" indent="0" algn="r" rtl="0">
                <a:spcBef>
                  <a:spcPts val="0"/>
                </a:spcBef>
                <a:spcAft>
                  <a:spcPts val="0"/>
                </a:spcAft>
                <a:buNone/>
              </a:pPr>
              <a:endParaRPr sz="1200" dirty="0">
                <a:solidFill>
                  <a:schemeClr val="lt1"/>
                </a:solidFill>
                <a:latin typeface="Muli"/>
                <a:ea typeface="Muli"/>
                <a:cs typeface="Muli"/>
                <a:sym typeface="Muli"/>
              </a:endParaRPr>
            </a:p>
            <a:p>
              <a:pPr marL="0" lvl="0" indent="0" algn="r" rtl="0">
                <a:spcBef>
                  <a:spcPts val="0"/>
                </a:spcBef>
                <a:spcAft>
                  <a:spcPts val="1600"/>
                </a:spcAft>
                <a:buNone/>
              </a:pPr>
              <a:r>
                <a:rPr lang="en-US" sz="800" dirty="0">
                  <a:solidFill>
                    <a:schemeClr val="lt1"/>
                  </a:solidFill>
                  <a:latin typeface="Muli"/>
                  <a:ea typeface="Muli"/>
                  <a:cs typeface="Muli"/>
                  <a:sym typeface="Muli"/>
                </a:rPr>
                <a:t>Feature selection is an important step in data mining that can improve the accuracy, efficiency, and interpretability of the model by selecting the most relevant and informative features.</a:t>
              </a:r>
              <a:r>
                <a:rPr lang="en" sz="800" dirty="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cxnSp>
          <p:nvCxnSpPr>
            <p:cNvPr id="274" name="Google Shape;274;p29"/>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75" name="Google Shape;275;p29"/>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77" name="Google Shape;277;p29"/>
          <p:cNvGrpSpPr/>
          <p:nvPr/>
        </p:nvGrpSpPr>
        <p:grpSpPr>
          <a:xfrm>
            <a:off x="4603300" y="1270945"/>
            <a:ext cx="3599586" cy="1384500"/>
            <a:chOff x="4908100" y="889950"/>
            <a:chExt cx="3599586" cy="1384500"/>
          </a:xfrm>
        </p:grpSpPr>
        <p:cxnSp>
          <p:nvCxnSpPr>
            <p:cNvPr id="278" name="Google Shape;278;p29"/>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79" name="Google Shape;279;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latin typeface="Muli"/>
                  <a:ea typeface="Muli"/>
                  <a:cs typeface="Muli"/>
                  <a:sym typeface="Muli"/>
                </a:rPr>
                <a:t>Pre - Processing</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marL="0" lvl="0" indent="0" algn="l" rtl="0">
                <a:spcBef>
                  <a:spcPts val="0"/>
                </a:spcBef>
                <a:spcAft>
                  <a:spcPts val="1600"/>
                </a:spcAft>
                <a:buNone/>
              </a:pPr>
              <a:r>
                <a:rPr lang="en-US" sz="800" dirty="0">
                  <a:solidFill>
                    <a:schemeClr val="lt1"/>
                  </a:solidFill>
                  <a:latin typeface="Muli"/>
                  <a:ea typeface="Muli"/>
                  <a:cs typeface="Muli"/>
                  <a:sym typeface="Muli"/>
                </a:rPr>
                <a:t>Involve the cleaning and preparation of financial data to ensure that it is suitable for analysis. This could include the removal of missing or inconsistent data, the normalization of data, and the conversion of unstructured data into structured data.</a:t>
              </a:r>
            </a:p>
          </p:txBody>
        </p:sp>
        <p:sp>
          <p:nvSpPr>
            <p:cNvPr id="280" name="Google Shape;280;p29"/>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282" name="Google Shape;282;p29"/>
          <p:cNvGrpSpPr/>
          <p:nvPr/>
        </p:nvGrpSpPr>
        <p:grpSpPr>
          <a:xfrm>
            <a:off x="2509794" y="1479150"/>
            <a:ext cx="3514811" cy="3252003"/>
            <a:chOff x="2991269" y="1153325"/>
            <a:chExt cx="3514811" cy="3252003"/>
          </a:xfrm>
        </p:grpSpPr>
        <p:sp>
          <p:nvSpPr>
            <p:cNvPr id="283" name="Google Shape;283;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84" name="Google Shape;284;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85" name="Google Shape;285;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86" name="Google Shape;286;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87" name="Google Shape;287;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88" name="Google Shape;288;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89" name="Google Shape;289;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0" name="Google Shape;290;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Data Mining</a:t>
            </a:r>
            <a:br>
              <a:rPr lang="en" sz="6000" dirty="0"/>
            </a:br>
            <a:r>
              <a:rPr lang="en" sz="6000" dirty="0"/>
              <a:t>in Finance</a:t>
            </a:r>
            <a:endParaRPr sz="6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Financial Market Analysis</a:t>
            </a:r>
            <a:endParaRPr b="1" dirty="0"/>
          </a:p>
          <a:p>
            <a:pPr marL="0" lvl="0" indent="0" algn="l" rtl="0">
              <a:spcBef>
                <a:spcPts val="600"/>
              </a:spcBef>
              <a:spcAft>
                <a:spcPts val="0"/>
              </a:spcAft>
              <a:buNone/>
            </a:pPr>
            <a:r>
              <a:rPr lang="en-US" dirty="0"/>
              <a:t>Data mining can be used to analyze financial market data, such as stock prices, interest rates, and currency exchange rates, to identify trends and forecast market movements.</a:t>
            </a:r>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Mining in Finance</a:t>
            </a:r>
            <a:endParaRPr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Stock Price Prediction</a:t>
            </a:r>
            <a:endParaRPr b="1" dirty="0"/>
          </a:p>
          <a:p>
            <a:pPr marL="0" lvl="0" indent="0" algn="l" rtl="0">
              <a:spcBef>
                <a:spcPts val="600"/>
              </a:spcBef>
              <a:spcAft>
                <a:spcPts val="0"/>
              </a:spcAft>
              <a:buNone/>
            </a:pPr>
            <a:r>
              <a:rPr lang="en-US" dirty="0"/>
              <a:t>Data mining can be used to analyze historical stock prices and other financial indicators to predict future trends and make investment decisions.</a:t>
            </a:r>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More in Finance</a:t>
            </a:r>
            <a:endParaRPr dirty="0"/>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Portfolio Optimization</a:t>
            </a:r>
            <a:endParaRPr b="1" dirty="0"/>
          </a:p>
          <a:p>
            <a:pPr marL="0" lvl="0" indent="0" algn="l" rtl="0">
              <a:spcBef>
                <a:spcPts val="600"/>
              </a:spcBef>
              <a:spcAft>
                <a:spcPts val="0"/>
              </a:spcAft>
              <a:buNone/>
            </a:pPr>
            <a:r>
              <a:rPr lang="en-US" dirty="0"/>
              <a:t>Data mining can be used to optimize investment portfolios by analyzing risk and return factors, and selecting the best combination of assets.</a:t>
            </a:r>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Risk Analysis</a:t>
            </a:r>
            <a:endParaRPr b="1" dirty="0"/>
          </a:p>
          <a:p>
            <a:pPr marL="0" lvl="0" indent="0" algn="l" rtl="0">
              <a:spcBef>
                <a:spcPts val="600"/>
              </a:spcBef>
              <a:spcAft>
                <a:spcPts val="0"/>
              </a:spcAft>
              <a:buNone/>
            </a:pPr>
            <a:r>
              <a:rPr lang="en-US" dirty="0"/>
              <a:t>Data mining can be used to assess the creditworthiness of borrowers by analyzing their financial history, credit score, and other factors.</a:t>
            </a:r>
            <a:endParaRPr dirty="0"/>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Fraud Detection</a:t>
            </a:r>
            <a:endParaRPr b="1" dirty="0"/>
          </a:p>
          <a:p>
            <a:pPr marL="0" lvl="0" indent="0" algn="l" rtl="0">
              <a:spcBef>
                <a:spcPts val="600"/>
              </a:spcBef>
              <a:spcAft>
                <a:spcPts val="0"/>
              </a:spcAft>
              <a:buNone/>
            </a:pPr>
            <a:r>
              <a:rPr lang="en-US" dirty="0"/>
              <a:t>Data mining can be used to detect fraudulent activities such as credit card fraud or money laundering by identifying unusual patterns or outliers in financial transactions.</a:t>
            </a: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1230</Words>
  <Application>Microsoft Office PowerPoint</Application>
  <PresentationFormat>On-screen Show (16:9)</PresentationFormat>
  <Paragraphs>197</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Lexend Deca</vt:lpstr>
      <vt:lpstr>Muli</vt:lpstr>
      <vt:lpstr>Courier New</vt:lpstr>
      <vt:lpstr>Calibri</vt:lpstr>
      <vt:lpstr>Aliena template</vt:lpstr>
      <vt:lpstr>Analysis of Financial Data using Data Mining Techniques</vt:lpstr>
      <vt:lpstr>PowerPoint Presentation</vt:lpstr>
      <vt:lpstr>Overview</vt:lpstr>
      <vt:lpstr>Presentation Overview</vt:lpstr>
      <vt:lpstr>Data Mining?</vt:lpstr>
      <vt:lpstr>Stages of Data Mining</vt:lpstr>
      <vt:lpstr>Data Mining in Finance</vt:lpstr>
      <vt:lpstr>Data Mining in Finance</vt:lpstr>
      <vt:lpstr>More in Finance</vt:lpstr>
      <vt:lpstr>A picture is worth a thousand words</vt:lpstr>
      <vt:lpstr>Data Mining for Stock Value Prediction</vt:lpstr>
      <vt:lpstr>PowerPoint Presentation</vt:lpstr>
      <vt:lpstr>About Dataset</vt:lpstr>
      <vt:lpstr>Roadmap</vt:lpstr>
      <vt:lpstr>Stock Value and Volume for AMAZON stock</vt:lpstr>
      <vt:lpstr>PowerPoint Presentation</vt:lpstr>
      <vt:lpstr>Correlation using pair plots</vt:lpstr>
      <vt:lpstr>Let’s review some modeling</vt:lpstr>
      <vt:lpstr>Hyper Parameters</vt:lpstr>
      <vt:lpstr>Results</vt:lpstr>
      <vt:lpstr>PowerPoint Presentation</vt:lpstr>
      <vt:lpstr>Advantages</vt:lpstr>
      <vt:lpstr>Minor Disadvantages</vt:lpstr>
      <vt:lpstr>Applications</vt:lpstr>
      <vt:lpstr>PowerPoint Presentation</vt:lpstr>
      <vt:lpstr>Further Extension</vt:lpstr>
      <vt:lpstr>PowerPoint Presentation</vt:lpstr>
      <vt:lpstr>Credits</vt:lpstr>
      <vt:lpstr>Done by!!!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Financial Data using Data Mining Techniques</dc:title>
  <dc:creator>Swamy, Surya Teja</dc:creator>
  <cp:lastModifiedBy>Swamy, Surya Teja</cp:lastModifiedBy>
  <cp:revision>38</cp:revision>
  <dcterms:modified xsi:type="dcterms:W3CDTF">2023-05-04T01:33:53Z</dcterms:modified>
</cp:coreProperties>
</file>