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62" r:id="rId6"/>
    <p:sldId id="263" r:id="rId7"/>
    <p:sldId id="270" r:id="rId8"/>
    <p:sldId id="271" r:id="rId9"/>
    <p:sldId id="272" r:id="rId10"/>
    <p:sldId id="273" r:id="rId11"/>
    <p:sldId id="274" r:id="rId12"/>
    <p:sldId id="275" r:id="rId13"/>
    <p:sldId id="276" r:id="rId14"/>
    <p:sldId id="277" r:id="rId15"/>
    <p:sldId id="278" r:id="rId16"/>
    <p:sldId id="279"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6A6C"/>
    <a:srgbClr val="F29724"/>
    <a:srgbClr val="B80D48"/>
    <a:srgbClr val="2A0D7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2/28/2024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9859" y="1300785"/>
            <a:ext cx="8831129" cy="2509213"/>
          </a:xfrm>
        </p:spPr>
        <p:txBody>
          <a:bodyPr>
            <a:normAutofit/>
          </a:bodyPr>
          <a:lstStyle/>
          <a:p>
            <a:r>
              <a:rPr lang="en-US" dirty="0" smtClean="0">
                <a:latin typeface="Adobe Hebrew" panose="02040503050201020203" pitchFamily="18" charset="-79"/>
                <a:cs typeface="Adobe Hebrew" panose="02040503050201020203" pitchFamily="18" charset="-79"/>
              </a:rPr>
              <a:t> Object oriented    software engineering</a:t>
            </a:r>
            <a:br>
              <a:rPr lang="en-US" dirty="0" smtClean="0">
                <a:latin typeface="Adobe Hebrew" panose="02040503050201020203" pitchFamily="18" charset="-79"/>
                <a:cs typeface="Adobe Hebrew" panose="02040503050201020203" pitchFamily="18" charset="-79"/>
              </a:rPr>
            </a:br>
            <a:r>
              <a:rPr lang="en-US" dirty="0" smtClean="0">
                <a:latin typeface="Adobe Arabic" panose="02040503050201020203" pitchFamily="18" charset="-78"/>
                <a:cs typeface="Adobe Arabic" panose="02040503050201020203" pitchFamily="18" charset="-78"/>
              </a:rPr>
              <a:t>ccs356</a:t>
            </a:r>
            <a:endParaRPr lang="en-US" dirty="0">
              <a:latin typeface="Adobe Arabic" panose="02040503050201020203" pitchFamily="18" charset="-78"/>
              <a:cs typeface="Adobe Arabic" panose="02040503050201020203" pitchFamily="18" charset="-78"/>
            </a:endParaRPr>
          </a:p>
        </p:txBody>
      </p:sp>
      <p:sp>
        <p:nvSpPr>
          <p:cNvPr id="3" name="Subtitle 2"/>
          <p:cNvSpPr>
            <a:spLocks noGrp="1"/>
          </p:cNvSpPr>
          <p:nvPr>
            <p:ph type="subTitle" idx="1"/>
          </p:nvPr>
        </p:nvSpPr>
        <p:spPr>
          <a:xfrm>
            <a:off x="-180304" y="3900151"/>
            <a:ext cx="12372304" cy="2706712"/>
          </a:xfrm>
        </p:spPr>
        <p:txBody>
          <a:bodyPr>
            <a:normAutofit fontScale="77500" lnSpcReduction="20000"/>
          </a:bodyPr>
          <a:lstStyle/>
          <a:p>
            <a:r>
              <a:rPr lang="en-US" sz="2900" dirty="0" smtClean="0">
                <a:solidFill>
                  <a:schemeClr val="tx1"/>
                </a:solidFill>
                <a:latin typeface="Adobe Hebrew" panose="02040503050201020203" pitchFamily="18" charset="-79"/>
                <a:cs typeface="Adobe Hebrew" panose="02040503050201020203" pitchFamily="18" charset="-79"/>
              </a:rPr>
              <a:t>  Unit-ii</a:t>
            </a:r>
          </a:p>
          <a:p>
            <a:r>
              <a:rPr lang="en-US" sz="2900" b="1" dirty="0" smtClean="0">
                <a:solidFill>
                  <a:schemeClr val="tx1"/>
                </a:solidFill>
                <a:latin typeface="Adobe Hebrew" panose="02040503050201020203" pitchFamily="18" charset="-79"/>
                <a:cs typeface="Adobe Hebrew" panose="02040503050201020203" pitchFamily="18" charset="-79"/>
              </a:rPr>
              <a:t>         Requirement Gathering  and analysis</a:t>
            </a:r>
            <a:endParaRPr lang="en-US" dirty="0" smtClean="0">
              <a:solidFill>
                <a:schemeClr val="tx1"/>
              </a:solidFill>
              <a:latin typeface="Adobe Hebrew" panose="02040503050201020203" pitchFamily="18" charset="-79"/>
              <a:cs typeface="Adobe Hebrew" panose="02040503050201020203" pitchFamily="18" charset="-79"/>
            </a:endParaRPr>
          </a:p>
          <a:p>
            <a:r>
              <a:rPr lang="en-US" sz="2500" dirty="0" smtClean="0">
                <a:solidFill>
                  <a:schemeClr val="tx1"/>
                </a:solidFill>
                <a:latin typeface="Adobe Hebrew" panose="02040503050201020203" pitchFamily="18" charset="-79"/>
                <a:cs typeface="Adobe Hebrew" panose="02040503050201020203" pitchFamily="18" charset="-79"/>
              </a:rPr>
              <a:t> prepared by</a:t>
            </a:r>
          </a:p>
          <a:p>
            <a:r>
              <a:rPr lang="en-US" sz="2500" dirty="0" smtClean="0">
                <a:solidFill>
                  <a:schemeClr val="tx1"/>
                </a:solidFill>
                <a:latin typeface="Adobe Hebrew" panose="02040503050201020203" pitchFamily="18" charset="-79"/>
                <a:cs typeface="Adobe Hebrew" panose="02040503050201020203" pitchFamily="18" charset="-79"/>
              </a:rPr>
              <a:t>    j.Sridhar </a:t>
            </a:r>
          </a:p>
          <a:p>
            <a:r>
              <a:rPr lang="en-US" sz="2500" dirty="0" smtClean="0">
                <a:solidFill>
                  <a:schemeClr val="tx1"/>
                </a:solidFill>
                <a:latin typeface="Adobe Hebrew" panose="02040503050201020203" pitchFamily="18" charset="-79"/>
                <a:cs typeface="Adobe Hebrew" panose="02040503050201020203" pitchFamily="18" charset="-79"/>
              </a:rPr>
              <a:t>    Iii-cse</a:t>
            </a:r>
          </a:p>
          <a:p>
            <a:r>
              <a:rPr lang="en-US" sz="2500" dirty="0" smtClean="0">
                <a:solidFill>
                  <a:schemeClr val="tx1"/>
                </a:solidFill>
                <a:latin typeface="Adobe Hebrew" panose="02040503050201020203" pitchFamily="18" charset="-79"/>
                <a:cs typeface="Adobe Hebrew" panose="02040503050201020203" pitchFamily="18" charset="-79"/>
              </a:rPr>
              <a:t>                                          </a:t>
            </a:r>
          </a:p>
          <a:p>
            <a:endParaRPr lang="en-US" dirty="0">
              <a:solidFill>
                <a:schemeClr val="tx1"/>
              </a:solidFill>
              <a:latin typeface="Adobe Hebrew" panose="02040503050201020203" pitchFamily="18" charset="-79"/>
              <a:cs typeface="Adobe Hebrew" panose="02040503050201020203" pitchFamily="18" charset="-79"/>
            </a:endParaRPr>
          </a:p>
          <a:p>
            <a:endParaRPr lang="en-US" dirty="0">
              <a:solidFill>
                <a:schemeClr val="tx1"/>
              </a:solidFill>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252797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394" y="835319"/>
            <a:ext cx="10364451" cy="1596177"/>
          </a:xfrm>
        </p:spPr>
        <p:txBody>
          <a:bodyPr>
            <a:normAutofit/>
          </a:bodyPr>
          <a:lstStyle/>
          <a:p>
            <a:r>
              <a:rPr lang="en-US" sz="2800" b="1" u="sng" dirty="0" smtClean="0">
                <a:latin typeface="Adobe Hebrew" panose="02040503050201020203" pitchFamily="18" charset="-79"/>
                <a:cs typeface="Adobe Hebrew" panose="02040503050201020203" pitchFamily="18" charset="-79"/>
              </a:rPr>
              <a:t>Evaluation and Synthesis</a:t>
            </a:r>
            <a:endParaRPr lang="en-US" sz="2800" u="sng" dirty="0">
              <a:latin typeface="Adobe Hebrew" panose="02040503050201020203" pitchFamily="18" charset="-79"/>
              <a:cs typeface="Adobe Hebrew" panose="02040503050201020203" pitchFamily="18" charset="-79"/>
            </a:endParaRPr>
          </a:p>
        </p:txBody>
      </p:sp>
      <p:sp>
        <p:nvSpPr>
          <p:cNvPr id="3" name="Content Placeholder 2"/>
          <p:cNvSpPr>
            <a:spLocks noGrp="1"/>
          </p:cNvSpPr>
          <p:nvPr>
            <p:ph sz="quarter" idx="13"/>
          </p:nvPr>
        </p:nvSpPr>
        <p:spPr>
          <a:xfrm>
            <a:off x="1634059" y="2165705"/>
            <a:ext cx="10363824" cy="5121964"/>
          </a:xfrm>
        </p:spPr>
        <p:txBody>
          <a:bodyPr>
            <a:normAutofit/>
          </a:bodyPr>
          <a:lstStyle/>
          <a:p>
            <a:pPr marL="0" indent="0">
              <a:lnSpc>
                <a:spcPct val="150000"/>
              </a:lnSpc>
              <a:buNone/>
            </a:pPr>
            <a:r>
              <a:rPr lang="en-US" cap="none" dirty="0" smtClean="0">
                <a:latin typeface="Adobe Hebrew" panose="02040503050201020203" pitchFamily="18" charset="-79"/>
                <a:cs typeface="Adobe Hebrew" panose="02040503050201020203" pitchFamily="18" charset="-79"/>
              </a:rPr>
              <a:t>Evaluation is to decide whether something is valuable or not, and synthesis means to build or develop anything. The following tasks are critical in the evaluation and synthesis stage of requirements analysis (not an exhaustive list):</a:t>
            </a:r>
          </a:p>
          <a:p>
            <a:pPr>
              <a:lnSpc>
                <a:spcPct val="150000"/>
              </a:lnSpc>
            </a:pPr>
            <a:r>
              <a:rPr lang="en-US" cap="none" dirty="0" smtClean="0">
                <a:latin typeface="Adobe Hebrew" panose="02040503050201020203" pitchFamily="18" charset="-79"/>
                <a:cs typeface="Adobe Hebrew" panose="02040503050201020203" pitchFamily="18" charset="-79"/>
              </a:rPr>
              <a:t>To define all software functions that are required</a:t>
            </a:r>
          </a:p>
          <a:p>
            <a:pPr>
              <a:lnSpc>
                <a:spcPct val="150000"/>
              </a:lnSpc>
            </a:pPr>
            <a:r>
              <a:rPr lang="en-US" cap="none" dirty="0" smtClean="0">
                <a:latin typeface="Adobe Hebrew" panose="02040503050201020203" pitchFamily="18" charset="-79"/>
                <a:cs typeface="Adobe Hebrew" panose="02040503050201020203" pitchFamily="18" charset="-79"/>
              </a:rPr>
              <a:t>To define all data objects that are visible to the outside world</a:t>
            </a:r>
          </a:p>
          <a:p>
            <a:pPr marL="0" indent="0">
              <a:buNone/>
            </a:pPr>
            <a:endParaRPr lang="en-US" dirty="0"/>
          </a:p>
        </p:txBody>
      </p:sp>
    </p:spTree>
    <p:extLst>
      <p:ext uri="{BB962C8B-B14F-4D97-AF65-F5344CB8AC3E}">
        <p14:creationId xmlns:p14="http://schemas.microsoft.com/office/powerpoint/2010/main" val="1835544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22" y="1339734"/>
            <a:ext cx="10364451" cy="1596177"/>
          </a:xfrm>
        </p:spPr>
        <p:txBody>
          <a:bodyPr>
            <a:normAutofit/>
          </a:bodyPr>
          <a:lstStyle/>
          <a:p>
            <a:r>
              <a:rPr lang="en-US" sz="2800" b="1" u="sng" dirty="0">
                <a:latin typeface="Adobe Hebrew" panose="02040503050201020203" pitchFamily="18" charset="-79"/>
                <a:cs typeface="Adobe Hebrew" panose="02040503050201020203" pitchFamily="18" charset="-79"/>
              </a:rPr>
              <a:t>Modelling the Requirements</a:t>
            </a:r>
            <a:br>
              <a:rPr lang="en-US" sz="2800" b="1" u="sng" dirty="0">
                <a:latin typeface="Adobe Hebrew" panose="02040503050201020203" pitchFamily="18" charset="-79"/>
                <a:cs typeface="Adobe Hebrew" panose="02040503050201020203" pitchFamily="18" charset="-79"/>
              </a:rPr>
            </a:br>
            <a:endParaRPr lang="en-US" sz="2800" b="1" u="sng" dirty="0">
              <a:latin typeface="Adobe Hebrew" panose="02040503050201020203" pitchFamily="18" charset="-79"/>
              <a:cs typeface="Adobe Hebrew" panose="02040503050201020203" pitchFamily="18" charset="-79"/>
            </a:endParaRPr>
          </a:p>
        </p:txBody>
      </p:sp>
      <p:sp>
        <p:nvSpPr>
          <p:cNvPr id="3" name="Content Placeholder 2"/>
          <p:cNvSpPr>
            <a:spLocks noGrp="1"/>
          </p:cNvSpPr>
          <p:nvPr>
            <p:ph sz="quarter" idx="13"/>
          </p:nvPr>
        </p:nvSpPr>
        <p:spPr>
          <a:xfrm>
            <a:off x="1132715" y="2405728"/>
            <a:ext cx="10363826" cy="3424107"/>
          </a:xfrm>
        </p:spPr>
        <p:txBody>
          <a:bodyPr/>
          <a:lstStyle/>
          <a:p>
            <a:pPr marL="0" indent="0">
              <a:lnSpc>
                <a:spcPct val="150000"/>
              </a:lnSpc>
              <a:buNone/>
            </a:pPr>
            <a:r>
              <a:rPr lang="en-US" cap="none" dirty="0" smtClean="0">
                <a:latin typeface="Adobe Hebrew" panose="02040503050201020203" pitchFamily="18" charset="-79"/>
                <a:cs typeface="Adobe Hebrew" panose="02040503050201020203" pitchFamily="18" charset="-79"/>
              </a:rPr>
              <a:t>This step typically includes graphical representations of the functions, data entities, external entities, and their relationships. The visual perspective may aid in discovering </a:t>
            </a:r>
            <a:r>
              <a:rPr lang="en-US" b="1" cap="none" dirty="0" smtClean="0">
                <a:latin typeface="Adobe Hebrew" panose="02040503050201020203" pitchFamily="18" charset="-79"/>
                <a:cs typeface="Adobe Hebrew" panose="02040503050201020203" pitchFamily="18" charset="-79"/>
              </a:rPr>
              <a:t>inaccurate, inconsistent, missing, or excessive requirements</a:t>
            </a:r>
            <a:r>
              <a:rPr lang="en-US" cap="none" dirty="0" smtClean="0">
                <a:latin typeface="Adobe Hebrew" panose="02040503050201020203" pitchFamily="18" charset="-79"/>
                <a:cs typeface="Adobe Hebrew" panose="02040503050201020203" pitchFamily="18" charset="-79"/>
              </a:rPr>
              <a:t>. Data flow diagrams, entity-relationship diagrams, data dictionaries, state-transition diagrams, and other models fall under this category.</a:t>
            </a:r>
          </a:p>
          <a:p>
            <a:endParaRPr lang="en-US" dirty="0"/>
          </a:p>
        </p:txBody>
      </p:sp>
    </p:spTree>
    <p:extLst>
      <p:ext uri="{BB962C8B-B14F-4D97-AF65-F5344CB8AC3E}">
        <p14:creationId xmlns:p14="http://schemas.microsoft.com/office/powerpoint/2010/main" val="4255185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1468191" y="937537"/>
            <a:ext cx="9659155" cy="5772356"/>
          </a:xfrm>
        </p:spPr>
        <p:txBody>
          <a:bodyPr>
            <a:normAutofit/>
          </a:bodyPr>
          <a:lstStyle/>
          <a:p>
            <a:pPr marL="0" indent="0">
              <a:buNone/>
            </a:pPr>
            <a:r>
              <a:rPr lang="en-US" sz="2800" b="1" u="sng" dirty="0" smtClean="0">
                <a:latin typeface="Adobe Hebrew" panose="02040503050201020203" pitchFamily="18" charset="-79"/>
                <a:cs typeface="Adobe Hebrew" panose="02040503050201020203" pitchFamily="18" charset="-79"/>
              </a:rPr>
              <a:t>Specification</a:t>
            </a:r>
            <a:endParaRPr lang="en-US" sz="2800" b="1" u="sng" dirty="0">
              <a:latin typeface="Adobe Hebrew" panose="02040503050201020203" pitchFamily="18" charset="-79"/>
              <a:cs typeface="Adobe Hebrew" panose="02040503050201020203" pitchFamily="18" charset="-79"/>
            </a:endParaRPr>
          </a:p>
          <a:p>
            <a:pPr marL="0" indent="0">
              <a:lnSpc>
                <a:spcPct val="150000"/>
              </a:lnSpc>
              <a:buNone/>
            </a:pPr>
            <a:r>
              <a:rPr lang="en-US" cap="none" dirty="0" smtClean="0">
                <a:latin typeface="Adobe Hebrew" panose="02040503050201020203" pitchFamily="18" charset="-79"/>
                <a:cs typeface="Adobe Hebrew" panose="02040503050201020203" pitchFamily="18" charset="-79"/>
              </a:rPr>
              <a:t>  We have a better knowledge of the system </a:t>
            </a:r>
            <a:r>
              <a:rPr lang="en-US" cap="none" dirty="0" err="1" smtClean="0">
                <a:latin typeface="Adobe Hebrew" panose="02040503050201020203" pitchFamily="18" charset="-79"/>
                <a:cs typeface="Adobe Hebrew" panose="02040503050201020203" pitchFamily="18" charset="-79"/>
              </a:rPr>
              <a:t>behaviour</a:t>
            </a:r>
            <a:r>
              <a:rPr lang="en-US" cap="none" dirty="0" smtClean="0">
                <a:latin typeface="Adobe Hebrew" panose="02040503050201020203" pitchFamily="18" charset="-79"/>
                <a:cs typeface="Adobe Hebrew" panose="02040503050201020203" pitchFamily="18" charset="-79"/>
              </a:rPr>
              <a:t> after modelling the requirements. Inconsistencies and ambiguities have been recognized and resolved. The data flow between modules has been examined. The actions of elicitation and analysis have generated a greater understanding of the system. We have completed the needs analysis in the previous steps, and in this step, we document these requirements in the SRS (software requirements specification) document.</a:t>
            </a:r>
          </a:p>
          <a:p>
            <a:pPr marL="0" indent="0">
              <a:buNone/>
            </a:pPr>
            <a:r>
              <a:rPr lang="en-US" sz="2800" b="1" u="sng" dirty="0" smtClean="0">
                <a:latin typeface="Adobe Hebrew" panose="02040503050201020203" pitchFamily="18" charset="-79"/>
                <a:cs typeface="Adobe Hebrew" panose="02040503050201020203" pitchFamily="18" charset="-79"/>
              </a:rPr>
              <a:t>Review</a:t>
            </a:r>
            <a:endParaRPr lang="en-US" sz="2800" b="1" u="sng" dirty="0">
              <a:latin typeface="Adobe Hebrew" panose="02040503050201020203" pitchFamily="18" charset="-79"/>
              <a:cs typeface="Adobe Hebrew" panose="02040503050201020203" pitchFamily="18" charset="-79"/>
            </a:endParaRPr>
          </a:p>
          <a:p>
            <a:pPr marL="0" indent="0">
              <a:lnSpc>
                <a:spcPct val="150000"/>
              </a:lnSpc>
              <a:buNone/>
            </a:pPr>
            <a:r>
              <a:rPr lang="en-US" dirty="0" smtClean="0"/>
              <a:t> </a:t>
            </a:r>
            <a:r>
              <a:rPr lang="en-US" cap="none" dirty="0" smtClean="0">
                <a:latin typeface="Adobe Hebrew" panose="02040503050201020203" pitchFamily="18" charset="-79"/>
                <a:cs typeface="Adobe Hebrew" panose="02040503050201020203" pitchFamily="18" charset="-79"/>
              </a:rPr>
              <a:t>After creating the SRS, it must be reviewed to see if it can be enhanced and polished to make it better and higher in quality.</a:t>
            </a:r>
            <a:endParaRPr lang="en-US" cap="none"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674681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4384" y="2099588"/>
            <a:ext cx="10364451" cy="1596177"/>
          </a:xfrm>
        </p:spPr>
        <p:txBody>
          <a:bodyPr/>
          <a:lstStyle/>
          <a:p>
            <a:r>
              <a:rPr lang="en-US" sz="2800" b="1" u="sng" dirty="0">
                <a:latin typeface="Adobe Hebrew" panose="02040503050201020203" pitchFamily="18" charset="-79"/>
                <a:cs typeface="Adobe Hebrew" panose="02040503050201020203" pitchFamily="18" charset="-79"/>
              </a:rPr>
              <a:t>Requirement Analysis Techniques</a:t>
            </a:r>
            <a:r>
              <a:rPr lang="en-US" b="1" dirty="0"/>
              <a:t/>
            </a:r>
            <a:br>
              <a:rPr lang="en-US" b="1" dirty="0"/>
            </a:br>
            <a:endParaRPr lang="en-US" dirty="0"/>
          </a:p>
        </p:txBody>
      </p:sp>
      <p:sp>
        <p:nvSpPr>
          <p:cNvPr id="3" name="Content Placeholder 2"/>
          <p:cNvSpPr>
            <a:spLocks noGrp="1"/>
          </p:cNvSpPr>
          <p:nvPr>
            <p:ph sz="quarter" idx="13"/>
          </p:nvPr>
        </p:nvSpPr>
        <p:spPr>
          <a:xfrm>
            <a:off x="4133494" y="3204218"/>
            <a:ext cx="10363826" cy="3424107"/>
          </a:xfrm>
        </p:spPr>
        <p:txBody>
          <a:bodyPr/>
          <a:lstStyle/>
          <a:p>
            <a:pPr>
              <a:buFont typeface="Wingdings" panose="05000000000000000000" pitchFamily="2" charset="2"/>
              <a:buChar char="Ø"/>
            </a:pPr>
            <a:r>
              <a:rPr lang="en-US" b="1" cap="none" dirty="0" smtClean="0">
                <a:latin typeface="Adobe Hebrew" panose="02040503050201020203" pitchFamily="18" charset="-79"/>
                <a:cs typeface="Adobe Hebrew" panose="02040503050201020203" pitchFamily="18" charset="-79"/>
              </a:rPr>
              <a:t>Business process model and notation (BPMN)</a:t>
            </a:r>
            <a:endParaRPr lang="en-US" cap="none" dirty="0" smtClean="0">
              <a:latin typeface="Adobe Hebrew" panose="02040503050201020203" pitchFamily="18" charset="-79"/>
              <a:cs typeface="Adobe Hebrew" panose="02040503050201020203" pitchFamily="18" charset="-79"/>
            </a:endParaRPr>
          </a:p>
          <a:p>
            <a:pPr>
              <a:buFont typeface="Wingdings" panose="05000000000000000000" pitchFamily="2" charset="2"/>
              <a:buChar char="Ø"/>
            </a:pPr>
            <a:r>
              <a:rPr lang="en-US" b="1" cap="none" dirty="0" smtClean="0">
                <a:latin typeface="Adobe Hebrew" panose="02040503050201020203" pitchFamily="18" charset="-79"/>
                <a:cs typeface="Adobe Hebrew" panose="02040503050201020203" pitchFamily="18" charset="-79"/>
              </a:rPr>
              <a:t>Flowcharts</a:t>
            </a:r>
          </a:p>
          <a:p>
            <a:pPr>
              <a:buFont typeface="Wingdings" panose="05000000000000000000" pitchFamily="2" charset="2"/>
              <a:buChar char="Ø"/>
            </a:pPr>
            <a:r>
              <a:rPr lang="en-US" b="1" cap="none" dirty="0" smtClean="0">
                <a:latin typeface="Adobe Hebrew" panose="02040503050201020203" pitchFamily="18" charset="-79"/>
                <a:cs typeface="Adobe Hebrew" panose="02040503050201020203" pitchFamily="18" charset="-79"/>
              </a:rPr>
              <a:t>Gantt charts</a:t>
            </a:r>
            <a:r>
              <a:rPr lang="en-US" cap="none" dirty="0" smtClean="0">
                <a:latin typeface="Adobe Hebrew" panose="02040503050201020203" pitchFamily="18" charset="-79"/>
                <a:cs typeface="Adobe Hebrew" panose="02040503050201020203" pitchFamily="18" charset="-79"/>
              </a:rPr>
              <a:t/>
            </a:r>
            <a:br>
              <a:rPr lang="en-US" cap="none" dirty="0" smtClean="0">
                <a:latin typeface="Adobe Hebrew" panose="02040503050201020203" pitchFamily="18" charset="-79"/>
                <a:cs typeface="Adobe Hebrew" panose="02040503050201020203" pitchFamily="18" charset="-79"/>
              </a:rPr>
            </a:br>
            <a:endParaRPr lang="en-US" cap="none"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527944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079" y="631396"/>
            <a:ext cx="10364451" cy="1596177"/>
          </a:xfrm>
        </p:spPr>
        <p:txBody>
          <a:bodyPr>
            <a:normAutofit/>
          </a:bodyPr>
          <a:lstStyle/>
          <a:p>
            <a:r>
              <a:rPr lang="en-US" sz="2800" b="1" u="sng" dirty="0">
                <a:latin typeface="Adobe Hebrew" panose="02040503050201020203" pitchFamily="18" charset="-79"/>
                <a:cs typeface="Adobe Hebrew" panose="02040503050201020203" pitchFamily="18" charset="-79"/>
              </a:rPr>
              <a:t>Business Process Model and Notation (BPMN)</a:t>
            </a:r>
            <a:br>
              <a:rPr lang="en-US" sz="2800" b="1" u="sng" dirty="0">
                <a:latin typeface="Adobe Hebrew" panose="02040503050201020203" pitchFamily="18" charset="-79"/>
                <a:cs typeface="Adobe Hebrew" panose="02040503050201020203" pitchFamily="18" charset="-79"/>
              </a:rPr>
            </a:br>
            <a:r>
              <a:rPr lang="en-US" sz="2800" b="1" u="sng" dirty="0">
                <a:latin typeface="Adobe Hebrew" panose="02040503050201020203" pitchFamily="18" charset="-79"/>
                <a:cs typeface="Adobe Hebrew" panose="02040503050201020203" pitchFamily="18" charset="-79"/>
              </a:rPr>
              <a:t/>
            </a:r>
            <a:br>
              <a:rPr lang="en-US" sz="2800" b="1" u="sng" dirty="0">
                <a:latin typeface="Adobe Hebrew" panose="02040503050201020203" pitchFamily="18" charset="-79"/>
                <a:cs typeface="Adobe Hebrew" panose="02040503050201020203" pitchFamily="18" charset="-79"/>
              </a:rPr>
            </a:br>
            <a:endParaRPr lang="en-US" sz="2800" b="1" u="sng" dirty="0">
              <a:latin typeface="Adobe Hebrew" panose="02040503050201020203" pitchFamily="18" charset="-79"/>
              <a:cs typeface="Adobe Hebrew" panose="02040503050201020203" pitchFamily="18" charset="-79"/>
            </a:endParaRPr>
          </a:p>
        </p:txBody>
      </p:sp>
      <p:sp>
        <p:nvSpPr>
          <p:cNvPr id="3" name="Content Placeholder 2"/>
          <p:cNvSpPr>
            <a:spLocks noGrp="1"/>
          </p:cNvSpPr>
          <p:nvPr>
            <p:ph sz="quarter" idx="13"/>
          </p:nvPr>
        </p:nvSpPr>
        <p:spPr>
          <a:xfrm>
            <a:off x="1544839" y="1429484"/>
            <a:ext cx="10363826" cy="3424107"/>
          </a:xfrm>
        </p:spPr>
        <p:txBody>
          <a:bodyPr/>
          <a:lstStyle/>
          <a:p>
            <a:pPr marL="0" indent="0">
              <a:buNone/>
            </a:pPr>
            <a:r>
              <a:rPr lang="en-US" cap="none" dirty="0" smtClean="0">
                <a:latin typeface="Adobe Hebrew" panose="02040503050201020203" pitchFamily="18" charset="-79"/>
                <a:cs typeface="Adobe Hebrew" panose="02040503050201020203" pitchFamily="18" charset="-79"/>
              </a:rPr>
              <a:t> The business process model and notation are used to generate graphs that aid in the understanding of business processes. It is a common strategy used by business analysts to coordinate the sequence of messages between various participants in a linked set of activities.</a:t>
            </a:r>
            <a:endParaRPr lang="en-US" cap="none" dirty="0">
              <a:latin typeface="Adobe Hebrew" panose="02040503050201020203" pitchFamily="18" charset="-79"/>
              <a:cs typeface="Adobe Hebrew" panose="02040503050201020203" pitchFamily="18" charset="-79"/>
            </a:endParaRPr>
          </a:p>
        </p:txBody>
      </p:sp>
      <p:sp>
        <p:nvSpPr>
          <p:cNvPr id="4" name="AutoShape 2" descr="bpmn example"/>
          <p:cNvSpPr>
            <a:spLocks noChangeAspect="1" noChangeArrowheads="1"/>
          </p:cNvSpPr>
          <p:nvPr/>
        </p:nvSpPr>
        <p:spPr bwMode="auto">
          <a:xfrm>
            <a:off x="3632869" y="3474360"/>
            <a:ext cx="308065" cy="3080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0" descr="business process model and notation"/>
          <p:cNvSpPr>
            <a:spLocks noChangeAspect="1" noChangeArrowheads="1"/>
          </p:cNvSpPr>
          <p:nvPr/>
        </p:nvSpPr>
        <p:spPr bwMode="auto">
          <a:xfrm>
            <a:off x="155575" y="-914400"/>
            <a:ext cx="8229600" cy="190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2" descr="business process model and not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p:nvPicPr>
        <p:blipFill>
          <a:blip r:embed="rId2"/>
          <a:stretch>
            <a:fillRect/>
          </a:stretch>
        </p:blipFill>
        <p:spPr>
          <a:xfrm>
            <a:off x="2247363" y="2846761"/>
            <a:ext cx="8057882" cy="3201076"/>
          </a:xfrm>
          <a:prstGeom prst="rect">
            <a:avLst/>
          </a:prstGeom>
        </p:spPr>
      </p:pic>
    </p:spTree>
    <p:extLst>
      <p:ext uri="{BB962C8B-B14F-4D97-AF65-F5344CB8AC3E}">
        <p14:creationId xmlns:p14="http://schemas.microsoft.com/office/powerpoint/2010/main" val="891371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620" y="0"/>
            <a:ext cx="10364451" cy="1596177"/>
          </a:xfrm>
        </p:spPr>
        <p:txBody>
          <a:bodyPr>
            <a:normAutofit/>
          </a:bodyPr>
          <a:lstStyle/>
          <a:p>
            <a:r>
              <a:rPr lang="en-US" sz="2800" b="1" u="sng" dirty="0">
                <a:latin typeface="Adobe Hebrew" panose="02040503050201020203" pitchFamily="18" charset="-79"/>
                <a:cs typeface="Adobe Hebrew" panose="02040503050201020203" pitchFamily="18" charset="-79"/>
              </a:rPr>
              <a:t>Flowcharts</a:t>
            </a:r>
            <a:endParaRPr lang="en-US" sz="2800" u="sng" dirty="0">
              <a:latin typeface="Adobe Hebrew" panose="02040503050201020203" pitchFamily="18" charset="-79"/>
              <a:cs typeface="Adobe Hebrew" panose="02040503050201020203" pitchFamily="18" charset="-79"/>
            </a:endParaRPr>
          </a:p>
        </p:txBody>
      </p:sp>
      <p:sp>
        <p:nvSpPr>
          <p:cNvPr id="3" name="Content Placeholder 2"/>
          <p:cNvSpPr>
            <a:spLocks noGrp="1"/>
          </p:cNvSpPr>
          <p:nvPr>
            <p:ph sz="quarter" idx="13"/>
          </p:nvPr>
        </p:nvSpPr>
        <p:spPr>
          <a:xfrm>
            <a:off x="1197108" y="1169357"/>
            <a:ext cx="10363826" cy="3424107"/>
          </a:xfrm>
        </p:spPr>
        <p:txBody>
          <a:bodyPr/>
          <a:lstStyle/>
          <a:p>
            <a:pPr marL="0" indent="0">
              <a:buNone/>
            </a:pPr>
            <a:r>
              <a:rPr lang="en-US" dirty="0" smtClean="0"/>
              <a:t>  </a:t>
            </a:r>
            <a:r>
              <a:rPr lang="en-US" cap="none" dirty="0" smtClean="0">
                <a:latin typeface="Adobe Hebrew" panose="02040503050201020203" pitchFamily="18" charset="-79"/>
                <a:cs typeface="Adobe Hebrew" panose="02040503050201020203" pitchFamily="18" charset="-79"/>
              </a:rPr>
              <a:t>A flowchart is a graphical </a:t>
            </a:r>
            <a:r>
              <a:rPr lang="en-US" b="1" cap="none" dirty="0" smtClean="0">
                <a:latin typeface="Adobe Hebrew" panose="02040503050201020203" pitchFamily="18" charset="-79"/>
                <a:cs typeface="Adobe Hebrew" panose="02040503050201020203" pitchFamily="18" charset="-79"/>
              </a:rPr>
              <a:t>representation of a process, system, or computer algorithm</a:t>
            </a:r>
            <a:r>
              <a:rPr lang="en-US" cap="none" dirty="0" smtClean="0">
                <a:latin typeface="Adobe Hebrew" panose="02040503050201020203" pitchFamily="18" charset="-79"/>
                <a:cs typeface="Adobe Hebrew" panose="02040503050201020203" pitchFamily="18" charset="-79"/>
              </a:rPr>
              <a:t>. It is widely used in various fields to document, examine, plan, enhance, and frequently convey complex processes in clear, simple diagrams. They use rectangles, ovals, diamonds, and possibly other shapes to indicate the type of step and linking arrows to define flow and sequence</a:t>
            </a:r>
            <a:endParaRPr lang="en-US" cap="none" dirty="0">
              <a:latin typeface="Adobe Hebrew" panose="02040503050201020203" pitchFamily="18" charset="-79"/>
              <a:cs typeface="Adobe Hebrew" panose="02040503050201020203" pitchFamily="18" charset="-79"/>
            </a:endParaRPr>
          </a:p>
        </p:txBody>
      </p:sp>
      <p:sp>
        <p:nvSpPr>
          <p:cNvPr id="4" name="Oval 3"/>
          <p:cNvSpPr/>
          <p:nvPr/>
        </p:nvSpPr>
        <p:spPr>
          <a:xfrm>
            <a:off x="4614929" y="2824765"/>
            <a:ext cx="1674253" cy="6181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Start</a:t>
            </a:r>
            <a:endParaRPr lang="en-US" dirty="0"/>
          </a:p>
        </p:txBody>
      </p:sp>
      <p:sp>
        <p:nvSpPr>
          <p:cNvPr id="5" name="Parallelogram 4"/>
          <p:cNvSpPr/>
          <p:nvPr/>
        </p:nvSpPr>
        <p:spPr>
          <a:xfrm>
            <a:off x="4563413" y="3571740"/>
            <a:ext cx="1725769" cy="446467"/>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Input</a:t>
            </a:r>
            <a:endParaRPr lang="en-US" dirty="0"/>
          </a:p>
        </p:txBody>
      </p:sp>
      <p:sp>
        <p:nvSpPr>
          <p:cNvPr id="6" name="Rectangle 5"/>
          <p:cNvSpPr/>
          <p:nvPr/>
        </p:nvSpPr>
        <p:spPr>
          <a:xfrm>
            <a:off x="4662151" y="4232854"/>
            <a:ext cx="1627031" cy="502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Process</a:t>
            </a:r>
            <a:endParaRPr lang="en-US" dirty="0"/>
          </a:p>
        </p:txBody>
      </p:sp>
      <p:sp>
        <p:nvSpPr>
          <p:cNvPr id="7" name="Diamond 6"/>
          <p:cNvSpPr/>
          <p:nvPr/>
        </p:nvSpPr>
        <p:spPr>
          <a:xfrm>
            <a:off x="4563413" y="4894773"/>
            <a:ext cx="1871729" cy="905814"/>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Decision</a:t>
            </a:r>
            <a:endParaRPr lang="en-US" dirty="0"/>
          </a:p>
        </p:txBody>
      </p:sp>
      <p:sp>
        <p:nvSpPr>
          <p:cNvPr id="9" name="Oval 8"/>
          <p:cNvSpPr/>
          <p:nvPr/>
        </p:nvSpPr>
        <p:spPr>
          <a:xfrm>
            <a:off x="4782354" y="5993770"/>
            <a:ext cx="1506828" cy="6053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Output</a:t>
            </a:r>
            <a:endParaRPr lang="en-US" dirty="0"/>
          </a:p>
        </p:txBody>
      </p:sp>
      <p:cxnSp>
        <p:nvCxnSpPr>
          <p:cNvPr id="11" name="Straight Arrow Connector 10"/>
          <p:cNvCxnSpPr>
            <a:stCxn id="4" idx="4"/>
            <a:endCxn id="5" idx="0"/>
          </p:cNvCxnSpPr>
          <p:nvPr/>
        </p:nvCxnSpPr>
        <p:spPr>
          <a:xfrm flipH="1">
            <a:off x="5426298" y="3442951"/>
            <a:ext cx="25758" cy="1287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5" idx="4"/>
            <a:endCxn id="6" idx="0"/>
          </p:cNvCxnSpPr>
          <p:nvPr/>
        </p:nvCxnSpPr>
        <p:spPr>
          <a:xfrm>
            <a:off x="5426298" y="4018207"/>
            <a:ext cx="49369" cy="2146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6" idx="2"/>
            <a:endCxn id="7" idx="0"/>
          </p:cNvCxnSpPr>
          <p:nvPr/>
        </p:nvCxnSpPr>
        <p:spPr>
          <a:xfrm>
            <a:off x="5475667" y="4735131"/>
            <a:ext cx="23611" cy="1596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7" idx="2"/>
            <a:endCxn id="9" idx="0"/>
          </p:cNvCxnSpPr>
          <p:nvPr/>
        </p:nvCxnSpPr>
        <p:spPr>
          <a:xfrm>
            <a:off x="5499278" y="5800587"/>
            <a:ext cx="36490" cy="1931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65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834" y="0"/>
            <a:ext cx="10364451" cy="1596177"/>
          </a:xfrm>
        </p:spPr>
        <p:txBody>
          <a:bodyPr>
            <a:normAutofit/>
          </a:bodyPr>
          <a:lstStyle/>
          <a:p>
            <a:r>
              <a:rPr lang="en-US" sz="2800" b="1" u="sng" dirty="0">
                <a:latin typeface="Adobe Hebrew" panose="02040503050201020203" pitchFamily="18" charset="-79"/>
                <a:cs typeface="Adobe Hebrew" panose="02040503050201020203" pitchFamily="18" charset="-79"/>
              </a:rPr>
              <a:t>Gantt Charts</a:t>
            </a:r>
            <a:endParaRPr lang="en-US" sz="2800" u="sng" dirty="0">
              <a:latin typeface="Adobe Hebrew" panose="02040503050201020203" pitchFamily="18" charset="-79"/>
              <a:cs typeface="Adobe Hebrew" panose="02040503050201020203" pitchFamily="18" charset="-79"/>
            </a:endParaRPr>
          </a:p>
        </p:txBody>
      </p:sp>
      <p:sp>
        <p:nvSpPr>
          <p:cNvPr id="3" name="Content Placeholder 2"/>
          <p:cNvSpPr>
            <a:spLocks noGrp="1"/>
          </p:cNvSpPr>
          <p:nvPr>
            <p:ph sz="quarter" idx="13"/>
          </p:nvPr>
        </p:nvSpPr>
        <p:spPr>
          <a:xfrm>
            <a:off x="1261503" y="1156478"/>
            <a:ext cx="10363826" cy="3424107"/>
          </a:xfrm>
        </p:spPr>
        <p:txBody>
          <a:bodyPr>
            <a:normAutofit/>
          </a:bodyPr>
          <a:lstStyle/>
          <a:p>
            <a:pPr marL="0" indent="0">
              <a:buNone/>
            </a:pPr>
            <a:r>
              <a:rPr lang="en-US" cap="none" dirty="0" smtClean="0">
                <a:latin typeface="Adobe Hebrew" panose="02040503050201020203" pitchFamily="18" charset="-79"/>
                <a:cs typeface="Adobe Hebrew" panose="02040503050201020203" pitchFamily="18" charset="-79"/>
              </a:rPr>
              <a:t> A </a:t>
            </a:r>
            <a:r>
              <a:rPr lang="en-US" cap="none" dirty="0" err="1" smtClean="0">
                <a:latin typeface="Adobe Hebrew" panose="02040503050201020203" pitchFamily="18" charset="-79"/>
                <a:cs typeface="Adobe Hebrew" panose="02040503050201020203" pitchFamily="18" charset="-79"/>
              </a:rPr>
              <a:t>gantt</a:t>
            </a:r>
            <a:r>
              <a:rPr lang="en-US" cap="none" dirty="0" smtClean="0">
                <a:latin typeface="Adobe Hebrew" panose="02040503050201020203" pitchFamily="18" charset="-79"/>
                <a:cs typeface="Adobe Hebrew" panose="02040503050201020203" pitchFamily="18" charset="-79"/>
              </a:rPr>
              <a:t> chart, widely used in project management, is one of the most popular and useful methods of displaying activities (tasks or events) against time. The chart lists activities on the left and a time scale along the top. Each action is represented as a bar, with the position and length of the bar reflecting the activity's start, duration, and end dates. Primarily, a </a:t>
            </a:r>
            <a:r>
              <a:rPr lang="en-US" cap="none" dirty="0" err="1" smtClean="0">
                <a:latin typeface="Adobe Hebrew" panose="02040503050201020203" pitchFamily="18" charset="-79"/>
                <a:cs typeface="Adobe Hebrew" panose="02040503050201020203" pitchFamily="18" charset="-79"/>
              </a:rPr>
              <a:t>gantt</a:t>
            </a:r>
            <a:r>
              <a:rPr lang="en-US" cap="none" dirty="0" smtClean="0">
                <a:latin typeface="Adobe Hebrew" panose="02040503050201020203" pitchFamily="18" charset="-79"/>
                <a:cs typeface="Adobe Hebrew" panose="02040503050201020203" pitchFamily="18" charset="-79"/>
              </a:rPr>
              <a:t> chart displays the following information:</a:t>
            </a:r>
            <a:endParaRPr lang="en-US" cap="none" dirty="0">
              <a:latin typeface="Adobe Hebrew" panose="02040503050201020203" pitchFamily="18" charset="-79"/>
              <a:cs typeface="Adobe Hebrew" panose="02040503050201020203" pitchFamily="18" charset="-79"/>
            </a:endParaRPr>
          </a:p>
        </p:txBody>
      </p:sp>
      <p:pic>
        <p:nvPicPr>
          <p:cNvPr id="4" name="Picture 3"/>
          <p:cNvPicPr>
            <a:picLocks noChangeAspect="1"/>
          </p:cNvPicPr>
          <p:nvPr/>
        </p:nvPicPr>
        <p:blipFill>
          <a:blip r:embed="rId2"/>
          <a:stretch>
            <a:fillRect/>
          </a:stretch>
        </p:blipFill>
        <p:spPr>
          <a:xfrm>
            <a:off x="3411268" y="3148443"/>
            <a:ext cx="4931581" cy="3336070"/>
          </a:xfrm>
          <a:prstGeom prst="rect">
            <a:avLst/>
          </a:prstGeom>
        </p:spPr>
      </p:pic>
    </p:spTree>
    <p:extLst>
      <p:ext uri="{BB962C8B-B14F-4D97-AF65-F5344CB8AC3E}">
        <p14:creationId xmlns:p14="http://schemas.microsoft.com/office/powerpoint/2010/main" val="2056331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916" y="1581818"/>
            <a:ext cx="5567899" cy="3740431"/>
          </a:xfrm>
          <a:prstGeom prst="rect">
            <a:avLst/>
          </a:prstGeom>
        </p:spPr>
      </p:pic>
    </p:spTree>
    <p:extLst>
      <p:ext uri="{BB962C8B-B14F-4D97-AF65-F5344CB8AC3E}">
        <p14:creationId xmlns:p14="http://schemas.microsoft.com/office/powerpoint/2010/main" val="64061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latin typeface="Adobe Hebrew" panose="02040503050201020203" pitchFamily="18" charset="-79"/>
                <a:cs typeface="Adobe Hebrew" panose="02040503050201020203" pitchFamily="18" charset="-79"/>
              </a:rPr>
              <a:t>Requirements gathering</a:t>
            </a:r>
            <a:endParaRPr lang="en-US" sz="2800" u="sng" cap="none" dirty="0">
              <a:latin typeface="Adobe Hebrew" panose="02040503050201020203" pitchFamily="18" charset="-79"/>
              <a:cs typeface="Adobe Hebrew" panose="02040503050201020203" pitchFamily="18" charset="-79"/>
            </a:endParaRPr>
          </a:p>
        </p:txBody>
      </p:sp>
      <p:sp>
        <p:nvSpPr>
          <p:cNvPr id="3" name="Content Placeholder 2"/>
          <p:cNvSpPr>
            <a:spLocks noGrp="1"/>
          </p:cNvSpPr>
          <p:nvPr>
            <p:ph sz="quarter" idx="13"/>
          </p:nvPr>
        </p:nvSpPr>
        <p:spPr>
          <a:xfrm>
            <a:off x="695459" y="2214694"/>
            <a:ext cx="10792496" cy="4817171"/>
          </a:xfrm>
        </p:spPr>
        <p:txBody>
          <a:bodyPr/>
          <a:lstStyle/>
          <a:p>
            <a:pPr marL="0" indent="0" fontAlgn="base">
              <a:buNone/>
            </a:pPr>
            <a:r>
              <a:rPr lang="en-US" b="1" dirty="0">
                <a:latin typeface="Adobe Hebrew" panose="02040503050201020203" pitchFamily="18" charset="-79"/>
                <a:cs typeface="Adobe Hebrew" panose="02040503050201020203" pitchFamily="18" charset="-79"/>
              </a:rPr>
              <a:t>What is Requirements Gathering?</a:t>
            </a:r>
          </a:p>
          <a:p>
            <a:pPr marL="0" indent="0" fontAlgn="base">
              <a:lnSpc>
                <a:spcPct val="150000"/>
              </a:lnSpc>
              <a:buNone/>
            </a:pPr>
            <a:r>
              <a:rPr lang="en-US" cap="none" dirty="0" smtClean="0">
                <a:latin typeface="Adobe Hebrew" panose="02040503050201020203" pitchFamily="18" charset="-79"/>
                <a:cs typeface="Adobe Hebrew" panose="02040503050201020203" pitchFamily="18" charset="-79"/>
              </a:rPr>
              <a:t>      Requirements Gathering Is A Crucial Phase In The Software Development Life Cycle (SDLC) And Project Management. It Involves Collecting, Documenting, And Managing The Requirements That Define The Features And Functionalities Of A System Or Application. The Success Of A Project Often Depends On The Accuracy And Completeness Of The Gathered Requirements In Software.</a:t>
            </a:r>
          </a:p>
          <a:p>
            <a:pPr marL="0" indent="0">
              <a:buNone/>
            </a:pPr>
            <a:endParaRPr lang="en-US" dirty="0">
              <a:latin typeface="Adobe Hebrew" panose="02040503050201020203" pitchFamily="18" charset="-79"/>
              <a:cs typeface="Adobe Hebrew" panose="02040503050201020203" pitchFamily="18" charset="-79"/>
            </a:endParaRPr>
          </a:p>
        </p:txBody>
      </p:sp>
      <p:pic>
        <p:nvPicPr>
          <p:cNvPr id="4" name="Picture 3"/>
          <p:cNvPicPr>
            <a:picLocks noChangeAspect="1"/>
          </p:cNvPicPr>
          <p:nvPr/>
        </p:nvPicPr>
        <p:blipFill>
          <a:blip r:embed="rId2"/>
          <a:stretch>
            <a:fillRect/>
          </a:stretch>
        </p:blipFill>
        <p:spPr>
          <a:xfrm>
            <a:off x="4205839" y="4821977"/>
            <a:ext cx="2697236" cy="1502746"/>
          </a:xfrm>
          <a:prstGeom prst="rect">
            <a:avLst/>
          </a:prstGeom>
        </p:spPr>
      </p:pic>
    </p:spTree>
    <p:extLst>
      <p:ext uri="{BB962C8B-B14F-4D97-AF65-F5344CB8AC3E}">
        <p14:creationId xmlns:p14="http://schemas.microsoft.com/office/powerpoint/2010/main" val="288979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ight Arrow 23"/>
          <p:cNvSpPr/>
          <p:nvPr/>
        </p:nvSpPr>
        <p:spPr>
          <a:xfrm>
            <a:off x="5229662" y="4642097"/>
            <a:ext cx="1217859" cy="189292"/>
          </a:xfrm>
          <a:prstGeom prst="rightArrow">
            <a:avLst/>
          </a:prstGeom>
          <a:solidFill>
            <a:srgbClr val="F29724"/>
          </a:solidFill>
          <a:ln>
            <a:solidFill>
              <a:srgbClr val="F297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5354493" y="3935671"/>
            <a:ext cx="1093028" cy="193183"/>
          </a:xfrm>
          <a:prstGeom prst="rightArrow">
            <a:avLst/>
          </a:prstGeom>
          <a:solidFill>
            <a:srgbClr val="B80D48"/>
          </a:solidFill>
          <a:ln>
            <a:solidFill>
              <a:srgbClr val="B80D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Bent Arrow 17"/>
          <p:cNvSpPr/>
          <p:nvPr/>
        </p:nvSpPr>
        <p:spPr>
          <a:xfrm>
            <a:off x="5029768" y="3199999"/>
            <a:ext cx="1423786" cy="295275"/>
          </a:xfrm>
          <a:prstGeom prst="bentArrow">
            <a:avLst/>
          </a:prstGeom>
          <a:solidFill>
            <a:srgbClr val="2B6A6C"/>
          </a:solidFill>
          <a:ln>
            <a:solidFill>
              <a:srgbClr val="2B6A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Bent Arrow 16"/>
          <p:cNvSpPr/>
          <p:nvPr/>
        </p:nvSpPr>
        <p:spPr>
          <a:xfrm>
            <a:off x="4666528" y="2436717"/>
            <a:ext cx="1771650" cy="404881"/>
          </a:xfrm>
          <a:prstGeom prst="bentArrow">
            <a:avLst/>
          </a:prstGeom>
          <a:solidFill>
            <a:srgbClr val="F29724"/>
          </a:solidFill>
          <a:ln>
            <a:solidFill>
              <a:srgbClr val="F297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Bent Arrow 15"/>
          <p:cNvSpPr/>
          <p:nvPr/>
        </p:nvSpPr>
        <p:spPr>
          <a:xfrm>
            <a:off x="3797555" y="1743608"/>
            <a:ext cx="2655999" cy="719609"/>
          </a:xfrm>
          <a:prstGeom prst="bentArrow">
            <a:avLst/>
          </a:prstGeom>
          <a:solidFill>
            <a:srgbClr val="B80D48"/>
          </a:solidFill>
          <a:ln>
            <a:solidFill>
              <a:srgbClr val="B80D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4638003" y="5316954"/>
            <a:ext cx="1798279" cy="174937"/>
          </a:xfrm>
          <a:prstGeom prst="rightArrow">
            <a:avLst/>
          </a:prstGeom>
          <a:solidFill>
            <a:srgbClr val="2B6A6C"/>
          </a:solidFill>
          <a:ln>
            <a:solidFill>
              <a:srgbClr val="2B6A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068" y="2463217"/>
            <a:ext cx="3228975" cy="32766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7521" y="3007473"/>
            <a:ext cx="3162300" cy="5905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1137" y="1589046"/>
            <a:ext cx="3171825" cy="59055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6282" y="2242469"/>
            <a:ext cx="3171825" cy="5715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7521" y="3745870"/>
            <a:ext cx="3171825" cy="59055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7521" y="5110432"/>
            <a:ext cx="3162300" cy="59055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2061" y="4458112"/>
            <a:ext cx="3171825" cy="571500"/>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7340" y="3189264"/>
            <a:ext cx="2434305" cy="1492814"/>
          </a:xfrm>
          <a:prstGeom prst="ellipse">
            <a:avLst/>
          </a:prstGeom>
          <a:ln>
            <a:noFill/>
          </a:ln>
          <a:effectLst>
            <a:softEdge rad="112500"/>
          </a:effectLst>
        </p:spPr>
      </p:pic>
      <p:sp>
        <p:nvSpPr>
          <p:cNvPr id="28" name="Rectangle 27"/>
          <p:cNvSpPr/>
          <p:nvPr/>
        </p:nvSpPr>
        <p:spPr>
          <a:xfrm>
            <a:off x="3079194" y="4459834"/>
            <a:ext cx="1744245" cy="523220"/>
          </a:xfrm>
          <a:prstGeom prst="rect">
            <a:avLst/>
          </a:prstGeom>
        </p:spPr>
        <p:txBody>
          <a:bodyPr wrap="square">
            <a:spAutoFit/>
          </a:bodyPr>
          <a:lstStyle/>
          <a:p>
            <a:pPr fontAlgn="base"/>
            <a:r>
              <a:rPr lang="en-US" sz="1400" b="1" dirty="0">
                <a:solidFill>
                  <a:srgbClr val="273239"/>
                </a:solidFill>
                <a:latin typeface="Nunito"/>
              </a:rPr>
              <a:t>Requirements </a:t>
            </a:r>
            <a:endParaRPr lang="en-US" sz="1400" b="1" dirty="0" smtClean="0">
              <a:solidFill>
                <a:srgbClr val="273239"/>
              </a:solidFill>
              <a:latin typeface="Nunito"/>
            </a:endParaRPr>
          </a:p>
          <a:p>
            <a:pPr fontAlgn="base"/>
            <a:r>
              <a:rPr lang="en-US" sz="1400" b="1" dirty="0">
                <a:solidFill>
                  <a:srgbClr val="273239"/>
                </a:solidFill>
                <a:latin typeface="Nunito"/>
              </a:rPr>
              <a:t> </a:t>
            </a:r>
            <a:r>
              <a:rPr lang="en-US" sz="1400" b="1" dirty="0" smtClean="0">
                <a:solidFill>
                  <a:srgbClr val="273239"/>
                </a:solidFill>
                <a:latin typeface="Nunito"/>
              </a:rPr>
              <a:t>  Gathering</a:t>
            </a:r>
            <a:endParaRPr lang="en-US" sz="1400" b="1" i="0" dirty="0">
              <a:solidFill>
                <a:srgbClr val="273239"/>
              </a:solidFill>
              <a:effectLst/>
              <a:latin typeface="Nunito"/>
            </a:endParaRPr>
          </a:p>
        </p:txBody>
      </p:sp>
      <p:sp>
        <p:nvSpPr>
          <p:cNvPr id="29" name="Rectangle 28"/>
          <p:cNvSpPr/>
          <p:nvPr/>
        </p:nvSpPr>
        <p:spPr>
          <a:xfrm>
            <a:off x="7262972" y="1681590"/>
            <a:ext cx="1704313" cy="369332"/>
          </a:xfrm>
          <a:prstGeom prst="rect">
            <a:avLst/>
          </a:prstGeom>
        </p:spPr>
        <p:txBody>
          <a:bodyPr wrap="none">
            <a:spAutoFit/>
          </a:bodyPr>
          <a:lstStyle/>
          <a:p>
            <a:r>
              <a:rPr lang="en-US" dirty="0">
                <a:solidFill>
                  <a:schemeClr val="bg1"/>
                </a:solidFill>
                <a:latin typeface="Adobe Hebrew" panose="02040503050201020203" pitchFamily="18" charset="-79"/>
                <a:cs typeface="Adobe Hebrew" panose="02040503050201020203" pitchFamily="18" charset="-79"/>
              </a:rPr>
              <a:t>Assigning Roles</a:t>
            </a:r>
            <a:endParaRPr lang="en-US" dirty="0">
              <a:solidFill>
                <a:schemeClr val="bg1"/>
              </a:solidFill>
            </a:endParaRPr>
          </a:p>
        </p:txBody>
      </p:sp>
      <p:sp>
        <p:nvSpPr>
          <p:cNvPr id="30" name="Rectangle 29"/>
          <p:cNvSpPr/>
          <p:nvPr/>
        </p:nvSpPr>
        <p:spPr>
          <a:xfrm>
            <a:off x="7026530" y="2316346"/>
            <a:ext cx="2177199" cy="369332"/>
          </a:xfrm>
          <a:prstGeom prst="rect">
            <a:avLst/>
          </a:prstGeom>
        </p:spPr>
        <p:txBody>
          <a:bodyPr wrap="none">
            <a:spAutoFit/>
          </a:bodyPr>
          <a:lstStyle/>
          <a:p>
            <a:pPr algn="just"/>
            <a:r>
              <a:rPr lang="en-US" dirty="0">
                <a:solidFill>
                  <a:schemeClr val="bg1"/>
                </a:solidFill>
                <a:latin typeface="Adobe Hebrew" panose="02040503050201020203" pitchFamily="18" charset="-79"/>
                <a:cs typeface="Adobe Hebrew" panose="02040503050201020203" pitchFamily="18" charset="-79"/>
              </a:rPr>
              <a:t>Define Project Scope</a:t>
            </a:r>
          </a:p>
        </p:txBody>
      </p:sp>
      <p:sp>
        <p:nvSpPr>
          <p:cNvPr id="31" name="Rectangle 30"/>
          <p:cNvSpPr/>
          <p:nvPr/>
        </p:nvSpPr>
        <p:spPr>
          <a:xfrm>
            <a:off x="7147181" y="2970141"/>
            <a:ext cx="2394517" cy="646331"/>
          </a:xfrm>
          <a:prstGeom prst="rect">
            <a:avLst/>
          </a:prstGeom>
        </p:spPr>
        <p:txBody>
          <a:bodyPr wrap="square">
            <a:spAutoFit/>
          </a:bodyPr>
          <a:lstStyle/>
          <a:p>
            <a:pPr algn="just"/>
            <a:r>
              <a:rPr lang="en-US" dirty="0" smtClean="0">
                <a:solidFill>
                  <a:schemeClr val="bg1"/>
                </a:solidFill>
                <a:latin typeface="Adobe Hebrew" panose="02040503050201020203" pitchFamily="18" charset="-79"/>
                <a:cs typeface="Adobe Hebrew" panose="02040503050201020203" pitchFamily="18" charset="-79"/>
              </a:rPr>
              <a:t>Conduct Stakeholder </a:t>
            </a:r>
          </a:p>
          <a:p>
            <a:pPr algn="just"/>
            <a:r>
              <a:rPr lang="en-US" dirty="0">
                <a:solidFill>
                  <a:schemeClr val="bg1"/>
                </a:solidFill>
                <a:latin typeface="Adobe Hebrew" panose="02040503050201020203" pitchFamily="18" charset="-79"/>
                <a:cs typeface="Adobe Hebrew" panose="02040503050201020203" pitchFamily="18" charset="-79"/>
              </a:rPr>
              <a:t> </a:t>
            </a:r>
            <a:r>
              <a:rPr lang="en-US" dirty="0" smtClean="0">
                <a:solidFill>
                  <a:schemeClr val="bg1"/>
                </a:solidFill>
                <a:latin typeface="Adobe Hebrew" panose="02040503050201020203" pitchFamily="18" charset="-79"/>
                <a:cs typeface="Adobe Hebrew" panose="02040503050201020203" pitchFamily="18" charset="-79"/>
              </a:rPr>
              <a:t>      Interviews</a:t>
            </a:r>
            <a:endParaRPr lang="en-US" dirty="0">
              <a:solidFill>
                <a:schemeClr val="bg1"/>
              </a:solidFill>
              <a:latin typeface="Adobe Hebrew" panose="02040503050201020203" pitchFamily="18" charset="-79"/>
              <a:cs typeface="Adobe Hebrew" panose="02040503050201020203" pitchFamily="18" charset="-79"/>
            </a:endParaRPr>
          </a:p>
        </p:txBody>
      </p:sp>
      <p:sp>
        <p:nvSpPr>
          <p:cNvPr id="32" name="Rectangle 31"/>
          <p:cNvSpPr/>
          <p:nvPr/>
        </p:nvSpPr>
        <p:spPr>
          <a:xfrm>
            <a:off x="3381427" y="175606"/>
            <a:ext cx="6540216" cy="1754326"/>
          </a:xfrm>
          <a:prstGeom prst="rect">
            <a:avLst/>
          </a:prstGeom>
        </p:spPr>
        <p:txBody>
          <a:bodyPr wrap="square">
            <a:spAutoFit/>
          </a:bodyPr>
          <a:lstStyle/>
          <a:p>
            <a:pPr>
              <a:lnSpc>
                <a:spcPct val="150000"/>
              </a:lnSpc>
            </a:pPr>
            <a:r>
              <a:rPr lang="en-US" sz="2400" b="1" dirty="0">
                <a:latin typeface="Adobe Hebrew" panose="02040503050201020203" pitchFamily="18" charset="-79"/>
                <a:cs typeface="Adobe Hebrew" panose="02040503050201020203" pitchFamily="18" charset="-79"/>
              </a:rPr>
              <a:t>Processes of Requirements Gathering in Software </a:t>
            </a:r>
            <a:r>
              <a:rPr lang="en-US" sz="2400" b="1" dirty="0" smtClean="0">
                <a:latin typeface="Adobe Hebrew" panose="02040503050201020203" pitchFamily="18" charset="-79"/>
                <a:cs typeface="Adobe Hebrew" panose="02040503050201020203" pitchFamily="18" charset="-79"/>
              </a:rPr>
              <a:t>   </a:t>
            </a:r>
            <a:r>
              <a:rPr lang="en-US" sz="2400" b="1" dirty="0">
                <a:latin typeface="Adobe Hebrew" panose="02040503050201020203" pitchFamily="18" charset="-79"/>
                <a:cs typeface="Adobe Hebrew" panose="02040503050201020203" pitchFamily="18" charset="-79"/>
              </a:rPr>
              <a:t> </a:t>
            </a:r>
            <a:r>
              <a:rPr lang="en-US" sz="2400" b="1" dirty="0" smtClean="0">
                <a:latin typeface="Adobe Hebrew" panose="02040503050201020203" pitchFamily="18" charset="-79"/>
                <a:cs typeface="Adobe Hebrew" panose="02040503050201020203" pitchFamily="18" charset="-79"/>
              </a:rPr>
              <a:t>      </a:t>
            </a:r>
          </a:p>
          <a:p>
            <a:pPr>
              <a:lnSpc>
                <a:spcPct val="150000"/>
              </a:lnSpc>
            </a:pPr>
            <a:r>
              <a:rPr lang="en-US" sz="2400" b="1" dirty="0" smtClean="0">
                <a:latin typeface="Adobe Hebrew" panose="02040503050201020203" pitchFamily="18" charset="-79"/>
                <a:cs typeface="Adobe Hebrew" panose="02040503050201020203" pitchFamily="18" charset="-79"/>
              </a:rPr>
              <a:t>                             Development </a:t>
            </a:r>
            <a:r>
              <a:rPr lang="en-US" sz="2400" b="1" dirty="0">
                <a:latin typeface="Adobe Hebrew" panose="02040503050201020203" pitchFamily="18" charset="-79"/>
                <a:cs typeface="Adobe Hebrew" panose="02040503050201020203" pitchFamily="18" charset="-79"/>
              </a:rPr>
              <a:t/>
            </a:r>
            <a:br>
              <a:rPr lang="en-US" sz="2400" b="1" dirty="0">
                <a:latin typeface="Adobe Hebrew" panose="02040503050201020203" pitchFamily="18" charset="-79"/>
                <a:cs typeface="Adobe Hebrew" panose="02040503050201020203" pitchFamily="18" charset="-79"/>
              </a:rPr>
            </a:br>
            <a:endParaRPr lang="en-US" sz="2400" dirty="0"/>
          </a:p>
        </p:txBody>
      </p:sp>
      <p:sp>
        <p:nvSpPr>
          <p:cNvPr id="33" name="Rectangle 32"/>
          <p:cNvSpPr/>
          <p:nvPr/>
        </p:nvSpPr>
        <p:spPr>
          <a:xfrm>
            <a:off x="6944512" y="3843268"/>
            <a:ext cx="2597186" cy="369332"/>
          </a:xfrm>
          <a:prstGeom prst="rect">
            <a:avLst/>
          </a:prstGeom>
        </p:spPr>
        <p:txBody>
          <a:bodyPr wrap="none">
            <a:spAutoFit/>
          </a:bodyPr>
          <a:lstStyle/>
          <a:p>
            <a:pPr algn="just"/>
            <a:r>
              <a:rPr lang="en-US" dirty="0" smtClean="0">
                <a:solidFill>
                  <a:schemeClr val="bg1"/>
                </a:solidFill>
                <a:latin typeface="Adobe Hebrew" panose="02040503050201020203" pitchFamily="18" charset="-79"/>
                <a:cs typeface="Adobe Hebrew" panose="02040503050201020203" pitchFamily="18" charset="-79"/>
              </a:rPr>
              <a:t>Document </a:t>
            </a:r>
            <a:r>
              <a:rPr lang="en-US" dirty="0">
                <a:solidFill>
                  <a:schemeClr val="bg1"/>
                </a:solidFill>
                <a:latin typeface="Adobe Hebrew" panose="02040503050201020203" pitchFamily="18" charset="-79"/>
                <a:cs typeface="Adobe Hebrew" panose="02040503050201020203" pitchFamily="18" charset="-79"/>
              </a:rPr>
              <a:t>Requirements</a:t>
            </a:r>
          </a:p>
        </p:txBody>
      </p:sp>
      <p:sp>
        <p:nvSpPr>
          <p:cNvPr id="34" name="Rectangle 33"/>
          <p:cNvSpPr/>
          <p:nvPr/>
        </p:nvSpPr>
        <p:spPr>
          <a:xfrm>
            <a:off x="7384079" y="4444349"/>
            <a:ext cx="1920719" cy="646331"/>
          </a:xfrm>
          <a:prstGeom prst="rect">
            <a:avLst/>
          </a:prstGeom>
        </p:spPr>
        <p:txBody>
          <a:bodyPr wrap="none">
            <a:spAutoFit/>
          </a:bodyPr>
          <a:lstStyle/>
          <a:p>
            <a:pPr algn="just"/>
            <a:r>
              <a:rPr lang="en-US" dirty="0">
                <a:solidFill>
                  <a:schemeClr val="bg1"/>
                </a:solidFill>
                <a:latin typeface="Adobe Hebrew" panose="02040503050201020203" pitchFamily="18" charset="-79"/>
                <a:cs typeface="Adobe Hebrew" panose="02040503050201020203" pitchFamily="18" charset="-79"/>
              </a:rPr>
              <a:t>Verify &amp; Validate </a:t>
            </a:r>
            <a:endParaRPr lang="en-US" dirty="0" smtClean="0">
              <a:solidFill>
                <a:schemeClr val="bg1"/>
              </a:solidFill>
              <a:latin typeface="Adobe Hebrew" panose="02040503050201020203" pitchFamily="18" charset="-79"/>
              <a:cs typeface="Adobe Hebrew" panose="02040503050201020203" pitchFamily="18" charset="-79"/>
            </a:endParaRPr>
          </a:p>
          <a:p>
            <a:pPr algn="just"/>
            <a:r>
              <a:rPr lang="en-US" dirty="0" smtClean="0">
                <a:solidFill>
                  <a:schemeClr val="bg1"/>
                </a:solidFill>
                <a:latin typeface="Adobe Hebrew" panose="02040503050201020203" pitchFamily="18" charset="-79"/>
                <a:cs typeface="Adobe Hebrew" panose="02040503050201020203" pitchFamily="18" charset="-79"/>
              </a:rPr>
              <a:t>   Requirements</a:t>
            </a:r>
            <a:endParaRPr lang="en-US" dirty="0">
              <a:solidFill>
                <a:schemeClr val="bg1"/>
              </a:solidFill>
              <a:latin typeface="Adobe Hebrew" panose="02040503050201020203" pitchFamily="18" charset="-79"/>
              <a:cs typeface="Adobe Hebrew" panose="02040503050201020203" pitchFamily="18" charset="-79"/>
            </a:endParaRPr>
          </a:p>
        </p:txBody>
      </p:sp>
      <p:sp>
        <p:nvSpPr>
          <p:cNvPr id="35" name="Rectangle 34"/>
          <p:cNvSpPr/>
          <p:nvPr/>
        </p:nvSpPr>
        <p:spPr>
          <a:xfrm>
            <a:off x="7024021" y="5212372"/>
            <a:ext cx="5035353" cy="369332"/>
          </a:xfrm>
          <a:prstGeom prst="rect">
            <a:avLst/>
          </a:prstGeom>
        </p:spPr>
        <p:txBody>
          <a:bodyPr wrap="none">
            <a:spAutoFit/>
          </a:bodyPr>
          <a:lstStyle/>
          <a:p>
            <a:pPr algn="just"/>
            <a:r>
              <a:rPr lang="en-US" dirty="0">
                <a:solidFill>
                  <a:schemeClr val="bg1"/>
                </a:solidFill>
                <a:latin typeface="Adobe Hebrew" panose="02040503050201020203" pitchFamily="18" charset="-79"/>
                <a:cs typeface="Adobe Hebrew" panose="02040503050201020203" pitchFamily="18" charset="-79"/>
              </a:rPr>
              <a:t>Prioritize Requirements                                               </a:t>
            </a:r>
          </a:p>
        </p:txBody>
      </p:sp>
      <p:sp>
        <p:nvSpPr>
          <p:cNvPr id="36" name="Rectangle 35"/>
          <p:cNvSpPr/>
          <p:nvPr/>
        </p:nvSpPr>
        <p:spPr>
          <a:xfrm>
            <a:off x="6549372" y="1711378"/>
            <a:ext cx="3387466" cy="369332"/>
          </a:xfrm>
          <a:prstGeom prst="rect">
            <a:avLst/>
          </a:prstGeom>
        </p:spPr>
        <p:txBody>
          <a:bodyPr wrap="none">
            <a:spAutoFit/>
          </a:bodyPr>
          <a:lstStyle/>
          <a:p>
            <a:r>
              <a:rPr lang="en-US" dirty="0" smtClean="0"/>
              <a:t>01                                              </a:t>
            </a:r>
            <a:endParaRPr lang="en-US" dirty="0"/>
          </a:p>
        </p:txBody>
      </p:sp>
      <p:sp>
        <p:nvSpPr>
          <p:cNvPr id="37" name="Rectangle 36"/>
          <p:cNvSpPr/>
          <p:nvPr/>
        </p:nvSpPr>
        <p:spPr>
          <a:xfrm>
            <a:off x="6517812" y="2343299"/>
            <a:ext cx="437940" cy="369332"/>
          </a:xfrm>
          <a:prstGeom prst="rect">
            <a:avLst/>
          </a:prstGeom>
        </p:spPr>
        <p:txBody>
          <a:bodyPr wrap="none">
            <a:spAutoFit/>
          </a:bodyPr>
          <a:lstStyle/>
          <a:p>
            <a:r>
              <a:rPr lang="en-US" dirty="0" smtClean="0"/>
              <a:t>02</a:t>
            </a:r>
            <a:endParaRPr lang="en-US" dirty="0"/>
          </a:p>
        </p:txBody>
      </p:sp>
      <p:sp>
        <p:nvSpPr>
          <p:cNvPr id="38" name="Rectangle 37"/>
          <p:cNvSpPr/>
          <p:nvPr/>
        </p:nvSpPr>
        <p:spPr>
          <a:xfrm>
            <a:off x="6517812" y="3117311"/>
            <a:ext cx="437940" cy="369332"/>
          </a:xfrm>
          <a:prstGeom prst="rect">
            <a:avLst/>
          </a:prstGeom>
        </p:spPr>
        <p:txBody>
          <a:bodyPr wrap="none">
            <a:spAutoFit/>
          </a:bodyPr>
          <a:lstStyle/>
          <a:p>
            <a:r>
              <a:rPr lang="en-US" dirty="0" smtClean="0"/>
              <a:t>03</a:t>
            </a:r>
            <a:endParaRPr lang="en-US" dirty="0"/>
          </a:p>
        </p:txBody>
      </p:sp>
      <p:sp>
        <p:nvSpPr>
          <p:cNvPr id="39" name="Rectangle 38"/>
          <p:cNvSpPr/>
          <p:nvPr/>
        </p:nvSpPr>
        <p:spPr>
          <a:xfrm>
            <a:off x="6517812" y="3873802"/>
            <a:ext cx="437940" cy="369332"/>
          </a:xfrm>
          <a:prstGeom prst="rect">
            <a:avLst/>
          </a:prstGeom>
        </p:spPr>
        <p:txBody>
          <a:bodyPr wrap="none">
            <a:spAutoFit/>
          </a:bodyPr>
          <a:lstStyle/>
          <a:p>
            <a:r>
              <a:rPr lang="en-US" dirty="0" smtClean="0"/>
              <a:t>04</a:t>
            </a:r>
            <a:endParaRPr lang="en-US" dirty="0"/>
          </a:p>
        </p:txBody>
      </p:sp>
      <p:sp>
        <p:nvSpPr>
          <p:cNvPr id="40" name="Rectangle 39"/>
          <p:cNvSpPr/>
          <p:nvPr/>
        </p:nvSpPr>
        <p:spPr>
          <a:xfrm>
            <a:off x="6517812" y="4566994"/>
            <a:ext cx="437940" cy="369332"/>
          </a:xfrm>
          <a:prstGeom prst="rect">
            <a:avLst/>
          </a:prstGeom>
        </p:spPr>
        <p:txBody>
          <a:bodyPr wrap="none">
            <a:spAutoFit/>
          </a:bodyPr>
          <a:lstStyle/>
          <a:p>
            <a:r>
              <a:rPr lang="en-US" dirty="0" smtClean="0"/>
              <a:t>05</a:t>
            </a:r>
            <a:endParaRPr lang="en-US" dirty="0"/>
          </a:p>
        </p:txBody>
      </p:sp>
      <p:sp>
        <p:nvSpPr>
          <p:cNvPr id="41" name="Rectangle 40"/>
          <p:cNvSpPr/>
          <p:nvPr/>
        </p:nvSpPr>
        <p:spPr>
          <a:xfrm>
            <a:off x="6506572" y="5219756"/>
            <a:ext cx="437940" cy="369332"/>
          </a:xfrm>
          <a:prstGeom prst="rect">
            <a:avLst/>
          </a:prstGeom>
        </p:spPr>
        <p:txBody>
          <a:bodyPr wrap="none">
            <a:spAutoFit/>
          </a:bodyPr>
          <a:lstStyle/>
          <a:p>
            <a:r>
              <a:rPr lang="en-US" dirty="0" smtClean="0"/>
              <a:t>06</a:t>
            </a:r>
            <a:endParaRPr lang="en-US" dirty="0"/>
          </a:p>
        </p:txBody>
      </p:sp>
    </p:spTree>
    <p:extLst>
      <p:ext uri="{BB962C8B-B14F-4D97-AF65-F5344CB8AC3E}">
        <p14:creationId xmlns:p14="http://schemas.microsoft.com/office/powerpoint/2010/main" val="311060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1" y="663760"/>
            <a:ext cx="3039414" cy="604976"/>
          </a:xfrm>
        </p:spPr>
        <p:txBody>
          <a:bodyPr>
            <a:normAutofit/>
          </a:bodyPr>
          <a:lstStyle/>
          <a:p>
            <a:r>
              <a:rPr lang="en-US" sz="2400" b="1" u="sng" dirty="0">
                <a:latin typeface="Adobe Hebrew" panose="02040503050201020203" pitchFamily="18" charset="-79"/>
                <a:cs typeface="Adobe Hebrew" panose="02040503050201020203" pitchFamily="18" charset="-79"/>
              </a:rPr>
              <a:t>Assigning </a:t>
            </a:r>
            <a:r>
              <a:rPr lang="en-US" sz="2400" b="1" u="sng" dirty="0" smtClean="0">
                <a:latin typeface="Adobe Hebrew" panose="02040503050201020203" pitchFamily="18" charset="-79"/>
                <a:cs typeface="Adobe Hebrew" panose="02040503050201020203" pitchFamily="18" charset="-79"/>
              </a:rPr>
              <a:t>roles:</a:t>
            </a:r>
            <a:endParaRPr lang="en-US" sz="2400" dirty="0">
              <a:latin typeface="Adobe Hebrew" panose="02040503050201020203" pitchFamily="18" charset="-79"/>
              <a:cs typeface="Adobe Hebrew" panose="02040503050201020203" pitchFamily="18" charset="-79"/>
            </a:endParaRPr>
          </a:p>
        </p:txBody>
      </p:sp>
      <p:sp>
        <p:nvSpPr>
          <p:cNvPr id="3" name="Content Placeholder 2"/>
          <p:cNvSpPr>
            <a:spLocks noGrp="1"/>
          </p:cNvSpPr>
          <p:nvPr>
            <p:ph sz="quarter" idx="13"/>
          </p:nvPr>
        </p:nvSpPr>
        <p:spPr>
          <a:xfrm>
            <a:off x="913773" y="3438660"/>
            <a:ext cx="10806001" cy="3794974"/>
          </a:xfrm>
        </p:spPr>
        <p:txBody>
          <a:bodyPr/>
          <a:lstStyle/>
          <a:p>
            <a:pPr marL="0" indent="0" fontAlgn="base">
              <a:buNone/>
            </a:pPr>
            <a:r>
              <a:rPr lang="en-US" sz="2400" b="1" u="sng" dirty="0">
                <a:latin typeface="Adobe Hebrew" panose="02040503050201020203" pitchFamily="18" charset="-79"/>
                <a:cs typeface="Adobe Hebrew" panose="02040503050201020203" pitchFamily="18" charset="-79"/>
              </a:rPr>
              <a:t>Define Project </a:t>
            </a:r>
            <a:r>
              <a:rPr lang="en-US" sz="2400" b="1" u="sng" dirty="0" smtClean="0">
                <a:latin typeface="Adobe Hebrew" panose="02040503050201020203" pitchFamily="18" charset="-79"/>
                <a:cs typeface="Adobe Hebrew" panose="02040503050201020203" pitchFamily="18" charset="-79"/>
              </a:rPr>
              <a:t>Scope:</a:t>
            </a:r>
            <a:endParaRPr lang="en-US" sz="2400" dirty="0">
              <a:latin typeface="Adobe Hebrew" panose="02040503050201020203" pitchFamily="18" charset="-79"/>
              <a:cs typeface="Adobe Hebrew" panose="02040503050201020203" pitchFamily="18" charset="-79"/>
            </a:endParaRPr>
          </a:p>
          <a:p>
            <a:pPr marL="0" indent="0" fontAlgn="base">
              <a:lnSpc>
                <a:spcPct val="150000"/>
              </a:lnSpc>
              <a:buNone/>
            </a:pPr>
            <a:r>
              <a:rPr lang="en-US" sz="2400" cap="none" dirty="0" smtClean="0">
                <a:latin typeface="Adobe Hebrew" panose="02040503050201020203" pitchFamily="18" charset="-79"/>
                <a:cs typeface="Adobe Hebrew" panose="02040503050201020203" pitchFamily="18" charset="-79"/>
              </a:rPr>
              <a:t>         </a:t>
            </a:r>
            <a:r>
              <a:rPr lang="en-US" cap="none" dirty="0" smtClean="0">
                <a:latin typeface="Adobe Hebrew" panose="02040503050201020203" pitchFamily="18" charset="-79"/>
                <a:cs typeface="Adobe Hebrew" panose="02040503050201020203" pitchFamily="18" charset="-79"/>
              </a:rPr>
              <a:t>Clearly define the scope of the project by outlining its objectives, boundaries, and limitations. This step helps in establishing a common understanding of what the software is expected to achieve and what functionalities it should include.</a:t>
            </a:r>
          </a:p>
          <a:p>
            <a:pPr marL="0" indent="0">
              <a:buNone/>
            </a:pPr>
            <a:endParaRPr lang="en-US" cap="none" dirty="0">
              <a:latin typeface="Adobe Hebrew" panose="02040503050201020203" pitchFamily="18" charset="-79"/>
              <a:cs typeface="Adobe Hebrew" panose="02040503050201020203" pitchFamily="18" charset="-79"/>
            </a:endParaRPr>
          </a:p>
        </p:txBody>
      </p:sp>
      <p:sp>
        <p:nvSpPr>
          <p:cNvPr id="4" name="Rectangle 3"/>
          <p:cNvSpPr/>
          <p:nvPr/>
        </p:nvSpPr>
        <p:spPr>
          <a:xfrm>
            <a:off x="913773" y="1268736"/>
            <a:ext cx="10947669" cy="1938992"/>
          </a:xfrm>
          <a:prstGeom prst="rect">
            <a:avLst/>
          </a:prstGeom>
        </p:spPr>
        <p:txBody>
          <a:bodyPr wrap="square">
            <a:spAutoFit/>
          </a:bodyPr>
          <a:lstStyle/>
          <a:p>
            <a:pPr>
              <a:lnSpc>
                <a:spcPct val="150000"/>
              </a:lnSpc>
            </a:pPr>
            <a:r>
              <a:rPr lang="en-US" sz="2000" dirty="0">
                <a:latin typeface="Adobe Hebrew" panose="02040503050201020203" pitchFamily="18" charset="-79"/>
                <a:cs typeface="Adobe Hebrew" panose="02040503050201020203" pitchFamily="18" charset="-79"/>
              </a:rPr>
              <a:t> </a:t>
            </a:r>
            <a:r>
              <a:rPr lang="en-US" sz="2000" dirty="0" smtClean="0">
                <a:latin typeface="Adobe Hebrew" panose="02040503050201020203" pitchFamily="18" charset="-79"/>
                <a:cs typeface="Adobe Hebrew" panose="02040503050201020203" pitchFamily="18" charset="-79"/>
              </a:rPr>
              <a:t>       </a:t>
            </a:r>
            <a:r>
              <a:rPr lang="en-US" sz="2000" dirty="0">
                <a:latin typeface="Adobe Hebrew" panose="02040503050201020203" pitchFamily="18" charset="-79"/>
                <a:cs typeface="Adobe Hebrew" panose="02040503050201020203" pitchFamily="18" charset="-79"/>
              </a:rPr>
              <a:t> </a:t>
            </a:r>
            <a:r>
              <a:rPr lang="en-US" sz="2000" dirty="0" smtClean="0">
                <a:latin typeface="Adobe Hebrew" panose="02040503050201020203" pitchFamily="18" charset="-79"/>
                <a:cs typeface="Adobe Hebrew" panose="02040503050201020203" pitchFamily="18" charset="-79"/>
              </a:rPr>
              <a:t>The </a:t>
            </a:r>
            <a:r>
              <a:rPr lang="en-US" sz="2000" dirty="0">
                <a:latin typeface="Adobe Hebrew" panose="02040503050201020203" pitchFamily="18" charset="-79"/>
                <a:cs typeface="Adobe Hebrew" panose="02040503050201020203" pitchFamily="18" charset="-79"/>
              </a:rPr>
              <a:t>first step is to identify and engage with all relevant stakeholders. Stakeholders can include end-users, clients, project managers, subject matter experts, and anyone else who has a vested interest in the software project. Understanding their perspectives is essential for capturing diverse requirements.</a:t>
            </a:r>
            <a:endParaRPr lang="en-US" sz="2000" dirty="0"/>
          </a:p>
        </p:txBody>
      </p:sp>
    </p:spTree>
    <p:extLst>
      <p:ext uri="{BB962C8B-B14F-4D97-AF65-F5344CB8AC3E}">
        <p14:creationId xmlns:p14="http://schemas.microsoft.com/office/powerpoint/2010/main" val="3855403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84856" y="759854"/>
            <a:ext cx="10118501" cy="5057103"/>
          </a:xfrm>
        </p:spPr>
        <p:txBody>
          <a:bodyPr>
            <a:normAutofit lnSpcReduction="10000"/>
          </a:bodyPr>
          <a:lstStyle/>
          <a:p>
            <a:pPr marL="0" indent="0" fontAlgn="base">
              <a:buNone/>
            </a:pPr>
            <a:r>
              <a:rPr lang="en-US" sz="2400" b="1" u="sng" cap="none" dirty="0" smtClean="0">
                <a:latin typeface="Adobe Hebrew" panose="02040503050201020203" pitchFamily="18" charset="-79"/>
                <a:cs typeface="Adobe Hebrew" panose="02040503050201020203" pitchFamily="18" charset="-79"/>
              </a:rPr>
              <a:t>CONDUCT STAKEHOLDER INTERVIEWS:</a:t>
            </a:r>
            <a:endParaRPr lang="en-US" sz="2400" b="1" cap="none" dirty="0" smtClean="0">
              <a:latin typeface="Adobe Hebrew" panose="02040503050201020203" pitchFamily="18" charset="-79"/>
              <a:cs typeface="Adobe Hebrew" panose="02040503050201020203" pitchFamily="18" charset="-79"/>
            </a:endParaRPr>
          </a:p>
          <a:p>
            <a:pPr marL="0" indent="0" fontAlgn="base">
              <a:lnSpc>
                <a:spcPct val="150000"/>
              </a:lnSpc>
              <a:buNone/>
            </a:pPr>
            <a:r>
              <a:rPr lang="en-US" cap="none" dirty="0" smtClean="0">
                <a:latin typeface="Adobe Hebrew" panose="02040503050201020203" pitchFamily="18" charset="-79"/>
                <a:cs typeface="Adobe Hebrew" panose="02040503050201020203" pitchFamily="18" charset="-79"/>
              </a:rPr>
              <a:t>      Schedule interviews with key stakeholders to gather information about their needs, preferences, and expectations. Through open-ended questions and discussions, aim to uncover both explicit and implicit requirements. These interviews provide valuable insights that contribute to a more holistic understanding of the project.</a:t>
            </a:r>
          </a:p>
          <a:p>
            <a:pPr marL="0" indent="0" fontAlgn="base">
              <a:lnSpc>
                <a:spcPct val="150000"/>
              </a:lnSpc>
              <a:buNone/>
            </a:pPr>
            <a:r>
              <a:rPr lang="en-US" sz="2400" b="1" u="sng" cap="none" dirty="0" smtClean="0">
                <a:latin typeface="Adobe Hebrew" panose="02040503050201020203" pitchFamily="18" charset="-79"/>
                <a:cs typeface="Adobe Hebrew" panose="02040503050201020203" pitchFamily="18" charset="-79"/>
              </a:rPr>
              <a:t>DOCUMENT REQUIREMENTS:</a:t>
            </a:r>
            <a:endParaRPr lang="en-US" sz="2400" cap="none" dirty="0" smtClean="0">
              <a:latin typeface="Adobe Hebrew" panose="02040503050201020203" pitchFamily="18" charset="-79"/>
              <a:cs typeface="Adobe Hebrew" panose="02040503050201020203" pitchFamily="18" charset="-79"/>
            </a:endParaRPr>
          </a:p>
          <a:p>
            <a:pPr marL="0" indent="0" fontAlgn="base">
              <a:lnSpc>
                <a:spcPct val="150000"/>
              </a:lnSpc>
              <a:buNone/>
            </a:pPr>
            <a:r>
              <a:rPr lang="en-US" cap="none" dirty="0" smtClean="0">
                <a:latin typeface="Adobe Hebrew" panose="02040503050201020203" pitchFamily="18" charset="-79"/>
                <a:cs typeface="Adobe Hebrew" panose="02040503050201020203" pitchFamily="18" charset="-79"/>
              </a:rPr>
              <a:t>     Systematically document the gathered requirements. This documentation can take various forms, such as user stories, use cases, or formal specifications. Clearly articulate functional requirements (what the system should do) and non-functional requirements (qualities the system should have, such as performance or security).</a:t>
            </a:r>
          </a:p>
          <a:p>
            <a:pPr marL="0" indent="0">
              <a:buNone/>
            </a:pPr>
            <a:endParaRPr lang="en-US" dirty="0"/>
          </a:p>
        </p:txBody>
      </p:sp>
    </p:spTree>
    <p:extLst>
      <p:ext uri="{BB962C8B-B14F-4D97-AF65-F5344CB8AC3E}">
        <p14:creationId xmlns:p14="http://schemas.microsoft.com/office/powerpoint/2010/main" val="1623998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33341" y="669702"/>
            <a:ext cx="10024990" cy="5227516"/>
          </a:xfrm>
        </p:spPr>
        <p:txBody>
          <a:bodyPr>
            <a:normAutofit fontScale="92500" lnSpcReduction="20000"/>
          </a:bodyPr>
          <a:lstStyle/>
          <a:p>
            <a:pPr marL="0" indent="0" fontAlgn="base">
              <a:buNone/>
            </a:pPr>
            <a:r>
              <a:rPr lang="en-US" sz="2600" b="1" u="sng" cap="none" dirty="0" smtClean="0">
                <a:latin typeface="Adobe Hebrew" panose="02040503050201020203" pitchFamily="18" charset="-79"/>
                <a:cs typeface="Adobe Hebrew" panose="02040503050201020203" pitchFamily="18" charset="-79"/>
              </a:rPr>
              <a:t>VERIFY AND VALIDATE REQUIREMENTS:</a:t>
            </a:r>
            <a:endParaRPr lang="en-US" sz="2600" cap="none" dirty="0" smtClean="0">
              <a:latin typeface="Adobe Hebrew" panose="02040503050201020203" pitchFamily="18" charset="-79"/>
              <a:cs typeface="Adobe Hebrew" panose="02040503050201020203" pitchFamily="18" charset="-79"/>
            </a:endParaRPr>
          </a:p>
          <a:p>
            <a:pPr marL="0" indent="0" fontAlgn="base">
              <a:lnSpc>
                <a:spcPct val="150000"/>
              </a:lnSpc>
              <a:buNone/>
            </a:pPr>
            <a:r>
              <a:rPr lang="en-US" cap="none" dirty="0" smtClean="0">
                <a:latin typeface="Adobe Hebrew" panose="02040503050201020203" pitchFamily="18" charset="-79"/>
                <a:cs typeface="Adobe Hebrew" panose="02040503050201020203" pitchFamily="18" charset="-79"/>
              </a:rPr>
              <a:t>       Once the requirements are documented, it’s crucial to verify and validate them. Verification ensures that the requirements align with the stakeholders’ intentions, while validation ensures that the documented requirements will meet the project’s goals. This step often involves feedback loops and discussions with stakeholders to refine and clarify requirements.</a:t>
            </a:r>
          </a:p>
          <a:p>
            <a:pPr marL="0" indent="0" fontAlgn="base">
              <a:lnSpc>
                <a:spcPct val="150000"/>
              </a:lnSpc>
              <a:buNone/>
            </a:pPr>
            <a:endParaRPr lang="en-US" cap="none" dirty="0" smtClean="0">
              <a:latin typeface="Adobe Hebrew" panose="02040503050201020203" pitchFamily="18" charset="-79"/>
              <a:cs typeface="Adobe Hebrew" panose="02040503050201020203" pitchFamily="18" charset="-79"/>
            </a:endParaRPr>
          </a:p>
          <a:p>
            <a:pPr marL="0" indent="0" fontAlgn="base">
              <a:lnSpc>
                <a:spcPct val="150000"/>
              </a:lnSpc>
              <a:buNone/>
            </a:pPr>
            <a:r>
              <a:rPr lang="en-US" sz="2600" b="1" u="sng" dirty="0" smtClean="0">
                <a:latin typeface="Adobe Hebrew" panose="02040503050201020203" pitchFamily="18" charset="-79"/>
                <a:cs typeface="Adobe Hebrew" panose="02040503050201020203" pitchFamily="18" charset="-79"/>
              </a:rPr>
              <a:t>Prioritize </a:t>
            </a:r>
            <a:r>
              <a:rPr lang="en-US" sz="2600" b="1" u="sng" dirty="0">
                <a:latin typeface="Adobe Hebrew" panose="02040503050201020203" pitchFamily="18" charset="-79"/>
                <a:cs typeface="Adobe Hebrew" panose="02040503050201020203" pitchFamily="18" charset="-79"/>
              </a:rPr>
              <a:t>Requirements</a:t>
            </a:r>
            <a:r>
              <a:rPr lang="en-US" sz="2600" b="1" u="sng" dirty="0" smtClean="0">
                <a:latin typeface="Adobe Hebrew" panose="02040503050201020203" pitchFamily="18" charset="-79"/>
                <a:cs typeface="Adobe Hebrew" panose="02040503050201020203" pitchFamily="18" charset="-79"/>
              </a:rPr>
              <a:t>:</a:t>
            </a:r>
          </a:p>
          <a:p>
            <a:pPr marL="0" indent="0" fontAlgn="base">
              <a:lnSpc>
                <a:spcPct val="150000"/>
              </a:lnSpc>
              <a:buNone/>
            </a:pPr>
            <a:r>
              <a:rPr lang="en-US" sz="2400" cap="none" dirty="0" smtClean="0">
                <a:latin typeface="Adobe Hebrew" panose="02040503050201020203" pitchFamily="18" charset="-79"/>
                <a:cs typeface="Adobe Hebrew" panose="02040503050201020203" pitchFamily="18" charset="-79"/>
              </a:rPr>
              <a:t>      P</a:t>
            </a:r>
            <a:r>
              <a:rPr lang="en-US" sz="2200" cap="none" dirty="0" smtClean="0">
                <a:latin typeface="Adobe Hebrew" panose="02040503050201020203" pitchFamily="18" charset="-79"/>
                <a:cs typeface="Adobe Hebrew" panose="02040503050201020203" pitchFamily="18" charset="-79"/>
              </a:rPr>
              <a:t>rioritize the requirements based on their importance to the project goals and constraints. This step helps in creating a roadmap for development, guiding the team on which features to prioritize. Prioritization is essential, especially when resources and time are limited.</a:t>
            </a:r>
          </a:p>
          <a:p>
            <a:pPr marL="0" indent="0" fontAlgn="base">
              <a:lnSpc>
                <a:spcPct val="150000"/>
              </a:lnSpc>
              <a:buNone/>
            </a:pPr>
            <a:endParaRPr lang="en-US" sz="2200" cap="none" dirty="0" smtClean="0">
              <a:latin typeface="Adobe Hebrew" panose="02040503050201020203" pitchFamily="18" charset="-79"/>
              <a:cs typeface="Adobe Hebrew" panose="02040503050201020203" pitchFamily="18" charset="-79"/>
            </a:endParaRPr>
          </a:p>
          <a:p>
            <a:pPr marL="0" indent="0">
              <a:buNone/>
            </a:pPr>
            <a:endParaRPr lang="en-US" dirty="0"/>
          </a:p>
        </p:txBody>
      </p:sp>
    </p:spTree>
    <p:extLst>
      <p:ext uri="{BB962C8B-B14F-4D97-AF65-F5344CB8AC3E}">
        <p14:creationId xmlns:p14="http://schemas.microsoft.com/office/powerpoint/2010/main" val="1145309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409" y="1417007"/>
            <a:ext cx="10364451" cy="1596177"/>
          </a:xfrm>
        </p:spPr>
        <p:txBody>
          <a:bodyPr>
            <a:normAutofit/>
          </a:bodyPr>
          <a:lstStyle/>
          <a:p>
            <a:r>
              <a:rPr lang="en-US" sz="2800" b="1" u="sng" dirty="0" smtClean="0">
                <a:latin typeface="Adobe Hebrew" panose="02040503050201020203" pitchFamily="18" charset="-79"/>
                <a:cs typeface="Adobe Hebrew" panose="02040503050201020203" pitchFamily="18" charset="-79"/>
              </a:rPr>
              <a:t>Requirement Analysis</a:t>
            </a:r>
            <a:endParaRPr lang="en-US" sz="2800" b="1" u="sng" dirty="0">
              <a:latin typeface="Adobe Hebrew" panose="02040503050201020203" pitchFamily="18" charset="-79"/>
              <a:cs typeface="Adobe Hebrew" panose="02040503050201020203" pitchFamily="18" charset="-79"/>
            </a:endParaRPr>
          </a:p>
        </p:txBody>
      </p:sp>
      <p:sp>
        <p:nvSpPr>
          <p:cNvPr id="3" name="Content Placeholder 2"/>
          <p:cNvSpPr>
            <a:spLocks noGrp="1"/>
          </p:cNvSpPr>
          <p:nvPr>
            <p:ph sz="quarter" idx="13"/>
          </p:nvPr>
        </p:nvSpPr>
        <p:spPr>
          <a:xfrm>
            <a:off x="1261503" y="2704091"/>
            <a:ext cx="10363826" cy="3424107"/>
          </a:xfrm>
        </p:spPr>
        <p:txBody>
          <a:bodyPr>
            <a:normAutofit/>
          </a:bodyPr>
          <a:lstStyle/>
          <a:p>
            <a:pPr marL="0" indent="0">
              <a:buNone/>
            </a:pPr>
            <a:r>
              <a:rPr lang="en-US" sz="2400" cap="none" dirty="0" smtClean="0">
                <a:latin typeface="Adobe Hebrew" panose="02040503050201020203" pitchFamily="18" charset="-79"/>
                <a:cs typeface="Adobe Hebrew" panose="02040503050201020203" pitchFamily="18" charset="-79"/>
              </a:rPr>
              <a:t>Requirements analysis (requirements engineering) is the process of determining user expectations for a new or modified product. It is usually a team effort and demands a variety of human soft skills, such as critical thinking, communication and judgment.</a:t>
            </a:r>
            <a:endParaRPr lang="en-US" sz="2400" cap="none"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544324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905" y="1369225"/>
            <a:ext cx="10364451" cy="1596177"/>
          </a:xfrm>
        </p:spPr>
        <p:txBody>
          <a:bodyPr>
            <a:normAutofit/>
          </a:bodyPr>
          <a:lstStyle/>
          <a:p>
            <a:r>
              <a:rPr lang="en-US" sz="2800" b="1" u="sng" dirty="0" smtClean="0">
                <a:latin typeface="Adobe Hebrew" panose="02040503050201020203" pitchFamily="18" charset="-79"/>
                <a:cs typeface="Adobe Hebrew" panose="02040503050201020203" pitchFamily="18" charset="-79"/>
              </a:rPr>
              <a:t>Requirement analysis process</a:t>
            </a:r>
            <a:endParaRPr lang="en-US" sz="2800" b="1" u="sng" dirty="0">
              <a:latin typeface="Adobe Hebrew" panose="02040503050201020203" pitchFamily="18" charset="-79"/>
              <a:cs typeface="Adobe Hebrew" panose="02040503050201020203" pitchFamily="18" charset="-79"/>
            </a:endParaRPr>
          </a:p>
        </p:txBody>
      </p:sp>
      <p:sp>
        <p:nvSpPr>
          <p:cNvPr id="3" name="Content Placeholder 2"/>
          <p:cNvSpPr>
            <a:spLocks noGrp="1"/>
          </p:cNvSpPr>
          <p:nvPr>
            <p:ph sz="quarter" idx="13"/>
          </p:nvPr>
        </p:nvSpPr>
        <p:spPr>
          <a:xfrm>
            <a:off x="4326675" y="2650427"/>
            <a:ext cx="10363826" cy="3424107"/>
          </a:xfrm>
        </p:spPr>
        <p:txBody>
          <a:bodyPr/>
          <a:lstStyle/>
          <a:p>
            <a:pPr>
              <a:buFont typeface="Wingdings" panose="05000000000000000000" pitchFamily="2" charset="2"/>
              <a:buChar char="Ø"/>
            </a:pPr>
            <a:r>
              <a:rPr lang="en-US" b="1" dirty="0"/>
              <a:t> </a:t>
            </a:r>
            <a:r>
              <a:rPr lang="en-US" cap="none" dirty="0" smtClean="0">
                <a:latin typeface="Adobe Hebrew" panose="02040503050201020203" pitchFamily="18" charset="-79"/>
                <a:cs typeface="Adobe Hebrew" panose="02040503050201020203" pitchFamily="18" charset="-79"/>
              </a:rPr>
              <a:t>Recognize the problem</a:t>
            </a:r>
          </a:p>
          <a:p>
            <a:pPr>
              <a:buFont typeface="Wingdings" panose="05000000000000000000" pitchFamily="2" charset="2"/>
              <a:buChar char="Ø"/>
            </a:pPr>
            <a:r>
              <a:rPr lang="en-US" cap="none" dirty="0" smtClean="0">
                <a:latin typeface="Adobe Hebrew" panose="02040503050201020203" pitchFamily="18" charset="-79"/>
                <a:cs typeface="Adobe Hebrew" panose="02040503050201020203" pitchFamily="18" charset="-79"/>
              </a:rPr>
              <a:t> Evaluation and synthesis</a:t>
            </a:r>
          </a:p>
          <a:p>
            <a:pPr>
              <a:buFont typeface="Wingdings" panose="05000000000000000000" pitchFamily="2" charset="2"/>
              <a:buChar char="Ø"/>
            </a:pPr>
            <a:r>
              <a:rPr lang="en-US" cap="none" dirty="0" smtClean="0">
                <a:latin typeface="Adobe Hebrew" panose="02040503050201020203" pitchFamily="18" charset="-79"/>
                <a:cs typeface="Adobe Hebrew" panose="02040503050201020203" pitchFamily="18" charset="-79"/>
              </a:rPr>
              <a:t> Modelling the requirements</a:t>
            </a:r>
          </a:p>
          <a:p>
            <a:pPr>
              <a:buFont typeface="Wingdings" panose="05000000000000000000" pitchFamily="2" charset="2"/>
              <a:buChar char="Ø"/>
            </a:pPr>
            <a:r>
              <a:rPr lang="en-US" cap="none" dirty="0" smtClean="0">
                <a:latin typeface="Adobe Hebrew" panose="02040503050201020203" pitchFamily="18" charset="-79"/>
                <a:cs typeface="Adobe Hebrew" panose="02040503050201020203" pitchFamily="18" charset="-79"/>
              </a:rPr>
              <a:t> Specification</a:t>
            </a:r>
          </a:p>
          <a:p>
            <a:pPr>
              <a:buFont typeface="Wingdings" panose="05000000000000000000" pitchFamily="2" charset="2"/>
              <a:buChar char="Ø"/>
            </a:pPr>
            <a:r>
              <a:rPr lang="en-US" cap="none" dirty="0" smtClean="0">
                <a:latin typeface="Adobe Hebrew" panose="02040503050201020203" pitchFamily="18" charset="-79"/>
                <a:cs typeface="Adobe Hebrew" panose="02040503050201020203" pitchFamily="18" charset="-79"/>
              </a:rPr>
              <a:t> Review</a:t>
            </a:r>
            <a:endParaRPr lang="en-US" cap="none"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977974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92070" y="1916517"/>
            <a:ext cx="10363826" cy="3424107"/>
          </a:xfrm>
        </p:spPr>
        <p:txBody>
          <a:bodyPr>
            <a:normAutofit fontScale="85000" lnSpcReduction="20000"/>
          </a:bodyPr>
          <a:lstStyle/>
          <a:p>
            <a:pPr marL="0" indent="0">
              <a:buNone/>
            </a:pPr>
            <a:r>
              <a:rPr lang="en-US" sz="2800" b="1" u="sng" dirty="0" smtClean="0">
                <a:latin typeface="Adobe Hebrew" panose="02040503050201020203" pitchFamily="18" charset="-79"/>
                <a:cs typeface="Adobe Hebrew" panose="02040503050201020203" pitchFamily="18" charset="-79"/>
              </a:rPr>
              <a:t>Recognize </a:t>
            </a:r>
            <a:r>
              <a:rPr lang="en-US" sz="2800" b="1" u="sng" dirty="0">
                <a:latin typeface="Adobe Hebrew" panose="02040503050201020203" pitchFamily="18" charset="-79"/>
                <a:cs typeface="Adobe Hebrew" panose="02040503050201020203" pitchFamily="18" charset="-79"/>
              </a:rPr>
              <a:t>the Problem</a:t>
            </a:r>
          </a:p>
          <a:p>
            <a:pPr marL="0" indent="0">
              <a:lnSpc>
                <a:spcPct val="170000"/>
              </a:lnSpc>
              <a:buNone/>
            </a:pPr>
            <a:r>
              <a:rPr lang="en-US" sz="2200" cap="none" dirty="0" smtClean="0">
                <a:latin typeface="Adobe Hebrew" panose="02040503050201020203" pitchFamily="18" charset="-79"/>
                <a:cs typeface="Adobe Hebrew" panose="02040503050201020203" pitchFamily="18" charset="-79"/>
              </a:rPr>
              <a:t>The primary goal of requirement analysis is to thoroughly grasp the main objective of the requirement, which includes why it is needed, whether it adds value to the product, whether it will be beneficial, whether it will raise the quality of the project, and whether it will have any other effect. These factors are appropriately acknowledged in this step so that fundamental requirements for solving business problems can be met.</a:t>
            </a:r>
          </a:p>
          <a:p>
            <a:pPr marL="0" indent="0">
              <a:buNone/>
            </a:pPr>
            <a:r>
              <a:rPr lang="en-US" dirty="0"/>
              <a:t/>
            </a:r>
            <a:br>
              <a:rPr lang="en-US" dirty="0"/>
            </a:br>
            <a:endParaRPr lang="en-US" dirty="0"/>
          </a:p>
        </p:txBody>
      </p:sp>
    </p:spTree>
    <p:extLst>
      <p:ext uri="{BB962C8B-B14F-4D97-AF65-F5344CB8AC3E}">
        <p14:creationId xmlns:p14="http://schemas.microsoft.com/office/powerpoint/2010/main" val="3682040786"/>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643</TotalTime>
  <Words>726</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Adobe Arabic</vt:lpstr>
      <vt:lpstr>Adobe Hebrew</vt:lpstr>
      <vt:lpstr>Arial</vt:lpstr>
      <vt:lpstr>Nunito</vt:lpstr>
      <vt:lpstr>Tw Cen MT</vt:lpstr>
      <vt:lpstr>Wingdings</vt:lpstr>
      <vt:lpstr>Droplet</vt:lpstr>
      <vt:lpstr> Object oriented    software engineering ccs356</vt:lpstr>
      <vt:lpstr>Requirements gathering</vt:lpstr>
      <vt:lpstr>PowerPoint Presentation</vt:lpstr>
      <vt:lpstr>Assigning roles:</vt:lpstr>
      <vt:lpstr>PowerPoint Presentation</vt:lpstr>
      <vt:lpstr>PowerPoint Presentation</vt:lpstr>
      <vt:lpstr>Requirement Analysis</vt:lpstr>
      <vt:lpstr>Requirement analysis process</vt:lpstr>
      <vt:lpstr>PowerPoint Presentation</vt:lpstr>
      <vt:lpstr>Evaluation and Synthesis</vt:lpstr>
      <vt:lpstr>Modelling the Requirements </vt:lpstr>
      <vt:lpstr>PowerPoint Presentation</vt:lpstr>
      <vt:lpstr>Requirement Analysis Techniques </vt:lpstr>
      <vt:lpstr>Business Process Model and Notation (BPMN)  </vt:lpstr>
      <vt:lpstr>Flowcharts</vt:lpstr>
      <vt:lpstr>Gantt Charts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software engineering</dc:title>
  <dc:creator>MASS MAHI.MA</dc:creator>
  <cp:lastModifiedBy>MASS MAHI.MA</cp:lastModifiedBy>
  <cp:revision>37</cp:revision>
  <dcterms:created xsi:type="dcterms:W3CDTF">2024-02-10T11:31:19Z</dcterms:created>
  <dcterms:modified xsi:type="dcterms:W3CDTF">2024-02-28T16:13:27Z</dcterms:modified>
</cp:coreProperties>
</file>