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League Spartan"/>
      <p:regular r:id="rId19"/>
      <p:bold r:id="rId20"/>
    </p:embeddedFont>
    <p:embeddedFont>
      <p:font typeface="Economica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jT8RsqBaxP4RDm3UE3bv7HhL99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20" Type="http://schemas.openxmlformats.org/officeDocument/2006/relationships/font" Target="fonts/LeagueSpartan-bold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Economica-bold.fntdata"/><Relationship Id="rId44" Type="http://schemas.openxmlformats.org/officeDocument/2006/relationships/font" Target="fonts/OpenSans-boldItalic.fntdata"/><Relationship Id="rId21" Type="http://schemas.openxmlformats.org/officeDocument/2006/relationships/font" Target="fonts/Economica-regular.fntdata"/><Relationship Id="rId43" Type="http://schemas.openxmlformats.org/officeDocument/2006/relationships/font" Target="fonts/OpenSans-italic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font" Target="fonts/MontserratSemiBold-regular.fntdata"/><Relationship Id="rId37" Type="http://schemas.openxmlformats.org/officeDocument/2006/relationships/font" Target="fonts/OpenSansMedium-regular.fntdata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font" Target="fonts/MontserratSemiBold-italic.fntdata"/><Relationship Id="rId39" Type="http://schemas.openxmlformats.org/officeDocument/2006/relationships/font" Target="fonts/OpenSansMedium-italic.fntdata"/><Relationship Id="rId16" Type="http://schemas.openxmlformats.org/officeDocument/2006/relationships/font" Target="fonts/MontserratSemiBold-bold.fntdata"/><Relationship Id="rId38" Type="http://schemas.openxmlformats.org/officeDocument/2006/relationships/font" Target="fonts/OpenSansMedium-bold.fntdata"/><Relationship Id="rId19" Type="http://schemas.openxmlformats.org/officeDocument/2006/relationships/font" Target="fonts/LeagueSpartan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3fdff2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3fdff2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3fdff2e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3fdff2e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3fdff2e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3fdff2e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8e4c8f0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8e4c8f0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8e4c8f04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8e4c8f04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6c072a2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6c072a2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" name="Google Shape;12;p4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" name="Google Shape;13;p4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4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6" name="Google Shape;16;p4"/>
          <p:cNvGrpSpPr/>
          <p:nvPr/>
        </p:nvGrpSpPr>
        <p:grpSpPr>
          <a:xfrm>
            <a:off x="3095387" y="1241947"/>
            <a:ext cx="2953225" cy="2951755"/>
            <a:chOff x="3102288" y="1429998"/>
            <a:chExt cx="2953225" cy="2951755"/>
          </a:xfrm>
        </p:grpSpPr>
        <p:sp>
          <p:nvSpPr>
            <p:cNvPr id="17" name="Google Shape;17;p4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2" name="Google Shape;22;p4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13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4" name="Google Shape;104;p13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13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4" name="Google Shape;114;p15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Google Shape;115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0" name="Google Shape;120;p16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2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7" name="Google Shape;177;p27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5" name="Google Shape;185;p28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8" name="Google Shape;188;p28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/>
          <p:nvPr>
            <p:ph idx="2" type="pic"/>
          </p:nvPr>
        </p:nvSpPr>
        <p:spPr>
          <a:xfrm>
            <a:off x="575010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" name="Google Shape;39;p7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83075" y="1631500"/>
            <a:ext cx="7023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0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1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2" name="Google Shape;82;p12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2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i="0" sz="15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2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Open Sans"/>
              <a:buChar char="●"/>
              <a:defRPr b="0" i="0" sz="1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3"/>
          <p:cNvSpPr/>
          <p:nvPr/>
        </p:nvSpPr>
        <p:spPr>
          <a:xfrm>
            <a:off x="0" y="0"/>
            <a:ext cx="91440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 txBox="1"/>
          <p:nvPr>
            <p:ph idx="1" type="subTitle"/>
          </p:nvPr>
        </p:nvSpPr>
        <p:spPr>
          <a:xfrm>
            <a:off x="6354875" y="1522375"/>
            <a:ext cx="2318400" cy="7228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has the research landscape on gender equality evolved over the past decade?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"/>
          <p:cNvSpPr txBox="1"/>
          <p:nvPr>
            <p:ph idx="2" type="subTitle"/>
          </p:nvPr>
        </p:nvSpPr>
        <p:spPr>
          <a:xfrm>
            <a:off x="658504" y="2481785"/>
            <a:ext cx="2318400" cy="4658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emerging trends?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"/>
          <p:cNvSpPr txBox="1"/>
          <p:nvPr>
            <p:ph idx="3" type="subTitle"/>
          </p:nvPr>
        </p:nvSpPr>
        <p:spPr>
          <a:xfrm>
            <a:off x="1068822" y="1562337"/>
            <a:ext cx="2318400" cy="3182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key contributors?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"/>
          <p:cNvSpPr txBox="1"/>
          <p:nvPr>
            <p:ph idx="4" type="subTitle"/>
          </p:nvPr>
        </p:nvSpPr>
        <p:spPr>
          <a:xfrm>
            <a:off x="927924" y="3452725"/>
            <a:ext cx="2318400" cy="6947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knowledge gaps in the field?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"/>
          <p:cNvSpPr txBox="1"/>
          <p:nvPr>
            <p:ph type="title"/>
          </p:nvPr>
        </p:nvSpPr>
        <p:spPr>
          <a:xfrm>
            <a:off x="1245150" y="352685"/>
            <a:ext cx="6653700" cy="492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br>
              <a:rPr lang="en-GB"/>
            </a:br>
            <a:endParaRPr/>
          </a:p>
        </p:txBody>
      </p:sp>
      <p:sp>
        <p:nvSpPr>
          <p:cNvPr id="199" name="Google Shape;199;p1"/>
          <p:cNvSpPr txBox="1"/>
          <p:nvPr>
            <p:ph idx="5" type="subTitle"/>
          </p:nvPr>
        </p:nvSpPr>
        <p:spPr>
          <a:xfrm>
            <a:off x="6354875" y="3064192"/>
            <a:ext cx="2318400" cy="625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bibliometric analysis help reveal these insights?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"/>
          <p:cNvSpPr txBox="1"/>
          <p:nvPr/>
        </p:nvSpPr>
        <p:spPr>
          <a:xfrm flipH="1">
            <a:off x="1538968" y="666019"/>
            <a:ext cx="606606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overview of the research landscape on gender equality and the emerging trends, key contributors, and knowledge gaps in the field</a:t>
            </a: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"/>
          <p:cNvSpPr txBox="1"/>
          <p:nvPr>
            <p:ph idx="1" type="subTitle"/>
          </p:nvPr>
        </p:nvSpPr>
        <p:spPr>
          <a:xfrm>
            <a:off x="702117" y="1589400"/>
            <a:ext cx="3796403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9243"/>
              <a:buNone/>
            </a:pPr>
            <a:r>
              <a:rPr b="0" i="0"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these research objectives, a comprehensive bibliometric analysis will be conducted. This analysis will involve the collection and examination of a large dataset of academic publications related to gender equality. Various bibliometric tools and techniques, such as co-citation analysis, keyword analysis, and network analysis, will be applied to extract meaningful insights from the data.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"/>
          <p:cNvSpPr txBox="1"/>
          <p:nvPr>
            <p:ph type="title"/>
          </p:nvPr>
        </p:nvSpPr>
        <p:spPr>
          <a:xfrm>
            <a:off x="702118" y="826523"/>
            <a:ext cx="42705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</p:txBody>
      </p:sp>
      <p:sp>
        <p:nvSpPr>
          <p:cNvPr id="207" name="Google Shape;207;p2"/>
          <p:cNvSpPr txBox="1"/>
          <p:nvPr/>
        </p:nvSpPr>
        <p:spPr>
          <a:xfrm>
            <a:off x="6425303" y="872674"/>
            <a:ext cx="20165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6425303" y="1726364"/>
            <a:ext cx="19349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Scholar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Sci-hub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93fdff2eb6_0_0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93fdff2eb6_0_0"/>
          <p:cNvSpPr txBox="1"/>
          <p:nvPr>
            <p:ph type="title"/>
          </p:nvPr>
        </p:nvSpPr>
        <p:spPr>
          <a:xfrm>
            <a:off x="2436750" y="372250"/>
            <a:ext cx="42705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</a:t>
            </a:r>
            <a:r>
              <a:rPr lang="en-GB"/>
              <a:t> 2</a:t>
            </a:r>
            <a:endParaRPr/>
          </a:p>
        </p:txBody>
      </p:sp>
      <p:pic>
        <p:nvPicPr>
          <p:cNvPr id="215" name="Google Shape;215;g293fdff2eb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63" y="1007325"/>
            <a:ext cx="6757474" cy="38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3fdff2eb6_0_7"/>
          <p:cNvSpPr txBox="1"/>
          <p:nvPr>
            <p:ph idx="1" type="subTitle"/>
          </p:nvPr>
        </p:nvSpPr>
        <p:spPr>
          <a:xfrm>
            <a:off x="1245800" y="814075"/>
            <a:ext cx="70659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325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Networks  over time</a:t>
            </a:r>
            <a:endParaRPr sz="32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Gephi is at the forefront of graph analysis innovation. Users can manipulate the embedded timeline to see how a network changes over time.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Bring in a temporal graph in GEXF format.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Run measurements (clustering coefficient) across time.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Ready for graph streaming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g293fdff2eb6_0_7"/>
          <p:cNvSpPr txBox="1"/>
          <p:nvPr/>
        </p:nvSpPr>
        <p:spPr>
          <a:xfrm>
            <a:off x="-1356800" y="333025"/>
            <a:ext cx="71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2" name="Google Shape;222;g293fdff2eb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5" y="3169975"/>
            <a:ext cx="7709100" cy="11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3fdff2eb6_0_13"/>
          <p:cNvSpPr txBox="1"/>
          <p:nvPr>
            <p:ph idx="1" type="subTitle"/>
          </p:nvPr>
        </p:nvSpPr>
        <p:spPr>
          <a:xfrm flipH="1">
            <a:off x="1341150" y="1774650"/>
            <a:ext cx="2130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93fdff2eb6_0_13"/>
          <p:cNvSpPr txBox="1"/>
          <p:nvPr>
            <p:ph type="title"/>
          </p:nvPr>
        </p:nvSpPr>
        <p:spPr>
          <a:xfrm>
            <a:off x="1060775" y="222025"/>
            <a:ext cx="73449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endParaRPr/>
          </a:p>
        </p:txBody>
      </p:sp>
      <p:pic>
        <p:nvPicPr>
          <p:cNvPr id="229" name="Google Shape;229;g293fdff2eb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25" y="978710"/>
            <a:ext cx="6461752" cy="403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8e4c8f046_1_0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98e4c8f046_1_0"/>
          <p:cNvSpPr txBox="1"/>
          <p:nvPr>
            <p:ph type="title"/>
          </p:nvPr>
        </p:nvSpPr>
        <p:spPr>
          <a:xfrm>
            <a:off x="2654550" y="372250"/>
            <a:ext cx="42705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Meeting 3</a:t>
            </a:r>
            <a:endParaRPr/>
          </a:p>
        </p:txBody>
      </p:sp>
      <p:pic>
        <p:nvPicPr>
          <p:cNvPr id="236" name="Google Shape;236;g298e4c8f04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363" y="1322300"/>
            <a:ext cx="6387274" cy="3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8e4c8f046_1_7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98e4c8f046_1_7"/>
          <p:cNvSpPr txBox="1"/>
          <p:nvPr>
            <p:ph type="title"/>
          </p:nvPr>
        </p:nvSpPr>
        <p:spPr>
          <a:xfrm>
            <a:off x="4135200" y="650250"/>
            <a:ext cx="42705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298e4c8f046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0" y="650250"/>
            <a:ext cx="6916252" cy="43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6c072a238_1_0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16667" name="adj"/>
            </a:avLst>
          </a:prstGeom>
        </p:spPr>
      </p:sp>
      <p:sp>
        <p:nvSpPr>
          <p:cNvPr id="249" name="Google Shape;249;g2a6c072a238_1_0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a6c072a238_1_0"/>
          <p:cNvSpPr txBox="1"/>
          <p:nvPr>
            <p:ph type="title"/>
          </p:nvPr>
        </p:nvSpPr>
        <p:spPr>
          <a:xfrm>
            <a:off x="4135200" y="650250"/>
            <a:ext cx="42705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Contrast Dark -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