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6" r:id="rId4"/>
    <p:sldId id="275" r:id="rId5"/>
    <p:sldId id="278" r:id="rId6"/>
    <p:sldId id="279" r:id="rId7"/>
    <p:sldId id="280" r:id="rId8"/>
    <p:sldId id="282" r:id="rId9"/>
    <p:sldId id="283" r:id="rId10"/>
    <p:sldId id="288" r:id="rId11"/>
    <p:sldId id="287" r:id="rId12"/>
    <p:sldId id="290" r:id="rId13"/>
    <p:sldId id="298" r:id="rId14"/>
    <p:sldId id="295" r:id="rId15"/>
    <p:sldId id="296" r:id="rId16"/>
    <p:sldId id="297" r:id="rId17"/>
    <p:sldId id="291" r:id="rId18"/>
    <p:sldId id="292" r:id="rId19"/>
    <p:sldId id="293" r:id="rId20"/>
    <p:sldId id="289" r:id="rId21"/>
    <p:sldId id="294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C1AA6-272F-47DB-8D1B-38D721792818}" v="1" dt="2024-03-06T16:49:56.210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IPATI DHEERAJ" userId="d3d416b8da436c6d" providerId="LiveId" clId="{B77C1AA6-272F-47DB-8D1B-38D721792818}"/>
    <pc:docChg chg="custSel addSld delSld modSld">
      <pc:chgData name="GUDIPATI DHEERAJ" userId="d3d416b8da436c6d" providerId="LiveId" clId="{B77C1AA6-272F-47DB-8D1B-38D721792818}" dt="2024-03-06T16:49:56.210" v="3"/>
      <pc:docMkLst>
        <pc:docMk/>
      </pc:docMkLst>
      <pc:sldChg chg="delSp add del mod">
        <pc:chgData name="GUDIPATI DHEERAJ" userId="d3d416b8da436c6d" providerId="LiveId" clId="{B77C1AA6-272F-47DB-8D1B-38D721792818}" dt="2024-03-06T16:49:56.210" v="3"/>
        <pc:sldMkLst>
          <pc:docMk/>
          <pc:sldMk cId="2763950835" sldId="272"/>
        </pc:sldMkLst>
        <pc:spChg chg="del">
          <ac:chgData name="GUDIPATI DHEERAJ" userId="d3d416b8da436c6d" providerId="LiveId" clId="{B77C1AA6-272F-47DB-8D1B-38D721792818}" dt="2024-03-06T16:44:31.903" v="0" actId="478"/>
          <ac:spMkLst>
            <pc:docMk/>
            <pc:sldMk cId="2763950835" sldId="272"/>
            <ac:spMk id="5" creationId="{FB9C63FF-1BC4-D9AE-9F81-7F5AA3BE0EC2}"/>
          </ac:spMkLst>
        </pc:spChg>
        <pc:spChg chg="del">
          <ac:chgData name="GUDIPATI DHEERAJ" userId="d3d416b8da436c6d" providerId="LiveId" clId="{B77C1AA6-272F-47DB-8D1B-38D721792818}" dt="2024-03-06T16:44:31.903" v="0" actId="478"/>
          <ac:spMkLst>
            <pc:docMk/>
            <pc:sldMk cId="2763950835" sldId="272"/>
            <ac:spMk id="9" creationId="{0C723A6A-8C85-1DF7-AB05-6813A4F3C6EA}"/>
          </ac:spMkLst>
        </pc:spChg>
        <pc:spChg chg="del">
          <ac:chgData name="GUDIPATI DHEERAJ" userId="d3d416b8da436c6d" providerId="LiveId" clId="{B77C1AA6-272F-47DB-8D1B-38D721792818}" dt="2024-03-06T16:44:31.903" v="0" actId="478"/>
          <ac:spMkLst>
            <pc:docMk/>
            <pc:sldMk cId="2763950835" sldId="272"/>
            <ac:spMk id="10" creationId="{48D1059D-62B9-3C6A-881A-7C69115C19B4}"/>
          </ac:spMkLst>
        </pc:spChg>
        <pc:spChg chg="del">
          <ac:chgData name="GUDIPATI DHEERAJ" userId="d3d416b8da436c6d" providerId="LiveId" clId="{B77C1AA6-272F-47DB-8D1B-38D721792818}" dt="2024-03-06T16:44:31.903" v="0" actId="478"/>
          <ac:spMkLst>
            <pc:docMk/>
            <pc:sldMk cId="2763950835" sldId="272"/>
            <ac:spMk id="11" creationId="{9756C629-FDEF-A765-DD42-4EEFDA1AB309}"/>
          </ac:spMkLst>
        </pc:spChg>
        <pc:picChg chg="del">
          <ac:chgData name="GUDIPATI DHEERAJ" userId="d3d416b8da436c6d" providerId="LiveId" clId="{B77C1AA6-272F-47DB-8D1B-38D721792818}" dt="2024-03-06T16:44:31.903" v="0" actId="478"/>
          <ac:picMkLst>
            <pc:docMk/>
            <pc:sldMk cId="2763950835" sldId="272"/>
            <ac:picMk id="3" creationId="{E34B6C30-DA2C-3109-FC98-28032DF860E4}"/>
          </ac:picMkLst>
        </pc:picChg>
      </pc:sldChg>
      <pc:sldChg chg="add del">
        <pc:chgData name="GUDIPATI DHEERAJ" userId="d3d416b8da436c6d" providerId="LiveId" clId="{B77C1AA6-272F-47DB-8D1B-38D721792818}" dt="2024-03-06T16:49:56.210" v="3"/>
        <pc:sldMkLst>
          <pc:docMk/>
          <pc:sldMk cId="3071383749" sldId="273"/>
        </pc:sldMkLst>
      </pc:sldChg>
      <pc:sldChg chg="del">
        <pc:chgData name="GUDIPATI DHEERAJ" userId="d3d416b8da436c6d" providerId="LiveId" clId="{B77C1AA6-272F-47DB-8D1B-38D721792818}" dt="2024-03-06T16:49:42.200" v="1" actId="47"/>
        <pc:sldMkLst>
          <pc:docMk/>
          <pc:sldMk cId="2728586224" sldId="274"/>
        </pc:sldMkLst>
      </pc:sldChg>
      <pc:sldChg chg="add del">
        <pc:chgData name="GUDIPATI DHEERAJ" userId="d3d416b8da436c6d" providerId="LiveId" clId="{B77C1AA6-272F-47DB-8D1B-38D721792818}" dt="2024-03-06T16:49:56.210" v="3"/>
        <pc:sldMkLst>
          <pc:docMk/>
          <pc:sldMk cId="1769808684" sldId="275"/>
        </pc:sldMkLst>
      </pc:sldChg>
      <pc:sldChg chg="add del">
        <pc:chgData name="GUDIPATI DHEERAJ" userId="d3d416b8da436c6d" providerId="LiveId" clId="{B77C1AA6-272F-47DB-8D1B-38D721792818}" dt="2024-03-06T16:49:56.210" v="3"/>
        <pc:sldMkLst>
          <pc:docMk/>
          <pc:sldMk cId="4008823827" sldId="276"/>
        </pc:sldMkLst>
      </pc:sldChg>
      <pc:sldChg chg="del">
        <pc:chgData name="GUDIPATI DHEERAJ" userId="d3d416b8da436c6d" providerId="LiveId" clId="{B77C1AA6-272F-47DB-8D1B-38D721792818}" dt="2024-03-06T16:49:42.200" v="1" actId="47"/>
        <pc:sldMkLst>
          <pc:docMk/>
          <pc:sldMk cId="4096868141" sldId="277"/>
        </pc:sldMkLst>
      </pc:sldChg>
      <pc:sldChg chg="add del">
        <pc:chgData name="GUDIPATI DHEERAJ" userId="d3d416b8da436c6d" providerId="LiveId" clId="{B77C1AA6-272F-47DB-8D1B-38D721792818}" dt="2024-03-06T16:49:56.210" v="3"/>
        <pc:sldMkLst>
          <pc:docMk/>
          <pc:sldMk cId="2680122404" sldId="278"/>
        </pc:sldMkLst>
      </pc:sldChg>
      <pc:sldChg chg="add del">
        <pc:chgData name="GUDIPATI DHEERAJ" userId="d3d416b8da436c6d" providerId="LiveId" clId="{B77C1AA6-272F-47DB-8D1B-38D721792818}" dt="2024-03-06T16:49:56.210" v="3"/>
        <pc:sldMkLst>
          <pc:docMk/>
          <pc:sldMk cId="1962310746" sldId="279"/>
        </pc:sldMkLst>
      </pc:sldChg>
      <pc:sldChg chg="add del">
        <pc:chgData name="GUDIPATI DHEERAJ" userId="d3d416b8da436c6d" providerId="LiveId" clId="{B77C1AA6-272F-47DB-8D1B-38D721792818}" dt="2024-03-06T16:49:56.210" v="3"/>
        <pc:sldMkLst>
          <pc:docMk/>
          <pc:sldMk cId="4293769449" sldId="280"/>
        </pc:sldMkLst>
      </pc:sldChg>
      <pc:sldChg chg="del">
        <pc:chgData name="GUDIPATI DHEERAJ" userId="d3d416b8da436c6d" providerId="LiveId" clId="{B77C1AA6-272F-47DB-8D1B-38D721792818}" dt="2024-03-06T16:49:42.200" v="1" actId="47"/>
        <pc:sldMkLst>
          <pc:docMk/>
          <pc:sldMk cId="3641092158" sldId="281"/>
        </pc:sldMkLst>
      </pc:sldChg>
      <pc:sldChg chg="add del">
        <pc:chgData name="GUDIPATI DHEERAJ" userId="d3d416b8da436c6d" providerId="LiveId" clId="{B77C1AA6-272F-47DB-8D1B-38D721792818}" dt="2024-03-06T16:49:56.210" v="3"/>
        <pc:sldMkLst>
          <pc:docMk/>
          <pc:sldMk cId="1595545749" sldId="282"/>
        </pc:sldMkLst>
      </pc:sldChg>
      <pc:sldChg chg="add del">
        <pc:chgData name="GUDIPATI DHEERAJ" userId="d3d416b8da436c6d" providerId="LiveId" clId="{B77C1AA6-272F-47DB-8D1B-38D721792818}" dt="2024-03-06T16:49:56.210" v="3"/>
        <pc:sldMkLst>
          <pc:docMk/>
          <pc:sldMk cId="3556766719" sldId="283"/>
        </pc:sldMkLst>
      </pc:sldChg>
      <pc:sldChg chg="add del">
        <pc:chgData name="GUDIPATI DHEERAJ" userId="d3d416b8da436c6d" providerId="LiveId" clId="{B77C1AA6-272F-47DB-8D1B-38D721792818}" dt="2024-03-06T16:49:56.210" v="3"/>
        <pc:sldMkLst>
          <pc:docMk/>
          <pc:sldMk cId="1373601217" sldId="284"/>
        </pc:sldMkLst>
      </pc:sldChg>
      <pc:sldChg chg="add del">
        <pc:chgData name="GUDIPATI DHEERAJ" userId="d3d416b8da436c6d" providerId="LiveId" clId="{B77C1AA6-272F-47DB-8D1B-38D721792818}" dt="2024-03-06T16:49:56.210" v="3"/>
        <pc:sldMkLst>
          <pc:docMk/>
          <pc:sldMk cId="2203338261" sldId="285"/>
        </pc:sldMkLst>
      </pc:sldChg>
      <pc:sldChg chg="delSp add del setBg delDesignElem">
        <pc:chgData name="GUDIPATI DHEERAJ" userId="d3d416b8da436c6d" providerId="LiveId" clId="{B77C1AA6-272F-47DB-8D1B-38D721792818}" dt="2024-03-06T16:49:56.210" v="3"/>
        <pc:sldMkLst>
          <pc:docMk/>
          <pc:sldMk cId="4140953851" sldId="286"/>
        </pc:sldMkLst>
        <pc:spChg chg="del">
          <ac:chgData name="GUDIPATI DHEERAJ" userId="d3d416b8da436c6d" providerId="LiveId" clId="{B77C1AA6-272F-47DB-8D1B-38D721792818}" dt="2024-03-06T16:49:56.210" v="3"/>
          <ac:spMkLst>
            <pc:docMk/>
            <pc:sldMk cId="4140953851" sldId="286"/>
            <ac:spMk id="8" creationId="{6753252F-4873-4F63-801D-CC719279A7D5}"/>
          </ac:spMkLst>
        </pc:spChg>
        <pc:spChg chg="del">
          <ac:chgData name="GUDIPATI DHEERAJ" userId="d3d416b8da436c6d" providerId="LiveId" clId="{B77C1AA6-272F-47DB-8D1B-38D721792818}" dt="2024-03-06T16:49:56.210" v="3"/>
          <ac:spMkLst>
            <pc:docMk/>
            <pc:sldMk cId="4140953851" sldId="286"/>
            <ac:spMk id="10" creationId="{047C8CCB-F95D-4249-92DD-651249D3535A}"/>
          </ac:spMkLst>
        </pc:spChg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3709001175" sldId="287"/>
        </pc:sldMkLst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1672886225" sldId="288"/>
        </pc:sldMkLst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896849954" sldId="289"/>
        </pc:sldMkLst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172125675" sldId="290"/>
        </pc:sldMkLst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1173811918" sldId="291"/>
        </pc:sldMkLst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2509723505" sldId="292"/>
        </pc:sldMkLst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3940630727" sldId="293"/>
        </pc:sldMkLst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3427396438" sldId="294"/>
        </pc:sldMkLst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2227909216" sldId="295"/>
        </pc:sldMkLst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351357564" sldId="296"/>
        </pc:sldMkLst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1796857491" sldId="297"/>
        </pc:sldMkLst>
      </pc:sldChg>
      <pc:sldChg chg="add">
        <pc:chgData name="GUDIPATI DHEERAJ" userId="d3d416b8da436c6d" providerId="LiveId" clId="{B77C1AA6-272F-47DB-8D1B-38D721792818}" dt="2024-03-06T16:49:56.210" v="3"/>
        <pc:sldMkLst>
          <pc:docMk/>
          <pc:sldMk cId="403785620" sldId="29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EA6-FA38-3FF3-5C4B-4C704E23B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AE973-7FFC-1101-A408-62B6344FD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F5A1-D9F2-8202-CC5B-D7033FE6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B3BA-6CA6-5D45-D907-86278AD2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913C3-CB1F-D5F7-DECD-F57F1B6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3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F321-A70B-6686-7066-CE52B22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972C5-E1CC-8668-05D6-5DB460E30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6EE1-D4E4-1E25-2264-F33888A3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2C58-A9F1-F57D-DFA7-C54A0F9D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A0CC-2EFC-57B2-EA42-914F80E1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9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1830E-2917-5CB3-0220-60BFCA73E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6103D-FD10-E1B5-D83D-7FBA8CF7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070C-9493-2646-13DF-BA9CFD40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2A41F-3B52-7070-474E-D876A6C7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0AEE-47CF-3343-CEDE-AC68136A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1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2AD-0A38-FFC4-7895-7CCC4668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033-860D-8798-070A-F3D04212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AEF9-5F91-C270-9604-48EDFCA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B3A5-5897-D540-745C-EE2C6F47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34F4-28DB-F380-B261-94D8C1C7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97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3F6D-3D46-2B77-4B36-7823FD92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31A49-B0AF-2E99-9660-91CA9B91D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D8311-4D53-7B44-0F17-302FDCF1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4692-AC47-CBA5-EF7B-E25F9C69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CCB9-CE9F-0605-9046-136C097E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7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E4ED-657A-F2FB-FBD5-5CC3BB06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4267-F148-D80E-A57F-9868E4FCC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7825-559E-8C3E-0656-A6F3D7F1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5AD63-4612-E5C3-2001-FC10DE83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D8BDA-E78E-FB08-654E-936FD62D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E808E-39E1-060E-72CB-6D79D480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0C9A-E24E-170A-9DFD-73DE23BD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55F0C-C8BC-F7DC-5843-9577608A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B1C35-0B76-5997-BE1D-72B4E3F7A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275B8-CB89-A8FF-C5FB-D5B85B591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DF688-3767-198D-1BAC-A0950490D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5B3F-D41E-2733-F530-26AB81FA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5D4ED-7BA1-CA62-B1CC-9EE6FBE5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672DC-9B50-6ABA-0108-50E9224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0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181A-6C4A-48DF-8CA7-782D3434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80460-2B8F-A8E4-DC0B-F36E0207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E7585-BC87-A8E5-5F00-CCDEC695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FA56E-4FDA-3931-61F3-2ECA162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644FE-1659-C0AB-AAA3-E7CC4A12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C2547-6145-616D-C52D-54B9AA85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97245-54DE-4152-315A-7BFC6969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7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D9EF-D2D7-E114-FC4D-F3620CCC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6042-DD60-B706-3769-9CDFDD2C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777AF-EA84-7D3E-97D5-AEE577A2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631F3-87AC-C1C6-2B66-3F491257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2792-936F-0A5C-6AF7-0C765332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8EA8-BE30-BACB-9B04-0D726E2C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6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9F12-1291-5ED3-2874-BDA037A8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1D839-B247-3FA8-9450-831108313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9F238-0585-6FE7-AFE3-FA0B76E5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3674-D459-1152-662C-EED7A1E7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67FDA-65FE-297E-769F-45847728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133A-1C6C-C438-CE2B-7FC779B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5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696E8-C4CB-5B70-6E03-044F83B6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E25B-ECF0-C691-1C3D-DDC53B93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C438-C812-33D5-E5B1-CD5A456DB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AF2FE-967F-4377-818A-F70C3F3FA5E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1C37-9225-E8DD-EF87-B3922A171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18C5-D6EA-12C6-D8DC-550FED6EE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3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ciencedirect.com/science/article/pii/S277244252300140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uciml/pima-indians-diabetes-database?resource=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B6C30-DA2C-3109-FC98-28032DF86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2" y="999597"/>
            <a:ext cx="7381875" cy="1571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C63FF-1BC4-D9AE-9F81-7F5AA3BE0EC2}"/>
              </a:ext>
            </a:extLst>
          </p:cNvPr>
          <p:cNvSpPr txBox="1"/>
          <p:nvPr/>
        </p:nvSpPr>
        <p:spPr>
          <a:xfrm>
            <a:off x="2405062" y="2764369"/>
            <a:ext cx="68196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risk assessment and prediction framework for diabetes mellitus using Machine Learning Algorithms 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23A6A-8C85-1DF7-AB05-6813A4F3C6EA}"/>
              </a:ext>
            </a:extLst>
          </p:cNvPr>
          <p:cNvSpPr txBox="1"/>
          <p:nvPr/>
        </p:nvSpPr>
        <p:spPr>
          <a:xfrm>
            <a:off x="421341" y="4527176"/>
            <a:ext cx="198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 Surya Teja</a:t>
            </a:r>
          </a:p>
          <a:p>
            <a:r>
              <a:rPr lang="en-IN" dirty="0"/>
              <a:t>Reg-125014057</a:t>
            </a:r>
          </a:p>
          <a:p>
            <a:r>
              <a:rPr lang="en-IN" dirty="0"/>
              <a:t>ICT/SOC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1059D-62B9-3C6A-881A-7C69115C19B4}"/>
              </a:ext>
            </a:extLst>
          </p:cNvPr>
          <p:cNvSpPr txBox="1"/>
          <p:nvPr/>
        </p:nvSpPr>
        <p:spPr>
          <a:xfrm>
            <a:off x="421340" y="5567082"/>
            <a:ext cx="198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Dheeraj</a:t>
            </a:r>
          </a:p>
          <a:p>
            <a:r>
              <a:rPr lang="en-IN" dirty="0"/>
              <a:t>Reg-125014011</a:t>
            </a:r>
          </a:p>
          <a:p>
            <a:r>
              <a:rPr lang="en-IN" dirty="0"/>
              <a:t>ICT/SOC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6C629-FDEF-A765-DD42-4EEFDA1AB309}"/>
              </a:ext>
            </a:extLst>
          </p:cNvPr>
          <p:cNvSpPr txBox="1"/>
          <p:nvPr/>
        </p:nvSpPr>
        <p:spPr>
          <a:xfrm>
            <a:off x="9144000" y="4634753"/>
            <a:ext cx="2375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Guided By</a:t>
            </a:r>
          </a:p>
          <a:p>
            <a:r>
              <a:rPr lang="en-IN" dirty="0" err="1"/>
              <a:t>Dr.</a:t>
            </a:r>
            <a:r>
              <a:rPr lang="en-IN" dirty="0"/>
              <a:t> Saravanan N</a:t>
            </a:r>
          </a:p>
          <a:p>
            <a:r>
              <a:rPr lang="en-IN" dirty="0"/>
              <a:t>Assistant Professor-III</a:t>
            </a:r>
          </a:p>
          <a:p>
            <a:r>
              <a:rPr lang="en-IN" dirty="0"/>
              <a:t>School of Computing</a:t>
            </a:r>
          </a:p>
          <a:p>
            <a:r>
              <a:rPr lang="en-IN" dirty="0"/>
              <a:t>SASTRA</a:t>
            </a:r>
          </a:p>
        </p:txBody>
      </p:sp>
    </p:spTree>
    <p:extLst>
      <p:ext uri="{BB962C8B-B14F-4D97-AF65-F5344CB8AC3E}">
        <p14:creationId xmlns:p14="http://schemas.microsoft.com/office/powerpoint/2010/main" val="276395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BB92-2D9C-D871-8968-25D536F8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METHODOLOGIES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5BBF-A008-403F-23FB-5AC3A7B7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  <a:p>
            <a:r>
              <a:rPr lang="en-IN" dirty="0"/>
              <a:t>Gradient Boost</a:t>
            </a:r>
          </a:p>
          <a:p>
            <a:r>
              <a:rPr lang="en-IN" dirty="0"/>
              <a:t>Decision Tree</a:t>
            </a:r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9ECA4887-152F-E202-5E78-C8D7EDA15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8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6C1C0-CAFA-5E77-ABFC-1ADF5C756AB3}"/>
              </a:ext>
            </a:extLst>
          </p:cNvPr>
          <p:cNvSpPr txBox="1"/>
          <p:nvPr/>
        </p:nvSpPr>
        <p:spPr>
          <a:xfrm>
            <a:off x="257112" y="205700"/>
            <a:ext cx="1125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FLOW DIAGRAM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732EE3A6-7FE3-4D52-EABC-E87F1B1B2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0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49DF2-1F66-3203-50F7-E59502DD806A}"/>
              </a:ext>
            </a:extLst>
          </p:cNvPr>
          <p:cNvSpPr txBox="1"/>
          <p:nvPr/>
        </p:nvSpPr>
        <p:spPr>
          <a:xfrm>
            <a:off x="1533525" y="189700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OUTPUTS</a:t>
            </a:r>
          </a:p>
        </p:txBody>
      </p:sp>
      <p:pic>
        <p:nvPicPr>
          <p:cNvPr id="3" name="Picture 2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CC4F4480-9547-5776-250E-8E1314F3D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40FB0-3BBE-A2DA-EEC7-9A90C896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022" y="1795137"/>
            <a:ext cx="5953956" cy="465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9F59C1-F772-06AF-7734-D6B60657C843}"/>
              </a:ext>
            </a:extLst>
          </p:cNvPr>
          <p:cNvSpPr txBox="1"/>
          <p:nvPr/>
        </p:nvSpPr>
        <p:spPr>
          <a:xfrm>
            <a:off x="457200" y="1320797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Scatter plot of Glucose and </a:t>
            </a:r>
            <a:r>
              <a:rPr lang="en-IN" dirty="0" err="1"/>
              <a:t>BloodPressure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212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85476-1AAD-ADA1-8107-76C8C674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1056944"/>
            <a:ext cx="6001588" cy="4744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562470-7C3D-7FC6-F2AD-DBC719E84480}"/>
              </a:ext>
            </a:extLst>
          </p:cNvPr>
          <p:cNvSpPr txBox="1"/>
          <p:nvPr/>
        </p:nvSpPr>
        <p:spPr>
          <a:xfrm>
            <a:off x="419100" y="656894"/>
            <a:ext cx="638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Scatter Plot of Glucose and Outcome:</a:t>
            </a:r>
          </a:p>
        </p:txBody>
      </p:sp>
    </p:spTree>
    <p:extLst>
      <p:ext uri="{BB962C8B-B14F-4D97-AF65-F5344CB8AC3E}">
        <p14:creationId xmlns:p14="http://schemas.microsoft.com/office/powerpoint/2010/main" val="40378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65FA9-0B15-F3CD-AE5C-67B21C9C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3" y="1752366"/>
            <a:ext cx="4534533" cy="4153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FB085-55EE-D65B-6745-8A76D23033BC}"/>
              </a:ext>
            </a:extLst>
          </p:cNvPr>
          <p:cNvSpPr txBox="1"/>
          <p:nvPr/>
        </p:nvSpPr>
        <p:spPr>
          <a:xfrm>
            <a:off x="835399" y="1167289"/>
            <a:ext cx="45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of Outcome after using SMOTE:</a:t>
            </a:r>
          </a:p>
        </p:txBody>
      </p:sp>
      <p:pic>
        <p:nvPicPr>
          <p:cNvPr id="7" name="Picture 6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F4783E71-345E-55D0-2B15-D3FF5D83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0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903EE-01D8-7D1B-F185-EA30D39D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671392"/>
            <a:ext cx="6334125" cy="4329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382E8-A1D3-1433-B4D7-9D622AE2D6C0}"/>
              </a:ext>
            </a:extLst>
          </p:cNvPr>
          <p:cNvSpPr txBox="1"/>
          <p:nvPr/>
        </p:nvSpPr>
        <p:spPr>
          <a:xfrm>
            <a:off x="1190625" y="1121446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Boxplot:</a:t>
            </a:r>
          </a:p>
        </p:txBody>
      </p:sp>
    </p:spTree>
    <p:extLst>
      <p:ext uri="{BB962C8B-B14F-4D97-AF65-F5344CB8AC3E}">
        <p14:creationId xmlns:p14="http://schemas.microsoft.com/office/powerpoint/2010/main" val="35135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7E6A6-835A-B918-ADCA-6679618A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4" y="1604708"/>
            <a:ext cx="4382112" cy="3648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B59680-27E7-C986-ED1E-D9A12D6439BB}"/>
              </a:ext>
            </a:extLst>
          </p:cNvPr>
          <p:cNvSpPr txBox="1"/>
          <p:nvPr/>
        </p:nvSpPr>
        <p:spPr>
          <a:xfrm>
            <a:off x="1466849" y="1121441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Boxplot of Glucose:</a:t>
            </a:r>
          </a:p>
        </p:txBody>
      </p:sp>
    </p:spTree>
    <p:extLst>
      <p:ext uri="{BB962C8B-B14F-4D97-AF65-F5344CB8AC3E}">
        <p14:creationId xmlns:p14="http://schemas.microsoft.com/office/powerpoint/2010/main" val="179685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EDEAE5BF-A516-2530-161E-A7B866BEE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8" y="952154"/>
            <a:ext cx="6410727" cy="5429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4B5B3-1B96-6561-A14B-BFDF337C4050}"/>
              </a:ext>
            </a:extLst>
          </p:cNvPr>
          <p:cNvSpPr txBox="1"/>
          <p:nvPr/>
        </p:nvSpPr>
        <p:spPr>
          <a:xfrm>
            <a:off x="314325" y="381000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Heat map: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6C68C91F-9AA8-7551-02D8-FB59149FA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1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B6FE2-C958-336D-3E36-2EBCFADE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65" y="1638050"/>
            <a:ext cx="4439270" cy="358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38820-E468-F468-86CE-F0A1A950875F}"/>
              </a:ext>
            </a:extLst>
          </p:cNvPr>
          <p:cNvSpPr txBox="1"/>
          <p:nvPr/>
        </p:nvSpPr>
        <p:spPr>
          <a:xfrm>
            <a:off x="828675" y="70485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 of Logistic Regression: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A8D3CFE4-541B-E7A5-7FFB-F199D6477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2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4FF9A-1C54-E421-972F-1240E24D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4" y="1642813"/>
            <a:ext cx="4382112" cy="357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0244B-D338-3FB2-BF55-4C0734024E48}"/>
              </a:ext>
            </a:extLst>
          </p:cNvPr>
          <p:cNvSpPr txBox="1"/>
          <p:nvPr/>
        </p:nvSpPr>
        <p:spPr>
          <a:xfrm>
            <a:off x="914400" y="923925"/>
            <a:ext cx="484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 of Gradient Boost: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04C92A8F-1977-E09E-5420-10BF47F4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6CE7-E2A2-4597-C4B9-BBD07F90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39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Layout of this Presentation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D2E9-7681-26D5-9CBA-1E70558DF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8518"/>
            <a:ext cx="9354671" cy="5531223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Base Paper Details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Objective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Problem Statement 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Literature Survey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Data Set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Methodologies proposed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Flow diagram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Outputs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endParaRPr lang="en-US" sz="3800" dirty="0"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rPr lang="en-US" sz="3800" dirty="0">
                <a:ea typeface="Times New Roman"/>
                <a:cs typeface="Times New Roman"/>
                <a:sym typeface="Times New Roman"/>
              </a:rPr>
              <a:t>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23EFD1EB-EDA9-6280-7437-DBF272F45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8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56D34AF2-58C6-76A4-448E-C3E4159A4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86" y="1792942"/>
            <a:ext cx="5965949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5538A-4933-8259-68D8-5D4F243756F5}"/>
              </a:ext>
            </a:extLst>
          </p:cNvPr>
          <p:cNvSpPr txBox="1"/>
          <p:nvPr/>
        </p:nvSpPr>
        <p:spPr>
          <a:xfrm>
            <a:off x="877981" y="845050"/>
            <a:ext cx="292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of Logistic Regression: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92DB63EB-935E-6715-21DA-9EA7C77A4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49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79AEB-C011-E30D-E219-4C377E6D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1528497"/>
            <a:ext cx="4867954" cy="3801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BCD80-DD65-7F8E-0F51-3398A6AAA182}"/>
              </a:ext>
            </a:extLst>
          </p:cNvPr>
          <p:cNvSpPr txBox="1"/>
          <p:nvPr/>
        </p:nvSpPr>
        <p:spPr>
          <a:xfrm>
            <a:off x="895350" y="966893"/>
            <a:ext cx="719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of gradient Boost: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AC702329-586B-C6FD-935C-1ACF3F822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9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37C6-653C-727C-817C-8F2D254E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0957-AC0D-FFD1-DD63-4AE1F66A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of logistic regression for the implemented data set is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of logistic regression for the implemented data set is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recall of logistic regression for the implemented data set is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logistic regression for the implemented data set is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squared error of logistic regression for the implemented data set is</a:t>
            </a: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of logistic regression for the implemented data set is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of logistic regression for the implemented data set is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recall of logistic regression for the implemented data set is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logistic regression for the implemented data set is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squared error of logistic regression for the implemented data set is</a:t>
            </a: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FCB76B52-F0C2-AE58-F406-4B3C6E508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01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83B5-6E71-6915-EF97-3F5E58B4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D246-DA75-EE10-2324-358D44EC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A. </a:t>
            </a:r>
            <a:r>
              <a:rPr lang="en-IN" sz="1600" dirty="0" err="1">
                <a:solidFill>
                  <a:srgbClr val="00B0F0"/>
                </a:solidFill>
              </a:rPr>
              <a:t>Alazwari</a:t>
            </a:r>
            <a:r>
              <a:rPr lang="en-IN" sz="1600" dirty="0">
                <a:solidFill>
                  <a:srgbClr val="00B0F0"/>
                </a:solidFill>
              </a:rPr>
              <a:t>, A. Johnstone, L. </a:t>
            </a:r>
            <a:r>
              <a:rPr lang="en-IN" sz="1600" dirty="0" err="1">
                <a:solidFill>
                  <a:srgbClr val="00B0F0"/>
                </a:solidFill>
              </a:rPr>
              <a:t>Tafakori</a:t>
            </a:r>
            <a:r>
              <a:rPr lang="en-IN" sz="1600" dirty="0">
                <a:solidFill>
                  <a:srgbClr val="00B0F0"/>
                </a:solidFill>
              </a:rPr>
              <a:t>, M. Abdollahian, A.M. </a:t>
            </a:r>
            <a:r>
              <a:rPr lang="en-IN" sz="1600" dirty="0" err="1">
                <a:solidFill>
                  <a:srgbClr val="00B0F0"/>
                </a:solidFill>
              </a:rPr>
              <a:t>AlEidan</a:t>
            </a:r>
            <a:r>
              <a:rPr lang="en-IN" sz="1600" dirty="0">
                <a:solidFill>
                  <a:srgbClr val="00B0F0"/>
                </a:solidFill>
              </a:rPr>
              <a:t>, K. </a:t>
            </a:r>
            <a:r>
              <a:rPr lang="en-IN" sz="1600" dirty="0" err="1">
                <a:solidFill>
                  <a:srgbClr val="00B0F0"/>
                </a:solidFill>
              </a:rPr>
              <a:t>Alfuhigi</a:t>
            </a:r>
            <a:r>
              <a:rPr lang="en-IN" sz="1600" dirty="0">
                <a:solidFill>
                  <a:srgbClr val="00B0F0"/>
                </a:solidFill>
              </a:rPr>
              <a:t>, M.A. </a:t>
            </a:r>
            <a:r>
              <a:rPr lang="en-IN" sz="1600" dirty="0" err="1">
                <a:solidFill>
                  <a:srgbClr val="00B0F0"/>
                </a:solidFill>
              </a:rPr>
              <a:t>Alshamrani</a:t>
            </a:r>
            <a:r>
              <a:rPr lang="en-IN" sz="1600" dirty="0">
                <a:solidFill>
                  <a:srgbClr val="00B0F0"/>
                </a:solidFill>
              </a:rPr>
              <a:t>, Predicting the development of T1D and identifying its Key Performance Indicators in children; a case-control study in Saudi Arabia, </a:t>
            </a:r>
            <a:r>
              <a:rPr lang="en-IN" sz="1600" dirty="0" err="1">
                <a:solidFill>
                  <a:srgbClr val="00B0F0"/>
                </a:solidFill>
              </a:rPr>
              <a:t>PLoS</a:t>
            </a:r>
            <a:r>
              <a:rPr lang="en-IN" sz="1600" dirty="0">
                <a:solidFill>
                  <a:srgbClr val="00B0F0"/>
                </a:solidFill>
              </a:rPr>
              <a:t> One 18 (3) (2023), e0282426. </a:t>
            </a:r>
          </a:p>
          <a:p>
            <a:r>
              <a:rPr lang="en-IN" sz="1600" dirty="0">
                <a:solidFill>
                  <a:srgbClr val="00B0F0"/>
                </a:solidFill>
              </a:rPr>
              <a:t>S. Musa, I. </a:t>
            </a:r>
            <a:r>
              <a:rPr lang="en-IN" sz="1600" dirty="0" err="1">
                <a:solidFill>
                  <a:srgbClr val="00B0F0"/>
                </a:solidFill>
              </a:rPr>
              <a:t>Dergaa</a:t>
            </a:r>
            <a:r>
              <a:rPr lang="en-IN" sz="1600" dirty="0">
                <a:solidFill>
                  <a:srgbClr val="00B0F0"/>
                </a:solidFill>
              </a:rPr>
              <a:t>, V. </a:t>
            </a:r>
            <a:r>
              <a:rPr lang="en-IN" sz="1600" dirty="0" err="1">
                <a:solidFill>
                  <a:srgbClr val="00B0F0"/>
                </a:solidFill>
              </a:rPr>
              <a:t>Bachiller</a:t>
            </a:r>
            <a:r>
              <a:rPr lang="en-IN" sz="1600" dirty="0">
                <a:solidFill>
                  <a:srgbClr val="00B0F0"/>
                </a:solidFill>
              </a:rPr>
              <a:t>, H.B. Saad, Global implications of COVID-19 pandemic on adults’ lifestyle </a:t>
            </a:r>
            <a:r>
              <a:rPr lang="en-IN" sz="1600" dirty="0" err="1">
                <a:solidFill>
                  <a:srgbClr val="00B0F0"/>
                </a:solidFill>
              </a:rPr>
              <a:t>behavior</a:t>
            </a:r>
            <a:r>
              <a:rPr lang="en-IN" sz="1600" dirty="0">
                <a:solidFill>
                  <a:srgbClr val="00B0F0"/>
                </a:solidFill>
              </a:rPr>
              <a:t>: the invisible pandemic of noncommunicable disease, Int. J. Prev. Med. 14 (1) (2023) 15.</a:t>
            </a:r>
          </a:p>
          <a:p>
            <a:r>
              <a:rPr lang="en-IN" sz="1600" dirty="0">
                <a:solidFill>
                  <a:srgbClr val="00B0F0"/>
                </a:solidFill>
              </a:rPr>
              <a:t>S.S. Bhat, V. Selvam, G.A. Ansari, M.D. Ansari, M.H. Rahman, Prevalence and early prediction of diabetes using machine learning in North Kashmir: a case study of district Bandipora, </a:t>
            </a:r>
            <a:r>
              <a:rPr lang="en-IN" sz="1600" dirty="0" err="1">
                <a:solidFill>
                  <a:srgbClr val="00B0F0"/>
                </a:solidFill>
              </a:rPr>
              <a:t>Comput</a:t>
            </a:r>
            <a:r>
              <a:rPr lang="en-IN" sz="1600" dirty="0">
                <a:solidFill>
                  <a:srgbClr val="00B0F0"/>
                </a:solidFill>
              </a:rPr>
              <a:t>. </a:t>
            </a:r>
            <a:r>
              <a:rPr lang="en-IN" sz="1600" dirty="0" err="1">
                <a:solidFill>
                  <a:srgbClr val="00B0F0"/>
                </a:solidFill>
              </a:rPr>
              <a:t>Intell</a:t>
            </a:r>
            <a:r>
              <a:rPr lang="en-IN" sz="1600" dirty="0">
                <a:solidFill>
                  <a:srgbClr val="00B0F0"/>
                </a:solidFill>
              </a:rPr>
              <a:t>. </a:t>
            </a:r>
            <a:r>
              <a:rPr lang="en-IN" sz="1600" dirty="0" err="1">
                <a:solidFill>
                  <a:srgbClr val="00B0F0"/>
                </a:solidFill>
              </a:rPr>
              <a:t>Neurosci</a:t>
            </a:r>
            <a:r>
              <a:rPr lang="en-IN" sz="1600" dirty="0">
                <a:solidFill>
                  <a:srgbClr val="00B0F0"/>
                </a:solidFill>
              </a:rPr>
              <a:t>. 2022 (2022) 12.</a:t>
            </a:r>
          </a:p>
          <a:p>
            <a:r>
              <a:rPr lang="en-IN" sz="1600" dirty="0">
                <a:solidFill>
                  <a:srgbClr val="00B0F0"/>
                </a:solidFill>
              </a:rPr>
              <a:t>S.N. Hong, I.L. Mak, W.Y. Chin, E.Y.T. Yu, E.T.Y. </a:t>
            </a:r>
            <a:r>
              <a:rPr lang="en-IN" sz="1600" dirty="0" err="1">
                <a:solidFill>
                  <a:srgbClr val="00B0F0"/>
                </a:solidFill>
              </a:rPr>
              <a:t>Tse</a:t>
            </a:r>
            <a:r>
              <a:rPr lang="en-IN" sz="1600" dirty="0">
                <a:solidFill>
                  <a:srgbClr val="00B0F0"/>
                </a:solidFill>
              </a:rPr>
              <a:t>, J.Y. Chen, E.Y.F. Wan, </a:t>
            </a:r>
            <a:r>
              <a:rPr lang="en-IN" sz="1600" dirty="0" err="1">
                <a:solidFill>
                  <a:srgbClr val="00B0F0"/>
                </a:solidFill>
              </a:rPr>
              <a:t>Agespecific</a:t>
            </a:r>
            <a:r>
              <a:rPr lang="en-IN" sz="1600" dirty="0">
                <a:solidFill>
                  <a:srgbClr val="00B0F0"/>
                </a:solidFill>
              </a:rPr>
              <a:t> associations between the number of co-morbidities, all-cause mortality and public direct medical costs in patients with Type 2 diabetes: a retrospective cohort study, Diabetes </a:t>
            </a:r>
            <a:r>
              <a:rPr lang="en-IN" sz="1600" dirty="0" err="1">
                <a:solidFill>
                  <a:srgbClr val="00B0F0"/>
                </a:solidFill>
              </a:rPr>
              <a:t>Obes</a:t>
            </a:r>
            <a:r>
              <a:rPr lang="en-IN" sz="1600" dirty="0">
                <a:solidFill>
                  <a:srgbClr val="00B0F0"/>
                </a:solidFill>
              </a:rPr>
              <a:t>. </a:t>
            </a:r>
            <a:r>
              <a:rPr lang="en-IN" sz="1600" dirty="0" err="1">
                <a:solidFill>
                  <a:srgbClr val="00B0F0"/>
                </a:solidFill>
              </a:rPr>
              <a:t>Metabol</a:t>
            </a:r>
            <a:r>
              <a:rPr lang="en-IN" sz="1600" dirty="0">
                <a:solidFill>
                  <a:srgbClr val="00B0F0"/>
                </a:solidFill>
              </a:rPr>
              <a:t>. 25 (2) (2023) 454–467. </a:t>
            </a:r>
          </a:p>
          <a:p>
            <a:r>
              <a:rPr lang="en-IN" sz="1600" dirty="0">
                <a:solidFill>
                  <a:srgbClr val="00B0F0"/>
                </a:solidFill>
              </a:rPr>
              <a:t>E.S. Almutairi, M.F. </a:t>
            </a:r>
            <a:r>
              <a:rPr lang="en-IN" sz="1600" dirty="0" err="1">
                <a:solidFill>
                  <a:srgbClr val="00B0F0"/>
                </a:solidFill>
              </a:rPr>
              <a:t>Abbod</a:t>
            </a:r>
            <a:r>
              <a:rPr lang="en-IN" sz="1600" dirty="0">
                <a:solidFill>
                  <a:srgbClr val="00B0F0"/>
                </a:solidFill>
              </a:rPr>
              <a:t>, Machine learning methods for diabetes prevalence classification in Saudi </a:t>
            </a:r>
            <a:r>
              <a:rPr lang="en-IN" sz="1600" dirty="0" err="1">
                <a:solidFill>
                  <a:srgbClr val="00B0F0"/>
                </a:solidFill>
              </a:rPr>
              <a:t>arabia</a:t>
            </a:r>
            <a:r>
              <a:rPr lang="en-IN" sz="1600" dirty="0">
                <a:solidFill>
                  <a:srgbClr val="00B0F0"/>
                </a:solidFill>
              </a:rPr>
              <a:t>, Modelling 4 (1) (2023) 37–55. </a:t>
            </a:r>
          </a:p>
          <a:p>
            <a:r>
              <a:rPr lang="en-IN" sz="1600" dirty="0">
                <a:solidFill>
                  <a:srgbClr val="00B0F0"/>
                </a:solidFill>
              </a:rPr>
              <a:t>J. Rashid, S. Batool, J. Kim, M. Wasif Nisar, A. Hussain, S. Juneja, R. Kushwaha, An augmented artificial intelligence approach for chronic diseases prediction, Front. Public Health 10 (2022) 559. </a:t>
            </a:r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1151A97C-661D-8342-990E-65334839E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47502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38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8ECE8-2FDC-5A21-0D04-F3C26BDA37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Amasis MT Pro Black" panose="02040A04050005020304" pitchFamily="18" charset="0"/>
                <a:ea typeface="+mj-ea"/>
                <a:cs typeface="+mj-cs"/>
              </a:rPr>
              <a:t>THANK YOU</a:t>
            </a:r>
          </a:p>
        </p:txBody>
      </p:sp>
      <p:pic>
        <p:nvPicPr>
          <p:cNvPr id="2" name="Picture 1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369A4773-C06C-69E0-EED5-5954C414A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52" y="961812"/>
            <a:ext cx="666349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5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1C1-210B-6D60-A3B8-79A8264B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DETAILS: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199C-DB8D-6666-9B2D-9B7726E0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29" y="1570971"/>
            <a:ext cx="10515600" cy="4921904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SzPts val="1700"/>
            </a:pPr>
            <a:r>
              <a:rPr lang="en-US" sz="1800" b="1" dirty="0"/>
              <a:t>Base paper URL                : 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https://www.sciencedirect.com/science/article/pii/S2772442523001405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buSzPts val="1700"/>
            </a:pPr>
            <a:r>
              <a:rPr lang="en-US" sz="1800" b="1" dirty="0"/>
              <a:t>Title of the Base Paper : </a:t>
            </a:r>
            <a:r>
              <a:rPr lang="en-US" sz="1800" dirty="0"/>
              <a:t>A risk assessment and prediction framework for diabetes  mellitus using              machine learning algorithms</a:t>
            </a:r>
            <a:endParaRPr lang="en-US" sz="1800" b="1" dirty="0"/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800" b="1" dirty="0"/>
              <a:t>Year of publication         :</a:t>
            </a:r>
            <a:r>
              <a:rPr lang="en-US" sz="1800" dirty="0"/>
              <a:t> 2023</a:t>
            </a:r>
          </a:p>
          <a:p>
            <a:pPr lvl="0">
              <a:lnSpc>
                <a:spcPct val="150000"/>
              </a:lnSpc>
              <a:buSzPts val="1600"/>
            </a:pPr>
            <a:r>
              <a:rPr lang="en-US" sz="1800" b="1" dirty="0"/>
              <a:t>ISSN NO                                :</a:t>
            </a:r>
            <a:r>
              <a:rPr lang="en-US" sz="1800" dirty="0"/>
              <a:t> </a:t>
            </a:r>
            <a:r>
              <a:rPr lang="en-IN" sz="2000" b="0" i="0" dirty="0">
                <a:solidFill>
                  <a:srgbClr val="2E2E2E"/>
                </a:solidFill>
                <a:effectLst/>
                <a:latin typeface="nexus-sans"/>
              </a:rPr>
              <a:t>27724425</a:t>
            </a:r>
            <a:endParaRPr lang="en-US" sz="2000" dirty="0"/>
          </a:p>
          <a:p>
            <a:pPr>
              <a:lnSpc>
                <a:spcPct val="150000"/>
              </a:lnSpc>
              <a:buSzPts val="1600"/>
            </a:pPr>
            <a:r>
              <a:rPr lang="en-US" sz="1800" b="1" dirty="0"/>
              <a:t>Indexed in</a:t>
            </a:r>
            <a:r>
              <a:rPr lang="en-US" sz="1800" dirty="0"/>
              <a:t>                            </a:t>
            </a:r>
            <a:r>
              <a:rPr lang="en-US" sz="1800" b="1" dirty="0"/>
              <a:t>: </a:t>
            </a:r>
            <a:r>
              <a:rPr lang="en-US" sz="1800" dirty="0"/>
              <a:t>SCOPUS</a:t>
            </a:r>
          </a:p>
          <a:p>
            <a:pPr lvl="0">
              <a:lnSpc>
                <a:spcPct val="150000"/>
              </a:lnSpc>
              <a:buSzPts val="1600"/>
            </a:pP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42952F17-78D2-F8E0-466F-9F913A5AC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A0FB-F2C0-F3FC-95B0-0AC7904B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6CD6-394A-577A-2853-DC4F1D70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825625"/>
            <a:ext cx="1067248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An approach to predict Diabetes Mellitus disease with higher accuracy</a:t>
            </a:r>
          </a:p>
          <a:p>
            <a:endParaRPr lang="en-US" sz="2400" dirty="0"/>
          </a:p>
          <a:p>
            <a:r>
              <a:rPr lang="en-US" sz="2400" dirty="0"/>
              <a:t>To select suitable prediction  algorithms</a:t>
            </a:r>
          </a:p>
          <a:p>
            <a:endParaRPr lang="en-US" sz="2400" dirty="0"/>
          </a:p>
          <a:p>
            <a:r>
              <a:rPr lang="en-US" sz="2400" dirty="0"/>
              <a:t>To construct an ensemble which results in higher accuracy</a:t>
            </a:r>
            <a:endParaRPr lang="en-IN" sz="2400" dirty="0"/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0212CE99-B985-D38E-697A-1C98374E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37AD-EFDE-7BD2-A099-50CB3E8E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894"/>
            <a:ext cx="10515600" cy="1325563"/>
          </a:xfrm>
        </p:spPr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A1EA-BC24-02F4-0531-05B39491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2266949"/>
            <a:ext cx="10515600" cy="330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predictive model for early detection of diabetes mellitus using machine learning algorithms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08C32E71-216A-0EB0-91B0-38275F1CB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CE8-6187-2794-2E5B-4F1A07BB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96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4861F7-57E2-ECB4-8B09-070D04004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3912" y="1415943"/>
          <a:ext cx="11004175" cy="5303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9985">
                  <a:extLst>
                    <a:ext uri="{9D8B030D-6E8A-4147-A177-3AD203B41FA5}">
                      <a16:colId xmlns:a16="http://schemas.microsoft.com/office/drawing/2014/main" val="1340475426"/>
                    </a:ext>
                  </a:extLst>
                </a:gridCol>
                <a:gridCol w="2880026">
                  <a:extLst>
                    <a:ext uri="{9D8B030D-6E8A-4147-A177-3AD203B41FA5}">
                      <a16:colId xmlns:a16="http://schemas.microsoft.com/office/drawing/2014/main" val="2044067351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858079896"/>
                    </a:ext>
                  </a:extLst>
                </a:gridCol>
                <a:gridCol w="2169458">
                  <a:extLst>
                    <a:ext uri="{9D8B030D-6E8A-4147-A177-3AD203B41FA5}">
                      <a16:colId xmlns:a16="http://schemas.microsoft.com/office/drawing/2014/main" val="1573026988"/>
                    </a:ext>
                  </a:extLst>
                </a:gridCol>
                <a:gridCol w="1831041">
                  <a:extLst>
                    <a:ext uri="{9D8B030D-6E8A-4147-A177-3AD203B41FA5}">
                      <a16:colId xmlns:a16="http://schemas.microsoft.com/office/drawing/2014/main" val="2811278805"/>
                    </a:ext>
                  </a:extLst>
                </a:gridCol>
                <a:gridCol w="1831041">
                  <a:extLst>
                    <a:ext uri="{9D8B030D-6E8A-4147-A177-3AD203B41FA5}">
                      <a16:colId xmlns:a16="http://schemas.microsoft.com/office/drawing/2014/main" val="3496423606"/>
                    </a:ext>
                  </a:extLst>
                </a:gridCol>
              </a:tblGrid>
              <a:tr h="558872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942"/>
                  </a:ext>
                </a:extLst>
              </a:tr>
              <a:tr h="10379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 of Diabetes Mellitus for early  prediction using optimal feature selection.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N.Sneha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Tarun </a:t>
                      </a:r>
                      <a:r>
                        <a:rPr lang="en-US" dirty="0" err="1"/>
                        <a:t>Gangil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5121"/>
                  </a:ext>
                </a:extLst>
              </a:tr>
              <a:tr h="127742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based diabetes prediction and development of smart web application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Nazin</a:t>
                      </a:r>
                      <a:r>
                        <a:rPr lang="en-US" dirty="0"/>
                        <a:t> Ahmed,</a:t>
                      </a:r>
                    </a:p>
                    <a:p>
                      <a:r>
                        <a:rPr lang="en-US" dirty="0"/>
                        <a:t>Rayhan </a:t>
                      </a:r>
                      <a:r>
                        <a:rPr lang="en-US" dirty="0" err="1"/>
                        <a:t>Ahammed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Md.Manowarul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Arnisha</a:t>
                      </a:r>
                      <a:r>
                        <a:rPr lang="en-US" dirty="0"/>
                        <a:t> Akhter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45525"/>
                  </a:ext>
                </a:extLst>
              </a:tr>
              <a:tr h="127742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investigation of machine learning algorithms and data augmentation techniques for diabetes diagnosis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Mihrab Chowdhury,</a:t>
                      </a:r>
                    </a:p>
                    <a:p>
                      <a:r>
                        <a:rPr lang="en-IN" dirty="0" err="1"/>
                        <a:t>Ragib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Shahariar</a:t>
                      </a:r>
                      <a:r>
                        <a:rPr lang="en-IN" dirty="0"/>
                        <a:t> Ayon</a:t>
                      </a:r>
                    </a:p>
                    <a:p>
                      <a:r>
                        <a:rPr lang="en-IN" dirty="0" err="1"/>
                        <a:t>Sakhawat</a:t>
                      </a:r>
                      <a:r>
                        <a:rPr lang="en-IN" dirty="0"/>
                        <a:t> Hossain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01995"/>
                  </a:ext>
                </a:extLst>
              </a:tr>
            </a:tbl>
          </a:graphicData>
        </a:graphic>
      </p:graphicFrame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13F18B07-73D0-5577-5CB0-62EBE14D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94" y="138537"/>
            <a:ext cx="1392394" cy="11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AD2A3315-9D7F-59A6-5AB4-670636B0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76" y="138537"/>
            <a:ext cx="1244974" cy="991016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3F7A91-E9F6-3CC3-7EBD-A017C99A07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7528" y="1141623"/>
          <a:ext cx="10954870" cy="54255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5857">
                  <a:extLst>
                    <a:ext uri="{9D8B030D-6E8A-4147-A177-3AD203B41FA5}">
                      <a16:colId xmlns:a16="http://schemas.microsoft.com/office/drawing/2014/main" val="4092981775"/>
                    </a:ext>
                  </a:extLst>
                </a:gridCol>
                <a:gridCol w="2815765">
                  <a:extLst>
                    <a:ext uri="{9D8B030D-6E8A-4147-A177-3AD203B41FA5}">
                      <a16:colId xmlns:a16="http://schemas.microsoft.com/office/drawing/2014/main" val="3605812645"/>
                    </a:ext>
                  </a:extLst>
                </a:gridCol>
                <a:gridCol w="1825812">
                  <a:extLst>
                    <a:ext uri="{9D8B030D-6E8A-4147-A177-3AD203B41FA5}">
                      <a16:colId xmlns:a16="http://schemas.microsoft.com/office/drawing/2014/main" val="3051147537"/>
                    </a:ext>
                  </a:extLst>
                </a:gridCol>
                <a:gridCol w="1825812">
                  <a:extLst>
                    <a:ext uri="{9D8B030D-6E8A-4147-A177-3AD203B41FA5}">
                      <a16:colId xmlns:a16="http://schemas.microsoft.com/office/drawing/2014/main" val="2449982442"/>
                    </a:ext>
                  </a:extLst>
                </a:gridCol>
                <a:gridCol w="1825812">
                  <a:extLst>
                    <a:ext uri="{9D8B030D-6E8A-4147-A177-3AD203B41FA5}">
                      <a16:colId xmlns:a16="http://schemas.microsoft.com/office/drawing/2014/main" val="399863692"/>
                    </a:ext>
                  </a:extLst>
                </a:gridCol>
                <a:gridCol w="1825812">
                  <a:extLst>
                    <a:ext uri="{9D8B030D-6E8A-4147-A177-3AD203B41FA5}">
                      <a16:colId xmlns:a16="http://schemas.microsoft.com/office/drawing/2014/main" val="1662857762"/>
                    </a:ext>
                  </a:extLst>
                </a:gridCol>
              </a:tblGrid>
              <a:tr h="583966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26710"/>
                  </a:ext>
                </a:extLst>
              </a:tr>
              <a:tr h="13347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Stacking ensemble approach to diagnosing the disease of diabetes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Alfredo </a:t>
                      </a:r>
                      <a:r>
                        <a:rPr lang="en-IN" dirty="0" err="1"/>
                        <a:t>Daza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/>
                        <a:t>Juan Pinto</a:t>
                      </a:r>
                      <a:r>
                        <a:rPr lang="es-ES" dirty="0"/>
                        <a:t>, Carlos Fidel, Gonzalo </a:t>
                      </a:r>
                    </a:p>
                    <a:p>
                      <a:r>
                        <a:rPr lang="es-ES" dirty="0"/>
                        <a:t>Apaza-</a:t>
                      </a:r>
                      <a:r>
                        <a:rPr lang="es-ES" dirty="0" err="1"/>
                        <a:t>Perez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44216"/>
                  </a:ext>
                </a:extLst>
              </a:tr>
              <a:tr h="158505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Predicting the risk of diabetic retinopathy using explainable machine learning algorithms 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Merajul</a:t>
                      </a:r>
                      <a:r>
                        <a:rPr lang="en-IN" dirty="0"/>
                        <a:t> Islam, </a:t>
                      </a:r>
                      <a:r>
                        <a:rPr lang="en-IN" dirty="0" err="1"/>
                        <a:t>Jahanur</a:t>
                      </a:r>
                      <a:r>
                        <a:rPr lang="en-IN" dirty="0"/>
                        <a:t> Rahman </a:t>
                      </a:r>
                      <a:r>
                        <a:rPr lang="en-IN" dirty="0" err="1"/>
                        <a:t>Symun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Rabby</a:t>
                      </a:r>
                      <a:r>
                        <a:rPr lang="en-IN" dirty="0"/>
                        <a:t>, Jahangir Alam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 Gradient Boosting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93761"/>
                  </a:ext>
                </a:extLst>
              </a:tr>
              <a:tr h="158505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Detection of diabetic patients in people with normal fasting glucose using machine learning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Lv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 Kun,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Cui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chunmei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Fan Rui</a:t>
                      </a:r>
                    </a:p>
                    <a:p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5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76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1350-E2F9-C1ED-8B4C-F8FB1948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FBBE-92CA-6678-8900-D9FD7513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pt-BR" sz="3600" dirty="0"/>
              <a:t> Diabetes Dataset </a:t>
            </a:r>
            <a:br>
              <a:rPr lang="nn-NO" sz="3600" dirty="0"/>
            </a:br>
            <a:r>
              <a:rPr lang="nn-NO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https://www.kaggle.com/datasets/uciml/pima-indians-diabetes-database?resource=download</a:t>
            </a:r>
            <a:endParaRPr lang="nn-NO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C4D0640B-A1BF-8000-7578-65DA8FD58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able&#10;&#10;Description automatically generated">
            <a:extLst>
              <a:ext uri="{FF2B5EF4-FFF2-40B4-BE49-F238E27FC236}">
                <a16:creationId xmlns:a16="http://schemas.microsoft.com/office/drawing/2014/main" id="{1C4EDD59-24E3-A815-7F15-186C3A29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" y="637309"/>
            <a:ext cx="9168449" cy="5283199"/>
          </a:xfrm>
          <a:prstGeom prst="rect">
            <a:avLst/>
          </a:prstGeom>
        </p:spPr>
      </p:pic>
      <p:pic>
        <p:nvPicPr>
          <p:cNvPr id="2" name="Picture 1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84D5A374-59B1-D4B3-EC8A-72888496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6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905</Words>
  <Application>Microsoft Office PowerPoint</Application>
  <PresentationFormat>Widescreen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Amasis MT Pro Black</vt:lpstr>
      <vt:lpstr>Aptos</vt:lpstr>
      <vt:lpstr>Aptos Display</vt:lpstr>
      <vt:lpstr>Arial</vt:lpstr>
      <vt:lpstr>nexus-sans</vt:lpstr>
      <vt:lpstr>Times New Roman</vt:lpstr>
      <vt:lpstr>Wingdings</vt:lpstr>
      <vt:lpstr>Office Theme</vt:lpstr>
      <vt:lpstr>PowerPoint Presentation</vt:lpstr>
      <vt:lpstr>      Layout of this Presentation</vt:lpstr>
      <vt:lpstr>BASE PAPER DETAILS:</vt:lpstr>
      <vt:lpstr>Objective</vt:lpstr>
      <vt:lpstr>PROBLEM STATEMENT</vt:lpstr>
      <vt:lpstr>LITERATURE SURVEY</vt:lpstr>
      <vt:lpstr>PowerPoint Presentation</vt:lpstr>
      <vt:lpstr>DATA SET </vt:lpstr>
      <vt:lpstr>PowerPoint Presentation</vt:lpstr>
      <vt:lpstr>METHODOLOGIES PROPOSED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GUDIPATI DHEERAJ</dc:creator>
  <cp:lastModifiedBy>GUDIPATI DHEERAJ</cp:lastModifiedBy>
  <cp:revision>2</cp:revision>
  <dcterms:created xsi:type="dcterms:W3CDTF">2024-02-14T16:53:11Z</dcterms:created>
  <dcterms:modified xsi:type="dcterms:W3CDTF">2024-03-06T16:50:01Z</dcterms:modified>
</cp:coreProperties>
</file>