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526978F-2296-4114-9AC8-B87491BF75D1}"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42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711D3-FD0C-4CEC-91F4-616CCF3EA5E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161051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523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65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318959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3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41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60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56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72017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711D3-FD0C-4CEC-91F4-616CCF3EA5E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6978F-2296-4114-9AC8-B87491BF75D1}"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29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711D3-FD0C-4CEC-91F4-616CCF3EA5E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54411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711D3-FD0C-4CEC-91F4-616CCF3EA5EB}"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26978F-2296-4114-9AC8-B87491BF75D1}"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0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711D3-FD0C-4CEC-91F4-616CCF3EA5EB}"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26978F-2296-4114-9AC8-B87491BF75D1}"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711D3-FD0C-4CEC-91F4-616CCF3EA5EB}"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312619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711D3-FD0C-4CEC-91F4-616CCF3EA5E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6978F-2296-4114-9AC8-B87491BF75D1}"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94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711D3-FD0C-4CEC-91F4-616CCF3EA5E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6978F-2296-4114-9AC8-B87491BF75D1}" type="slidenum">
              <a:rPr lang="en-IN" smtClean="0"/>
              <a:t>‹#›</a:t>
            </a:fld>
            <a:endParaRPr lang="en-IN"/>
          </a:p>
        </p:txBody>
      </p:sp>
    </p:spTree>
    <p:extLst>
      <p:ext uri="{BB962C8B-B14F-4D97-AF65-F5344CB8AC3E}">
        <p14:creationId xmlns:p14="http://schemas.microsoft.com/office/powerpoint/2010/main" val="351237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C711D3-FD0C-4CEC-91F4-616CCF3EA5EB}" type="datetimeFigureOut">
              <a:rPr lang="en-IN" smtClean="0"/>
              <a:t>17-01-2023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26978F-2296-4114-9AC8-B87491BF75D1}" type="slidenum">
              <a:rPr lang="en-IN" smtClean="0"/>
              <a:t>‹#›</a:t>
            </a:fld>
            <a:endParaRPr lang="en-IN"/>
          </a:p>
        </p:txBody>
      </p:sp>
    </p:spTree>
    <p:extLst>
      <p:ext uri="{BB962C8B-B14F-4D97-AF65-F5344CB8AC3E}">
        <p14:creationId xmlns:p14="http://schemas.microsoft.com/office/powerpoint/2010/main" val="262342575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FC40-6565-ADC5-08E4-1469F84FFFB7}"/>
              </a:ext>
            </a:extLst>
          </p:cNvPr>
          <p:cNvSpPr>
            <a:spLocks noGrp="1"/>
          </p:cNvSpPr>
          <p:nvPr>
            <p:ph type="ctrTitle"/>
          </p:nvPr>
        </p:nvSpPr>
        <p:spPr/>
        <p:txBody>
          <a:bodyPr/>
          <a:lstStyle/>
          <a:p>
            <a:r>
              <a:rPr lang="en-IN" sz="3200" dirty="0">
                <a:solidFill>
                  <a:srgbClr val="00B0F0"/>
                </a:solidFill>
                <a:latin typeface="Times New Roman" panose="02020603050405020304" pitchFamily="18" charset="0"/>
                <a:cs typeface="Times New Roman" panose="02020603050405020304" pitchFamily="18" charset="0"/>
              </a:rPr>
              <a:t>BUILD &amp; DEVOPS TOOLS IDENTIFICATION </a:t>
            </a:r>
          </a:p>
        </p:txBody>
      </p:sp>
      <p:sp>
        <p:nvSpPr>
          <p:cNvPr id="3" name="Subtitle 2">
            <a:extLst>
              <a:ext uri="{FF2B5EF4-FFF2-40B4-BE49-F238E27FC236}">
                <a16:creationId xmlns:a16="http://schemas.microsoft.com/office/drawing/2014/main" id="{B6BA072A-01AF-62A2-642F-2399355EF26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0634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826E-7E60-90FF-68FA-D031A755D109}"/>
              </a:ext>
            </a:extLst>
          </p:cNvPr>
          <p:cNvSpPr>
            <a:spLocks noGrp="1"/>
          </p:cNvSpPr>
          <p:nvPr>
            <p:ph type="title"/>
          </p:nvPr>
        </p:nvSpPr>
        <p:spPr/>
        <p:txBody>
          <a:bodyPr>
            <a:normAutofit/>
          </a:bodyPr>
          <a:lstStyle/>
          <a:p>
            <a:r>
              <a:rPr lang="en-IN" sz="3600" dirty="0">
                <a:solidFill>
                  <a:schemeClr val="accent3">
                    <a:lumMod val="75000"/>
                  </a:schemeClr>
                </a:solidFill>
                <a:latin typeface="Times New Roman" panose="02020603050405020304" pitchFamily="18" charset="0"/>
                <a:cs typeface="Times New Roman" panose="02020603050405020304" pitchFamily="18" charset="0"/>
              </a:rPr>
              <a:t>Create a Docker file By Installing Docker on Linux Machine</a:t>
            </a:r>
          </a:p>
        </p:txBody>
      </p:sp>
      <p:pic>
        <p:nvPicPr>
          <p:cNvPr id="6" name="Content Placeholder 5">
            <a:extLst>
              <a:ext uri="{FF2B5EF4-FFF2-40B4-BE49-F238E27FC236}">
                <a16:creationId xmlns:a16="http://schemas.microsoft.com/office/drawing/2014/main" id="{6845266F-4525-2966-9197-6C03454756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476500"/>
            <a:ext cx="4718050" cy="3310127"/>
          </a:xfrm>
        </p:spPr>
      </p:pic>
      <p:pic>
        <p:nvPicPr>
          <p:cNvPr id="8" name="Content Placeholder 7">
            <a:extLst>
              <a:ext uri="{FF2B5EF4-FFF2-40B4-BE49-F238E27FC236}">
                <a16:creationId xmlns:a16="http://schemas.microsoft.com/office/drawing/2014/main" id="{3EC94A3A-C8DB-17BD-5799-887DAF7F0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52701"/>
            <a:ext cx="4718050" cy="3233926"/>
          </a:xfrm>
        </p:spPr>
      </p:pic>
    </p:spTree>
    <p:extLst>
      <p:ext uri="{BB962C8B-B14F-4D97-AF65-F5344CB8AC3E}">
        <p14:creationId xmlns:p14="http://schemas.microsoft.com/office/powerpoint/2010/main" val="391023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03DF-A0AC-258B-2A34-E9FF2BDF373F}"/>
              </a:ext>
            </a:extLst>
          </p:cNvPr>
          <p:cNvSpPr>
            <a:spLocks noGrp="1"/>
          </p:cNvSpPr>
          <p:nvPr>
            <p:ph type="title"/>
          </p:nvPr>
        </p:nvSpPr>
        <p:spPr/>
        <p:txBody>
          <a:bodyPr>
            <a:normAutofit/>
          </a:bodyPr>
          <a:lstStyle/>
          <a:p>
            <a:pPr algn="l"/>
            <a:r>
              <a:rPr lang="en-IN" sz="3600" dirty="0" err="1">
                <a:latin typeface="Times New Roman" panose="02020603050405020304" pitchFamily="18" charset="0"/>
                <a:cs typeface="Times New Roman" panose="02020603050405020304" pitchFamily="18" charset="0"/>
              </a:rPr>
              <a:t>Todo</a:t>
            </a:r>
            <a:r>
              <a:rPr lang="en-IN" sz="3600" dirty="0">
                <a:latin typeface="Times New Roman" panose="02020603050405020304" pitchFamily="18" charset="0"/>
                <a:cs typeface="Times New Roman" panose="02020603050405020304" pitchFamily="18" charset="0"/>
              </a:rPr>
              <a:t>-Node-App Output</a:t>
            </a:r>
          </a:p>
        </p:txBody>
      </p:sp>
      <p:pic>
        <p:nvPicPr>
          <p:cNvPr id="9" name="Content Placeholder 8">
            <a:extLst>
              <a:ext uri="{FF2B5EF4-FFF2-40B4-BE49-F238E27FC236}">
                <a16:creationId xmlns:a16="http://schemas.microsoft.com/office/drawing/2014/main" id="{B25558E3-984E-990F-1EB5-CE173B218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778" y="2557463"/>
            <a:ext cx="5898444" cy="3317875"/>
          </a:xfrm>
        </p:spPr>
      </p:pic>
    </p:spTree>
    <p:extLst>
      <p:ext uri="{BB962C8B-B14F-4D97-AF65-F5344CB8AC3E}">
        <p14:creationId xmlns:p14="http://schemas.microsoft.com/office/powerpoint/2010/main" val="194306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6BFCF-48CC-BEA4-A682-C7950F7B6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92489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8F3E-4F62-45D7-9D7C-FFBA3EAD85A3}"/>
              </a:ext>
            </a:extLst>
          </p:cNvPr>
          <p:cNvSpPr>
            <a:spLocks noGrp="1"/>
          </p:cNvSpPr>
          <p:nvPr>
            <p:ph type="title"/>
          </p:nvPr>
        </p:nvSpPr>
        <p:spPr/>
        <p:txBody>
          <a:bodyPr>
            <a:normAutofit/>
          </a:bodyPr>
          <a:lstStyle/>
          <a:p>
            <a:pPr algn="l"/>
            <a:r>
              <a:rPr lang="en-IN" sz="3200" dirty="0">
                <a:solidFill>
                  <a:srgbClr val="00B0F0"/>
                </a:solidFill>
                <a:latin typeface="Times New Roman" panose="02020603050405020304" pitchFamily="18" charset="0"/>
                <a:cs typeface="Times New Roman" panose="02020603050405020304" pitchFamily="18" charset="0"/>
              </a:rPr>
              <a:t>DEVOPS LIFECYCLE</a:t>
            </a:r>
          </a:p>
        </p:txBody>
      </p:sp>
      <p:pic>
        <p:nvPicPr>
          <p:cNvPr id="5" name="Content Placeholder 4">
            <a:extLst>
              <a:ext uri="{FF2B5EF4-FFF2-40B4-BE49-F238E27FC236}">
                <a16:creationId xmlns:a16="http://schemas.microsoft.com/office/drawing/2014/main" id="{643CE922-A3E3-CCF1-A2E7-ECCB926FC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686" y="2557463"/>
            <a:ext cx="5406628" cy="3317875"/>
          </a:xfrm>
        </p:spPr>
      </p:pic>
    </p:spTree>
    <p:extLst>
      <p:ext uri="{BB962C8B-B14F-4D97-AF65-F5344CB8AC3E}">
        <p14:creationId xmlns:p14="http://schemas.microsoft.com/office/powerpoint/2010/main" val="93907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85E-4404-C26F-1047-DC387289C6BD}"/>
              </a:ext>
            </a:extLst>
          </p:cNvPr>
          <p:cNvSpPr>
            <a:spLocks noGrp="1"/>
          </p:cNvSpPr>
          <p:nvPr>
            <p:ph type="title"/>
          </p:nvPr>
        </p:nvSpPr>
        <p:spPr/>
        <p:txBody>
          <a:bodyPr>
            <a:normAutofit fontScale="90000"/>
          </a:bodyPr>
          <a:lstStyle/>
          <a:p>
            <a:pPr algn="l"/>
            <a:br>
              <a:rPr lang="en-IN" sz="3600" b="0" i="0" dirty="0">
                <a:solidFill>
                  <a:srgbClr val="610B4B"/>
                </a:solidFill>
                <a:effectLst/>
                <a:latin typeface="Times New Roman" panose="02020603050405020304" pitchFamily="18" charset="0"/>
                <a:cs typeface="Times New Roman" panose="02020603050405020304" pitchFamily="18" charset="0"/>
              </a:rPr>
            </a:br>
            <a:br>
              <a:rPr lang="en-IN" sz="3600" b="0" i="0" dirty="0">
                <a:solidFill>
                  <a:srgbClr val="610B4B"/>
                </a:solidFill>
                <a:effectLst/>
                <a:latin typeface="Times New Roman" panose="02020603050405020304" pitchFamily="18" charset="0"/>
                <a:cs typeface="Times New Roman" panose="02020603050405020304" pitchFamily="18" charset="0"/>
              </a:rPr>
            </a:br>
            <a:r>
              <a:rPr lang="en-IN" sz="3600" b="0" i="0" dirty="0">
                <a:solidFill>
                  <a:srgbClr val="610B4B"/>
                </a:solidFill>
                <a:effectLst/>
                <a:latin typeface="Times New Roman" panose="02020603050405020304" pitchFamily="18" charset="0"/>
                <a:cs typeface="Times New Roman" panose="02020603050405020304" pitchFamily="18" charset="0"/>
              </a:rPr>
              <a:t>CONTINUOUS INTEGRATION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A2B2086-4BF1-83B3-B39D-908D0C9B406B}"/>
              </a:ext>
            </a:extLst>
          </p:cNvPr>
          <p:cNvSpPr>
            <a:spLocks noGrp="1"/>
          </p:cNvSpPr>
          <p:nvPr>
            <p:ph idx="1"/>
          </p:nvPr>
        </p:nvSpPr>
        <p:spPr/>
        <p:txBody>
          <a:bodyPr>
            <a:normAutofit/>
          </a:bodyPr>
          <a:lstStyle/>
          <a:p>
            <a:r>
              <a:rPr lang="en-US" sz="1600" i="0" dirty="0">
                <a:solidFill>
                  <a:srgbClr val="0070C0"/>
                </a:solidFill>
                <a:effectLst/>
                <a:latin typeface="Times New Roman" panose="02020603050405020304" pitchFamily="18" charset="0"/>
                <a:cs typeface="Times New Roman" panose="02020603050405020304" pitchFamily="18" charset="0"/>
              </a:rPr>
              <a:t>This stage is the heart of the entire DevOps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also includes unit testing, integration testing, code review, and packaging.</a:t>
            </a:r>
          </a:p>
          <a:p>
            <a:r>
              <a:rPr lang="en-US" sz="1600" b="0" i="0" dirty="0">
                <a:solidFill>
                  <a:srgbClr val="0070C0"/>
                </a:solidFill>
                <a:effectLst/>
                <a:latin typeface="Times New Roman" panose="02020603050405020304" pitchFamily="18" charset="0"/>
                <a:cs typeface="Times New Roman" panose="02020603050405020304" pitchFamily="18" charset="0"/>
              </a:rPr>
              <a:t>The code supporting new functionality is continuously integrated with the existing code. Therefore, there is a continuous development of software. The updated code needs to be integrated continuously and smoothly with the systems to reflect changes to the end users.</a:t>
            </a:r>
          </a:p>
          <a:p>
            <a:r>
              <a:rPr lang="en-US" sz="1600" b="0" i="0" dirty="0">
                <a:solidFill>
                  <a:srgbClr val="0070C0"/>
                </a:solidFill>
                <a:effectLst/>
                <a:latin typeface="Times New Roman" panose="02020603050405020304" pitchFamily="18" charset="0"/>
                <a:cs typeface="Times New Roman" panose="02020603050405020304" pitchFamily="18" charset="0"/>
              </a:rPr>
              <a:t>Jenkins is a popular tool used in this phase. Whenever there is a change in the Git repository, then Jenkins fetches the updated code and prepares a build of that code, which is an executable file in the form of war or jar. Then this build is forwarded to the test server or the production server.</a:t>
            </a:r>
            <a:endParaRPr lang="en-IN"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9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69C0A-8FCC-5C00-0A0C-F506F46DC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1966912"/>
            <a:ext cx="5238750" cy="2600325"/>
          </a:xfrm>
          <a:prstGeom prst="rect">
            <a:avLst/>
          </a:prstGeom>
        </p:spPr>
      </p:pic>
    </p:spTree>
    <p:extLst>
      <p:ext uri="{BB962C8B-B14F-4D97-AF65-F5344CB8AC3E}">
        <p14:creationId xmlns:p14="http://schemas.microsoft.com/office/powerpoint/2010/main" val="38519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93E8-9356-C253-B5C0-D1A019691673}"/>
              </a:ext>
            </a:extLst>
          </p:cNvPr>
          <p:cNvSpPr>
            <a:spLocks noGrp="1"/>
          </p:cNvSpPr>
          <p:nvPr>
            <p:ph type="title"/>
          </p:nvPr>
        </p:nvSpPr>
        <p:spPr/>
        <p:txBody>
          <a:bodyPr>
            <a:normAutofit/>
          </a:bodyPr>
          <a:lstStyle/>
          <a:p>
            <a:pPr algn="l"/>
            <a:r>
              <a:rPr lang="en-IN" sz="3600" b="0" i="0" dirty="0">
                <a:solidFill>
                  <a:schemeClr val="accent2">
                    <a:lumMod val="75000"/>
                  </a:schemeClr>
                </a:solidFill>
                <a:effectLst/>
                <a:latin typeface="Times New Roman" panose="02020603050405020304" pitchFamily="18" charset="0"/>
                <a:cs typeface="Times New Roman" panose="02020603050405020304" pitchFamily="18" charset="0"/>
              </a:rPr>
              <a:t>JENKINS</a:t>
            </a:r>
            <a:endParaRPr lang="en-IN"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047CFB-E477-3BF0-52C2-CEDB61E58C82}"/>
              </a:ext>
            </a:extLst>
          </p:cNvPr>
          <p:cNvSpPr>
            <a:spLocks noGrp="1"/>
          </p:cNvSpPr>
          <p:nvPr>
            <p:ph idx="1"/>
          </p:nvPr>
        </p:nvSpPr>
        <p:spPr/>
        <p:txBody>
          <a:bodyPr>
            <a:normAutofit fontScale="92500" lnSpcReduction="10000"/>
          </a:bodyPr>
          <a:lstStyle/>
          <a:p>
            <a:r>
              <a:rPr lang="en-IN" sz="1800" dirty="0">
                <a:solidFill>
                  <a:srgbClr val="0070C0"/>
                </a:solidFill>
                <a:latin typeface="Times New Roman" panose="02020603050405020304" pitchFamily="18" charset="0"/>
                <a:cs typeface="Times New Roman" panose="02020603050405020304" pitchFamily="18" charset="0"/>
              </a:rPr>
              <a:t>Jenkins is an open-source automation tool written in java with plugins built for Continuous Integration. </a:t>
            </a:r>
          </a:p>
          <a:p>
            <a:r>
              <a:rPr lang="en-IN" sz="1800" dirty="0">
                <a:solidFill>
                  <a:srgbClr val="0070C0"/>
                </a:solidFill>
                <a:latin typeface="Times New Roman" panose="02020603050405020304" pitchFamily="18" charset="0"/>
                <a:cs typeface="Times New Roman" panose="02020603050405020304" pitchFamily="18" charset="0"/>
              </a:rPr>
              <a:t>Jenkins is used to build &amp; test your software projects continuously making it easier for developers to integrate changes to the project and making it easier for users to obtain a fresh build.</a:t>
            </a:r>
          </a:p>
          <a:p>
            <a:r>
              <a:rPr lang="en-IN" sz="1800" dirty="0">
                <a:solidFill>
                  <a:srgbClr val="0070C0"/>
                </a:solidFill>
                <a:latin typeface="Times New Roman" panose="02020603050405020304" pitchFamily="18" charset="0"/>
                <a:cs typeface="Times New Roman" panose="02020603050405020304" pitchFamily="18" charset="0"/>
              </a:rPr>
              <a:t>Jenkins </a:t>
            </a:r>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Build  Maven </a:t>
            </a:r>
          </a:p>
          <a:p>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Jenkins  Version Control System  Git</a:t>
            </a:r>
          </a:p>
          <a:p>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Jenkins  Continuous Monitoring  Nagios</a:t>
            </a:r>
          </a:p>
          <a:p>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Jenkins  Continuous Deployment  Ansible</a:t>
            </a:r>
          </a:p>
          <a:p>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Jenkins  Configuration Management  Puppet</a:t>
            </a:r>
          </a:p>
          <a:p>
            <a:r>
              <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Jenkins  Continuous Testing Se</a:t>
            </a:r>
          </a:p>
          <a:p>
            <a:pPr marL="0" indent="0">
              <a:buNone/>
            </a:pPr>
            <a:endParaRPr lang="en-IN" sz="1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5" name="Picture 4">
            <a:extLst>
              <a:ext uri="{FF2B5EF4-FFF2-40B4-BE49-F238E27FC236}">
                <a16:creationId xmlns:a16="http://schemas.microsoft.com/office/drawing/2014/main" id="{01ED5CC3-4D2C-300D-5399-3BE3BD41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556" y="554566"/>
            <a:ext cx="1668798" cy="1866900"/>
          </a:xfrm>
          <a:prstGeom prst="rect">
            <a:avLst/>
          </a:prstGeom>
        </p:spPr>
      </p:pic>
    </p:spTree>
    <p:extLst>
      <p:ext uri="{BB962C8B-B14F-4D97-AF65-F5344CB8AC3E}">
        <p14:creationId xmlns:p14="http://schemas.microsoft.com/office/powerpoint/2010/main" val="311994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347A-641E-FD94-6ACA-9A0D1C3461BF}"/>
              </a:ext>
            </a:extLst>
          </p:cNvPr>
          <p:cNvSpPr>
            <a:spLocks noGrp="1"/>
          </p:cNvSpPr>
          <p:nvPr>
            <p:ph type="title"/>
          </p:nvPr>
        </p:nvSpPr>
        <p:spPr/>
        <p:txBody>
          <a:bodyPr>
            <a:normAutofit/>
          </a:bodyPr>
          <a:lstStyle/>
          <a:p>
            <a:pPr algn="l"/>
            <a:r>
              <a:rPr lang="en-IN" sz="3200" dirty="0">
                <a:solidFill>
                  <a:schemeClr val="accent2">
                    <a:lumMod val="75000"/>
                  </a:schemeClr>
                </a:solidFill>
                <a:latin typeface="Times New Roman" panose="02020603050405020304" pitchFamily="18" charset="0"/>
                <a:cs typeface="Times New Roman" panose="02020603050405020304" pitchFamily="18" charset="0"/>
              </a:rPr>
              <a:t>BUILD &amp; DEPLOYMENT PROCESS</a:t>
            </a:r>
          </a:p>
        </p:txBody>
      </p:sp>
      <p:sp>
        <p:nvSpPr>
          <p:cNvPr id="3" name="Content Placeholder 2">
            <a:extLst>
              <a:ext uri="{FF2B5EF4-FFF2-40B4-BE49-F238E27FC236}">
                <a16:creationId xmlns:a16="http://schemas.microsoft.com/office/drawing/2014/main" id="{C45DF593-214C-7DBA-42EE-EF58F6CA6619}"/>
              </a:ext>
            </a:extLst>
          </p:cNvPr>
          <p:cNvSpPr>
            <a:spLocks noGrp="1"/>
          </p:cNvSpPr>
          <p:nvPr>
            <p:ph idx="1"/>
          </p:nvPr>
        </p:nvSpPr>
        <p:spPr/>
        <p:txBody>
          <a:bodyPr>
            <a:normAutofit/>
          </a:bodyPr>
          <a:lstStyle/>
          <a:p>
            <a:r>
              <a:rPr lang="en-IN" sz="1800" dirty="0">
                <a:solidFill>
                  <a:srgbClr val="0070C0"/>
                </a:solidFill>
                <a:latin typeface="Times New Roman" panose="02020603050405020304" pitchFamily="18" charset="0"/>
                <a:cs typeface="Times New Roman" panose="02020603050405020304" pitchFamily="18" charset="0"/>
              </a:rPr>
              <a:t>Source code management tools like GitHub, Bitbucket, and GitLab.</a:t>
            </a:r>
          </a:p>
          <a:p>
            <a:r>
              <a:rPr lang="en-IN" sz="1800" dirty="0">
                <a:solidFill>
                  <a:srgbClr val="0070C0"/>
                </a:solidFill>
                <a:latin typeface="Times New Roman" panose="02020603050405020304" pitchFamily="18" charset="0"/>
                <a:cs typeface="Times New Roman" panose="02020603050405020304" pitchFamily="18" charset="0"/>
              </a:rPr>
              <a:t>Then compile project source code.</a:t>
            </a:r>
          </a:p>
          <a:p>
            <a:r>
              <a:rPr lang="en-IN" sz="1800" dirty="0">
                <a:solidFill>
                  <a:srgbClr val="0070C0"/>
                </a:solidFill>
                <a:latin typeface="Times New Roman" panose="02020603050405020304" pitchFamily="18" charset="0"/>
                <a:cs typeface="Times New Roman" panose="02020603050405020304" pitchFamily="18" charset="0"/>
              </a:rPr>
              <a:t>Then Execute unit test cases.</a:t>
            </a:r>
          </a:p>
          <a:p>
            <a:r>
              <a:rPr lang="en-IN" sz="1800" dirty="0">
                <a:solidFill>
                  <a:srgbClr val="0070C0"/>
                </a:solidFill>
                <a:latin typeface="Times New Roman" panose="02020603050405020304" pitchFamily="18" charset="0"/>
                <a:cs typeface="Times New Roman" panose="02020603050405020304" pitchFamily="18" charset="0"/>
              </a:rPr>
              <a:t>Perform code review using SonarQube.</a:t>
            </a:r>
          </a:p>
          <a:p>
            <a:r>
              <a:rPr lang="en-IN" sz="1800" dirty="0">
                <a:solidFill>
                  <a:srgbClr val="0070C0"/>
                </a:solidFill>
                <a:latin typeface="Times New Roman" panose="02020603050405020304" pitchFamily="18" charset="0"/>
                <a:cs typeface="Times New Roman" panose="02020603050405020304" pitchFamily="18" charset="0"/>
              </a:rPr>
              <a:t>Package the application (Jar/War) file.</a:t>
            </a:r>
          </a:p>
          <a:p>
            <a:r>
              <a:rPr lang="en-IN" sz="1800" dirty="0">
                <a:solidFill>
                  <a:srgbClr val="0070C0"/>
                </a:solidFill>
                <a:latin typeface="Times New Roman" panose="02020603050405020304" pitchFamily="18" charset="0"/>
                <a:cs typeface="Times New Roman" panose="02020603050405020304" pitchFamily="18" charset="0"/>
              </a:rPr>
              <a:t>Upload build artifact in Nexus.</a:t>
            </a:r>
          </a:p>
          <a:p>
            <a:r>
              <a:rPr lang="en-IN" sz="1800" dirty="0">
                <a:solidFill>
                  <a:srgbClr val="0070C0"/>
                </a:solidFill>
                <a:latin typeface="Times New Roman" panose="02020603050405020304" pitchFamily="18" charset="0"/>
                <a:cs typeface="Times New Roman" panose="02020603050405020304" pitchFamily="18" charset="0"/>
              </a:rPr>
              <a:t>Deploy the application on the server.</a:t>
            </a:r>
          </a:p>
        </p:txBody>
      </p:sp>
    </p:spTree>
    <p:extLst>
      <p:ext uri="{BB962C8B-B14F-4D97-AF65-F5344CB8AC3E}">
        <p14:creationId xmlns:p14="http://schemas.microsoft.com/office/powerpoint/2010/main" val="392882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4E42-3CD2-4834-2AA2-EE1C7BAC24AA}"/>
              </a:ext>
            </a:extLst>
          </p:cNvPr>
          <p:cNvSpPr>
            <a:spLocks noGrp="1"/>
          </p:cNvSpPr>
          <p:nvPr>
            <p:ph type="title"/>
          </p:nvPr>
        </p:nvSpPr>
        <p:spPr/>
        <p:txBody>
          <a:bodyPr>
            <a:normAutofit/>
          </a:bodyPr>
          <a:lstStyle/>
          <a:p>
            <a:pPr algn="l"/>
            <a:r>
              <a:rPr lang="en-IN" sz="3600" dirty="0">
                <a:solidFill>
                  <a:schemeClr val="accent3">
                    <a:lumMod val="75000"/>
                  </a:schemeClr>
                </a:solidFill>
                <a:latin typeface="Times New Roman" panose="02020603050405020304" pitchFamily="18" charset="0"/>
                <a:cs typeface="Times New Roman" panose="02020603050405020304" pitchFamily="18" charset="0"/>
              </a:rPr>
              <a:t>Work Process Of Jenkins Through A Demo</a:t>
            </a:r>
          </a:p>
        </p:txBody>
      </p:sp>
      <p:pic>
        <p:nvPicPr>
          <p:cNvPr id="6" name="Content Placeholder 5">
            <a:extLst>
              <a:ext uri="{FF2B5EF4-FFF2-40B4-BE49-F238E27FC236}">
                <a16:creationId xmlns:a16="http://schemas.microsoft.com/office/drawing/2014/main" id="{C2225FA9-88CA-6DAF-F79D-97821D06EA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60320"/>
            <a:ext cx="4718050" cy="3230879"/>
          </a:xfrm>
        </p:spPr>
      </p:pic>
      <p:pic>
        <p:nvPicPr>
          <p:cNvPr id="8" name="Content Placeholder 7">
            <a:extLst>
              <a:ext uri="{FF2B5EF4-FFF2-40B4-BE49-F238E27FC236}">
                <a16:creationId xmlns:a16="http://schemas.microsoft.com/office/drawing/2014/main" id="{D644FECD-0A64-D24C-AA6A-63896FAD0F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60321"/>
            <a:ext cx="4718050" cy="3230878"/>
          </a:xfrm>
        </p:spPr>
      </p:pic>
    </p:spTree>
    <p:extLst>
      <p:ext uri="{BB962C8B-B14F-4D97-AF65-F5344CB8AC3E}">
        <p14:creationId xmlns:p14="http://schemas.microsoft.com/office/powerpoint/2010/main" val="351279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B12E-FA79-09C4-DDEF-9EF9EA11117C}"/>
              </a:ext>
            </a:extLst>
          </p:cNvPr>
          <p:cNvSpPr>
            <a:spLocks noGrp="1"/>
          </p:cNvSpPr>
          <p:nvPr>
            <p:ph type="title"/>
          </p:nvPr>
        </p:nvSpPr>
        <p:spPr/>
        <p:txBody>
          <a:bodyPr>
            <a:normAutofit/>
          </a:bodyPr>
          <a:lstStyle/>
          <a:p>
            <a:pPr algn="l"/>
            <a:r>
              <a:rPr lang="en-IN" sz="3600" dirty="0">
                <a:solidFill>
                  <a:schemeClr val="accent3">
                    <a:lumMod val="75000"/>
                  </a:schemeClr>
                </a:solidFill>
                <a:latin typeface="Times New Roman" panose="02020603050405020304" pitchFamily="18" charset="0"/>
                <a:cs typeface="Times New Roman" panose="02020603050405020304" pitchFamily="18" charset="0"/>
              </a:rPr>
              <a:t>Jenkins Dashboard</a:t>
            </a:r>
          </a:p>
        </p:txBody>
      </p:sp>
      <p:pic>
        <p:nvPicPr>
          <p:cNvPr id="6" name="Content Placeholder 5">
            <a:extLst>
              <a:ext uri="{FF2B5EF4-FFF2-40B4-BE49-F238E27FC236}">
                <a16:creationId xmlns:a16="http://schemas.microsoft.com/office/drawing/2014/main" id="{7017A663-1A45-FF7E-86B2-7FE42F2C5C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560320"/>
            <a:ext cx="4718050" cy="3230879"/>
          </a:xfrm>
        </p:spPr>
      </p:pic>
      <p:pic>
        <p:nvPicPr>
          <p:cNvPr id="8" name="Content Placeholder 7">
            <a:extLst>
              <a:ext uri="{FF2B5EF4-FFF2-40B4-BE49-F238E27FC236}">
                <a16:creationId xmlns:a16="http://schemas.microsoft.com/office/drawing/2014/main" id="{CADCB21E-9FEF-D180-B4BC-56FC9F541E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60321"/>
            <a:ext cx="4718050" cy="3230878"/>
          </a:xfrm>
        </p:spPr>
      </p:pic>
    </p:spTree>
    <p:extLst>
      <p:ext uri="{BB962C8B-B14F-4D97-AF65-F5344CB8AC3E}">
        <p14:creationId xmlns:p14="http://schemas.microsoft.com/office/powerpoint/2010/main" val="347496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E90F-722E-4EDA-962B-301DE1002FCF}"/>
              </a:ext>
            </a:extLst>
          </p:cNvPr>
          <p:cNvSpPr>
            <a:spLocks noGrp="1"/>
          </p:cNvSpPr>
          <p:nvPr>
            <p:ph type="title"/>
          </p:nvPr>
        </p:nvSpPr>
        <p:spPr/>
        <p:txBody>
          <a:bodyPr>
            <a:normAutofit/>
          </a:bodyPr>
          <a:lstStyle/>
          <a:p>
            <a:pPr algn="l"/>
            <a:r>
              <a:rPr lang="en-IN" sz="3600" dirty="0">
                <a:solidFill>
                  <a:schemeClr val="accent3">
                    <a:lumMod val="75000"/>
                  </a:schemeClr>
                </a:solidFill>
                <a:latin typeface="Times New Roman" panose="02020603050405020304" pitchFamily="18" charset="0"/>
                <a:cs typeface="Times New Roman" panose="02020603050405020304" pitchFamily="18" charset="0"/>
              </a:rPr>
              <a:t>Console Output Of Build</a:t>
            </a:r>
          </a:p>
        </p:txBody>
      </p:sp>
      <p:pic>
        <p:nvPicPr>
          <p:cNvPr id="5" name="Content Placeholder 4">
            <a:extLst>
              <a:ext uri="{FF2B5EF4-FFF2-40B4-BE49-F238E27FC236}">
                <a16:creationId xmlns:a16="http://schemas.microsoft.com/office/drawing/2014/main" id="{572C732E-D0EE-95F9-F94D-237F88EB0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778" y="2557463"/>
            <a:ext cx="5898444" cy="3317875"/>
          </a:xfrm>
        </p:spPr>
      </p:pic>
    </p:spTree>
    <p:extLst>
      <p:ext uri="{BB962C8B-B14F-4D97-AF65-F5344CB8AC3E}">
        <p14:creationId xmlns:p14="http://schemas.microsoft.com/office/powerpoint/2010/main" val="10923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101</TotalTime>
  <Words>369</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erdana</vt:lpstr>
      <vt:lpstr>Garamond</vt:lpstr>
      <vt:lpstr>Times New Roman</vt:lpstr>
      <vt:lpstr>Organic</vt:lpstr>
      <vt:lpstr>BUILD &amp; DEVOPS TOOLS IDENTIFICATION </vt:lpstr>
      <vt:lpstr>DEVOPS LIFECYCLE</vt:lpstr>
      <vt:lpstr>  CONTINUOUS INTEGRATION </vt:lpstr>
      <vt:lpstr>PowerPoint Presentation</vt:lpstr>
      <vt:lpstr>JENKINS</vt:lpstr>
      <vt:lpstr>BUILD &amp; DEPLOYMENT PROCESS</vt:lpstr>
      <vt:lpstr>Work Process Of Jenkins Through A Demo</vt:lpstr>
      <vt:lpstr>Jenkins Dashboard</vt:lpstr>
      <vt:lpstr>Console Output Of Build</vt:lpstr>
      <vt:lpstr>Create a Docker file By Installing Docker on Linux Machine</vt:lpstr>
      <vt:lpstr>Todo-Node-App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&amp; DEVOPS TOOLS IDENTIFICATION </dc:title>
  <dc:creator>Hayagreev L</dc:creator>
  <cp:lastModifiedBy>Hayagreev L</cp:lastModifiedBy>
  <cp:revision>1</cp:revision>
  <dcterms:created xsi:type="dcterms:W3CDTF">2023-01-17T12:00:35Z</dcterms:created>
  <dcterms:modified xsi:type="dcterms:W3CDTF">2023-01-17T13:42:04Z</dcterms:modified>
</cp:coreProperties>
</file>