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40F139E-29E0-4BA5-B87C-06E246CB959B}">
          <p14:sldIdLst>
            <p14:sldId id="256"/>
          </p14:sldIdLst>
        </p14:section>
        <p14:section name="Untitled Section" id="{49D200BC-40DE-4C08-A2E9-D0D648F08FC5}">
          <p14:sldIdLst>
            <p14:sldId id="257"/>
            <p14:sldId id="258"/>
            <p14:sldId id="259"/>
            <p14:sldId id="260"/>
            <p14:sldId id="261"/>
            <p14:sldId id="262"/>
            <p14:sldId id="263"/>
            <p14:sldId id="264"/>
            <p14:sldId id="265"/>
            <p14:sldId id="266"/>
            <p14:sldId id="267"/>
            <p14:sldId id="268"/>
            <p14:sldId id="269"/>
            <p14:sldId id="270"/>
            <p14:sldId id="2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86EBA9-0D5E-4FDF-A5AA-4ED1186C6F7C}" v="10" dt="2023-01-17T09:50:07.8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7" d="100"/>
          <a:sy n="67" d="100"/>
        </p:scale>
        <p:origin x="6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ayReddy Allam" userId="e4f02814-e309-4beb-aba9-144ca949bd20" providerId="ADAL" clId="{9786EBA9-0D5E-4FDF-A5AA-4ED1186C6F7C}"/>
    <pc:docChg chg="undo custSel addSld modSld modSection">
      <pc:chgData name="VinayReddy Allam" userId="e4f02814-e309-4beb-aba9-144ca949bd20" providerId="ADAL" clId="{9786EBA9-0D5E-4FDF-A5AA-4ED1186C6F7C}" dt="2023-01-17T09:51:37.142" v="45" actId="20577"/>
      <pc:docMkLst>
        <pc:docMk/>
      </pc:docMkLst>
      <pc:sldChg chg="addSp delSp modSp new mod">
        <pc:chgData name="VinayReddy Allam" userId="e4f02814-e309-4beb-aba9-144ca949bd20" providerId="ADAL" clId="{9786EBA9-0D5E-4FDF-A5AA-4ED1186C6F7C}" dt="2023-01-17T09:49:29.452" v="23" actId="255"/>
        <pc:sldMkLst>
          <pc:docMk/>
          <pc:sldMk cId="3891907288" sldId="269"/>
        </pc:sldMkLst>
        <pc:spChg chg="add del mod">
          <ac:chgData name="VinayReddy Allam" userId="e4f02814-e309-4beb-aba9-144ca949bd20" providerId="ADAL" clId="{9786EBA9-0D5E-4FDF-A5AA-4ED1186C6F7C}" dt="2023-01-17T09:48:41.195" v="19" actId="22"/>
          <ac:spMkLst>
            <pc:docMk/>
            <pc:sldMk cId="3891907288" sldId="269"/>
            <ac:spMk id="3" creationId="{BA6DDABB-F412-C403-F240-396F54E34D9E}"/>
          </ac:spMkLst>
        </pc:spChg>
        <pc:spChg chg="add del mod">
          <ac:chgData name="VinayReddy Allam" userId="e4f02814-e309-4beb-aba9-144ca949bd20" providerId="ADAL" clId="{9786EBA9-0D5E-4FDF-A5AA-4ED1186C6F7C}" dt="2023-01-17T09:48:37.070" v="14"/>
          <ac:spMkLst>
            <pc:docMk/>
            <pc:sldMk cId="3891907288" sldId="269"/>
            <ac:spMk id="4" creationId="{95A29AD4-F8DB-7875-1AE9-D9643B593A8D}"/>
          </ac:spMkLst>
        </pc:spChg>
        <pc:spChg chg="add mod">
          <ac:chgData name="VinayReddy Allam" userId="e4f02814-e309-4beb-aba9-144ca949bd20" providerId="ADAL" clId="{9786EBA9-0D5E-4FDF-A5AA-4ED1186C6F7C}" dt="2023-01-17T09:49:29.452" v="23" actId="255"/>
          <ac:spMkLst>
            <pc:docMk/>
            <pc:sldMk cId="3891907288" sldId="269"/>
            <ac:spMk id="5" creationId="{78DC7F6B-81C7-D879-E178-4D5AC8DFD664}"/>
          </ac:spMkLst>
        </pc:spChg>
      </pc:sldChg>
      <pc:sldChg chg="addSp delSp modSp new mod">
        <pc:chgData name="VinayReddy Allam" userId="e4f02814-e309-4beb-aba9-144ca949bd20" providerId="ADAL" clId="{9786EBA9-0D5E-4FDF-A5AA-4ED1186C6F7C}" dt="2023-01-17T09:50:42.254" v="33" actId="255"/>
        <pc:sldMkLst>
          <pc:docMk/>
          <pc:sldMk cId="72551128" sldId="270"/>
        </pc:sldMkLst>
        <pc:spChg chg="add del">
          <ac:chgData name="VinayReddy Allam" userId="e4f02814-e309-4beb-aba9-144ca949bd20" providerId="ADAL" clId="{9786EBA9-0D5E-4FDF-A5AA-4ED1186C6F7C}" dt="2023-01-17T09:50:07.866" v="26"/>
          <ac:spMkLst>
            <pc:docMk/>
            <pc:sldMk cId="72551128" sldId="270"/>
            <ac:spMk id="2" creationId="{D2B40B44-8E26-0A00-72C5-381FA2A19AD7}"/>
          </ac:spMkLst>
        </pc:spChg>
        <pc:spChg chg="add mod">
          <ac:chgData name="VinayReddy Allam" userId="e4f02814-e309-4beb-aba9-144ca949bd20" providerId="ADAL" clId="{9786EBA9-0D5E-4FDF-A5AA-4ED1186C6F7C}" dt="2023-01-17T09:50:42.254" v="33" actId="255"/>
          <ac:spMkLst>
            <pc:docMk/>
            <pc:sldMk cId="72551128" sldId="270"/>
            <ac:spMk id="4" creationId="{EA50388A-1FD5-5128-B3EE-D7BD2DB3326F}"/>
          </ac:spMkLst>
        </pc:spChg>
      </pc:sldChg>
      <pc:sldChg chg="addSp modSp new mod">
        <pc:chgData name="VinayReddy Allam" userId="e4f02814-e309-4beb-aba9-144ca949bd20" providerId="ADAL" clId="{9786EBA9-0D5E-4FDF-A5AA-4ED1186C6F7C}" dt="2023-01-17T09:51:37.142" v="45" actId="20577"/>
        <pc:sldMkLst>
          <pc:docMk/>
          <pc:sldMk cId="1666105066" sldId="271"/>
        </pc:sldMkLst>
        <pc:spChg chg="add mod">
          <ac:chgData name="VinayReddy Allam" userId="e4f02814-e309-4beb-aba9-144ca949bd20" providerId="ADAL" clId="{9786EBA9-0D5E-4FDF-A5AA-4ED1186C6F7C}" dt="2023-01-17T09:51:37.142" v="45" actId="20577"/>
          <ac:spMkLst>
            <pc:docMk/>
            <pc:sldMk cId="1666105066" sldId="271"/>
            <ac:spMk id="3" creationId="{47D7A9DF-172F-9F30-3C74-8839E007B91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73166-9713-B769-8AA3-7C94AFBDD9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F9D9254-1365-EA4E-1135-E00BA4F59D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C61462A-C03A-7FAE-788E-8DB8A60EFE5B}"/>
              </a:ext>
            </a:extLst>
          </p:cNvPr>
          <p:cNvSpPr>
            <a:spLocks noGrp="1"/>
          </p:cNvSpPr>
          <p:nvPr>
            <p:ph type="dt" sz="half" idx="10"/>
          </p:nvPr>
        </p:nvSpPr>
        <p:spPr/>
        <p:txBody>
          <a:bodyPr/>
          <a:lstStyle/>
          <a:p>
            <a:fld id="{B9D26DC6-8751-45F8-B87F-35C23F0E52CD}" type="datetimeFigureOut">
              <a:rPr lang="en-IN" smtClean="0"/>
              <a:t>17-01-2023</a:t>
            </a:fld>
            <a:endParaRPr lang="en-IN"/>
          </a:p>
        </p:txBody>
      </p:sp>
      <p:sp>
        <p:nvSpPr>
          <p:cNvPr id="5" name="Footer Placeholder 4">
            <a:extLst>
              <a:ext uri="{FF2B5EF4-FFF2-40B4-BE49-F238E27FC236}">
                <a16:creationId xmlns:a16="http://schemas.microsoft.com/office/drawing/2014/main" id="{C792A0CA-D9AC-D698-7A6E-C7BF1CA850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554B53-0918-DD69-8140-FBC47C3024F3}"/>
              </a:ext>
            </a:extLst>
          </p:cNvPr>
          <p:cNvSpPr>
            <a:spLocks noGrp="1"/>
          </p:cNvSpPr>
          <p:nvPr>
            <p:ph type="sldNum" sz="quarter" idx="12"/>
          </p:nvPr>
        </p:nvSpPr>
        <p:spPr/>
        <p:txBody>
          <a:bodyPr/>
          <a:lstStyle/>
          <a:p>
            <a:fld id="{3718D290-A1E4-4AFB-AD5E-E27FE083117E}" type="slidenum">
              <a:rPr lang="en-IN" smtClean="0"/>
              <a:t>‹#›</a:t>
            </a:fld>
            <a:endParaRPr lang="en-IN"/>
          </a:p>
        </p:txBody>
      </p:sp>
    </p:spTree>
    <p:extLst>
      <p:ext uri="{BB962C8B-B14F-4D97-AF65-F5344CB8AC3E}">
        <p14:creationId xmlns:p14="http://schemas.microsoft.com/office/powerpoint/2010/main" val="1734536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D923A-1B63-3945-B10D-458150A5F49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2C6020-001C-75DE-AAAE-F48028465F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6E692C-F6D9-D460-8A61-A1B5A1A0A152}"/>
              </a:ext>
            </a:extLst>
          </p:cNvPr>
          <p:cNvSpPr>
            <a:spLocks noGrp="1"/>
          </p:cNvSpPr>
          <p:nvPr>
            <p:ph type="dt" sz="half" idx="10"/>
          </p:nvPr>
        </p:nvSpPr>
        <p:spPr/>
        <p:txBody>
          <a:bodyPr/>
          <a:lstStyle/>
          <a:p>
            <a:fld id="{B9D26DC6-8751-45F8-B87F-35C23F0E52CD}" type="datetimeFigureOut">
              <a:rPr lang="en-IN" smtClean="0"/>
              <a:t>17-01-2023</a:t>
            </a:fld>
            <a:endParaRPr lang="en-IN"/>
          </a:p>
        </p:txBody>
      </p:sp>
      <p:sp>
        <p:nvSpPr>
          <p:cNvPr id="5" name="Footer Placeholder 4">
            <a:extLst>
              <a:ext uri="{FF2B5EF4-FFF2-40B4-BE49-F238E27FC236}">
                <a16:creationId xmlns:a16="http://schemas.microsoft.com/office/drawing/2014/main" id="{E5C60DAE-68AD-5424-2BC5-6D2BCC87FE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BC2772-55C4-B583-F7FD-41A3B91B6DEE}"/>
              </a:ext>
            </a:extLst>
          </p:cNvPr>
          <p:cNvSpPr>
            <a:spLocks noGrp="1"/>
          </p:cNvSpPr>
          <p:nvPr>
            <p:ph type="sldNum" sz="quarter" idx="12"/>
          </p:nvPr>
        </p:nvSpPr>
        <p:spPr/>
        <p:txBody>
          <a:bodyPr/>
          <a:lstStyle/>
          <a:p>
            <a:fld id="{3718D290-A1E4-4AFB-AD5E-E27FE083117E}" type="slidenum">
              <a:rPr lang="en-IN" smtClean="0"/>
              <a:t>‹#›</a:t>
            </a:fld>
            <a:endParaRPr lang="en-IN"/>
          </a:p>
        </p:txBody>
      </p:sp>
    </p:spTree>
    <p:extLst>
      <p:ext uri="{BB962C8B-B14F-4D97-AF65-F5344CB8AC3E}">
        <p14:creationId xmlns:p14="http://schemas.microsoft.com/office/powerpoint/2010/main" val="1268162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368C82-8907-2405-FA3D-42E985B5B6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C6C0A3-3FB1-13B4-4C79-AC6C7B0C72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AFA031-7871-8408-D9CD-415EBB37C159}"/>
              </a:ext>
            </a:extLst>
          </p:cNvPr>
          <p:cNvSpPr>
            <a:spLocks noGrp="1"/>
          </p:cNvSpPr>
          <p:nvPr>
            <p:ph type="dt" sz="half" idx="10"/>
          </p:nvPr>
        </p:nvSpPr>
        <p:spPr/>
        <p:txBody>
          <a:bodyPr/>
          <a:lstStyle/>
          <a:p>
            <a:fld id="{B9D26DC6-8751-45F8-B87F-35C23F0E52CD}" type="datetimeFigureOut">
              <a:rPr lang="en-IN" smtClean="0"/>
              <a:t>17-01-2023</a:t>
            </a:fld>
            <a:endParaRPr lang="en-IN"/>
          </a:p>
        </p:txBody>
      </p:sp>
      <p:sp>
        <p:nvSpPr>
          <p:cNvPr id="5" name="Footer Placeholder 4">
            <a:extLst>
              <a:ext uri="{FF2B5EF4-FFF2-40B4-BE49-F238E27FC236}">
                <a16:creationId xmlns:a16="http://schemas.microsoft.com/office/drawing/2014/main" id="{C76E1467-FC01-CEE3-C27A-F8E697E682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169BC7-B599-E13A-A329-4690930F301C}"/>
              </a:ext>
            </a:extLst>
          </p:cNvPr>
          <p:cNvSpPr>
            <a:spLocks noGrp="1"/>
          </p:cNvSpPr>
          <p:nvPr>
            <p:ph type="sldNum" sz="quarter" idx="12"/>
          </p:nvPr>
        </p:nvSpPr>
        <p:spPr/>
        <p:txBody>
          <a:bodyPr/>
          <a:lstStyle/>
          <a:p>
            <a:fld id="{3718D290-A1E4-4AFB-AD5E-E27FE083117E}" type="slidenum">
              <a:rPr lang="en-IN" smtClean="0"/>
              <a:t>‹#›</a:t>
            </a:fld>
            <a:endParaRPr lang="en-IN"/>
          </a:p>
        </p:txBody>
      </p:sp>
    </p:spTree>
    <p:extLst>
      <p:ext uri="{BB962C8B-B14F-4D97-AF65-F5344CB8AC3E}">
        <p14:creationId xmlns:p14="http://schemas.microsoft.com/office/powerpoint/2010/main" val="3748339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BDC3-34FC-0140-99DD-293985D410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335AF1-6562-5A86-907B-92CABA8B0F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BD2D8-E776-98F9-AEBC-90EB1CAABE5E}"/>
              </a:ext>
            </a:extLst>
          </p:cNvPr>
          <p:cNvSpPr>
            <a:spLocks noGrp="1"/>
          </p:cNvSpPr>
          <p:nvPr>
            <p:ph type="dt" sz="half" idx="10"/>
          </p:nvPr>
        </p:nvSpPr>
        <p:spPr/>
        <p:txBody>
          <a:bodyPr/>
          <a:lstStyle/>
          <a:p>
            <a:fld id="{B9D26DC6-8751-45F8-B87F-35C23F0E52CD}" type="datetimeFigureOut">
              <a:rPr lang="en-IN" smtClean="0"/>
              <a:t>17-01-2023</a:t>
            </a:fld>
            <a:endParaRPr lang="en-IN"/>
          </a:p>
        </p:txBody>
      </p:sp>
      <p:sp>
        <p:nvSpPr>
          <p:cNvPr id="5" name="Footer Placeholder 4">
            <a:extLst>
              <a:ext uri="{FF2B5EF4-FFF2-40B4-BE49-F238E27FC236}">
                <a16:creationId xmlns:a16="http://schemas.microsoft.com/office/drawing/2014/main" id="{EC58EED4-4169-4710-0C87-AB8646B266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345F88-A3C6-1FBF-2656-0DE12E5050CC}"/>
              </a:ext>
            </a:extLst>
          </p:cNvPr>
          <p:cNvSpPr>
            <a:spLocks noGrp="1"/>
          </p:cNvSpPr>
          <p:nvPr>
            <p:ph type="sldNum" sz="quarter" idx="12"/>
          </p:nvPr>
        </p:nvSpPr>
        <p:spPr/>
        <p:txBody>
          <a:bodyPr/>
          <a:lstStyle/>
          <a:p>
            <a:fld id="{3718D290-A1E4-4AFB-AD5E-E27FE083117E}" type="slidenum">
              <a:rPr lang="en-IN" smtClean="0"/>
              <a:t>‹#›</a:t>
            </a:fld>
            <a:endParaRPr lang="en-IN"/>
          </a:p>
        </p:txBody>
      </p:sp>
    </p:spTree>
    <p:extLst>
      <p:ext uri="{BB962C8B-B14F-4D97-AF65-F5344CB8AC3E}">
        <p14:creationId xmlns:p14="http://schemas.microsoft.com/office/powerpoint/2010/main" val="1626688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2F7B2-C8C0-55C3-9DD3-5E83C11DC9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1092D9D-A935-F1E8-11C2-61E96ECD43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4BF555-F8CF-65AC-3441-584DF552D9AA}"/>
              </a:ext>
            </a:extLst>
          </p:cNvPr>
          <p:cNvSpPr>
            <a:spLocks noGrp="1"/>
          </p:cNvSpPr>
          <p:nvPr>
            <p:ph type="dt" sz="half" idx="10"/>
          </p:nvPr>
        </p:nvSpPr>
        <p:spPr/>
        <p:txBody>
          <a:bodyPr/>
          <a:lstStyle/>
          <a:p>
            <a:fld id="{B9D26DC6-8751-45F8-B87F-35C23F0E52CD}" type="datetimeFigureOut">
              <a:rPr lang="en-IN" smtClean="0"/>
              <a:t>17-01-2023</a:t>
            </a:fld>
            <a:endParaRPr lang="en-IN"/>
          </a:p>
        </p:txBody>
      </p:sp>
      <p:sp>
        <p:nvSpPr>
          <p:cNvPr id="5" name="Footer Placeholder 4">
            <a:extLst>
              <a:ext uri="{FF2B5EF4-FFF2-40B4-BE49-F238E27FC236}">
                <a16:creationId xmlns:a16="http://schemas.microsoft.com/office/drawing/2014/main" id="{B9002416-5CF7-A2DD-847B-0C75566C17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EC0456-B474-2077-5A27-D90468137D39}"/>
              </a:ext>
            </a:extLst>
          </p:cNvPr>
          <p:cNvSpPr>
            <a:spLocks noGrp="1"/>
          </p:cNvSpPr>
          <p:nvPr>
            <p:ph type="sldNum" sz="quarter" idx="12"/>
          </p:nvPr>
        </p:nvSpPr>
        <p:spPr/>
        <p:txBody>
          <a:bodyPr/>
          <a:lstStyle/>
          <a:p>
            <a:fld id="{3718D290-A1E4-4AFB-AD5E-E27FE083117E}" type="slidenum">
              <a:rPr lang="en-IN" smtClean="0"/>
              <a:t>‹#›</a:t>
            </a:fld>
            <a:endParaRPr lang="en-IN"/>
          </a:p>
        </p:txBody>
      </p:sp>
    </p:spTree>
    <p:extLst>
      <p:ext uri="{BB962C8B-B14F-4D97-AF65-F5344CB8AC3E}">
        <p14:creationId xmlns:p14="http://schemas.microsoft.com/office/powerpoint/2010/main" val="4009107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50C5F-C0AB-B004-4F0A-0047D4373C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F4A1D1-E4C8-A6E2-26D5-F5FEB613D2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1040E4-0FCE-441B-6DA5-A39386CD57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D98153-FA6F-845B-8DE8-18D17DDED5E7}"/>
              </a:ext>
            </a:extLst>
          </p:cNvPr>
          <p:cNvSpPr>
            <a:spLocks noGrp="1"/>
          </p:cNvSpPr>
          <p:nvPr>
            <p:ph type="dt" sz="half" idx="10"/>
          </p:nvPr>
        </p:nvSpPr>
        <p:spPr/>
        <p:txBody>
          <a:bodyPr/>
          <a:lstStyle/>
          <a:p>
            <a:fld id="{B9D26DC6-8751-45F8-B87F-35C23F0E52CD}" type="datetimeFigureOut">
              <a:rPr lang="en-IN" smtClean="0"/>
              <a:t>17-01-2023</a:t>
            </a:fld>
            <a:endParaRPr lang="en-IN"/>
          </a:p>
        </p:txBody>
      </p:sp>
      <p:sp>
        <p:nvSpPr>
          <p:cNvPr id="6" name="Footer Placeholder 5">
            <a:extLst>
              <a:ext uri="{FF2B5EF4-FFF2-40B4-BE49-F238E27FC236}">
                <a16:creationId xmlns:a16="http://schemas.microsoft.com/office/drawing/2014/main" id="{179AC146-1863-4C12-6FCD-0503DCCAFE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C5F63F-26E9-36E5-39A1-E7F5D7505661}"/>
              </a:ext>
            </a:extLst>
          </p:cNvPr>
          <p:cNvSpPr>
            <a:spLocks noGrp="1"/>
          </p:cNvSpPr>
          <p:nvPr>
            <p:ph type="sldNum" sz="quarter" idx="12"/>
          </p:nvPr>
        </p:nvSpPr>
        <p:spPr/>
        <p:txBody>
          <a:bodyPr/>
          <a:lstStyle/>
          <a:p>
            <a:fld id="{3718D290-A1E4-4AFB-AD5E-E27FE083117E}" type="slidenum">
              <a:rPr lang="en-IN" smtClean="0"/>
              <a:t>‹#›</a:t>
            </a:fld>
            <a:endParaRPr lang="en-IN"/>
          </a:p>
        </p:txBody>
      </p:sp>
    </p:spTree>
    <p:extLst>
      <p:ext uri="{BB962C8B-B14F-4D97-AF65-F5344CB8AC3E}">
        <p14:creationId xmlns:p14="http://schemas.microsoft.com/office/powerpoint/2010/main" val="2151009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1EC2B-1E19-1946-C2F8-D81EF64073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996DCE-1DFC-9B13-22B7-A89308A880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B5925D-C58C-9F0E-062A-866422CFE5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532192-6985-67DF-E1C5-14C1CA94CD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4008B3-4CCE-0BEF-CBB1-EB66BF4C6C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0124DA-253E-DA59-2EBE-C8F2C388A422}"/>
              </a:ext>
            </a:extLst>
          </p:cNvPr>
          <p:cNvSpPr>
            <a:spLocks noGrp="1"/>
          </p:cNvSpPr>
          <p:nvPr>
            <p:ph type="dt" sz="half" idx="10"/>
          </p:nvPr>
        </p:nvSpPr>
        <p:spPr/>
        <p:txBody>
          <a:bodyPr/>
          <a:lstStyle/>
          <a:p>
            <a:fld id="{B9D26DC6-8751-45F8-B87F-35C23F0E52CD}" type="datetimeFigureOut">
              <a:rPr lang="en-IN" smtClean="0"/>
              <a:t>17-01-2023</a:t>
            </a:fld>
            <a:endParaRPr lang="en-IN"/>
          </a:p>
        </p:txBody>
      </p:sp>
      <p:sp>
        <p:nvSpPr>
          <p:cNvPr id="8" name="Footer Placeholder 7">
            <a:extLst>
              <a:ext uri="{FF2B5EF4-FFF2-40B4-BE49-F238E27FC236}">
                <a16:creationId xmlns:a16="http://schemas.microsoft.com/office/drawing/2014/main" id="{C98E2B1D-E2A7-3ADD-5845-25187655B29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DC0BE99-E3E9-9FC2-F077-A1100C1515E2}"/>
              </a:ext>
            </a:extLst>
          </p:cNvPr>
          <p:cNvSpPr>
            <a:spLocks noGrp="1"/>
          </p:cNvSpPr>
          <p:nvPr>
            <p:ph type="sldNum" sz="quarter" idx="12"/>
          </p:nvPr>
        </p:nvSpPr>
        <p:spPr/>
        <p:txBody>
          <a:bodyPr/>
          <a:lstStyle/>
          <a:p>
            <a:fld id="{3718D290-A1E4-4AFB-AD5E-E27FE083117E}" type="slidenum">
              <a:rPr lang="en-IN" smtClean="0"/>
              <a:t>‹#›</a:t>
            </a:fld>
            <a:endParaRPr lang="en-IN"/>
          </a:p>
        </p:txBody>
      </p:sp>
    </p:spTree>
    <p:extLst>
      <p:ext uri="{BB962C8B-B14F-4D97-AF65-F5344CB8AC3E}">
        <p14:creationId xmlns:p14="http://schemas.microsoft.com/office/powerpoint/2010/main" val="1077918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9BBBB-C536-79E5-FBD3-3F3BA79130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6C08DAB-E9BA-AECA-43E5-B8DBE50F42CA}"/>
              </a:ext>
            </a:extLst>
          </p:cNvPr>
          <p:cNvSpPr>
            <a:spLocks noGrp="1"/>
          </p:cNvSpPr>
          <p:nvPr>
            <p:ph type="dt" sz="half" idx="10"/>
          </p:nvPr>
        </p:nvSpPr>
        <p:spPr/>
        <p:txBody>
          <a:bodyPr/>
          <a:lstStyle/>
          <a:p>
            <a:fld id="{B9D26DC6-8751-45F8-B87F-35C23F0E52CD}" type="datetimeFigureOut">
              <a:rPr lang="en-IN" smtClean="0"/>
              <a:t>17-01-2023</a:t>
            </a:fld>
            <a:endParaRPr lang="en-IN"/>
          </a:p>
        </p:txBody>
      </p:sp>
      <p:sp>
        <p:nvSpPr>
          <p:cNvPr id="4" name="Footer Placeholder 3">
            <a:extLst>
              <a:ext uri="{FF2B5EF4-FFF2-40B4-BE49-F238E27FC236}">
                <a16:creationId xmlns:a16="http://schemas.microsoft.com/office/drawing/2014/main" id="{10413D8F-0888-4335-2976-B11F4970B7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D1315BE-4960-C600-95DC-E5E12AB0764A}"/>
              </a:ext>
            </a:extLst>
          </p:cNvPr>
          <p:cNvSpPr>
            <a:spLocks noGrp="1"/>
          </p:cNvSpPr>
          <p:nvPr>
            <p:ph type="sldNum" sz="quarter" idx="12"/>
          </p:nvPr>
        </p:nvSpPr>
        <p:spPr/>
        <p:txBody>
          <a:bodyPr/>
          <a:lstStyle/>
          <a:p>
            <a:fld id="{3718D290-A1E4-4AFB-AD5E-E27FE083117E}" type="slidenum">
              <a:rPr lang="en-IN" smtClean="0"/>
              <a:t>‹#›</a:t>
            </a:fld>
            <a:endParaRPr lang="en-IN"/>
          </a:p>
        </p:txBody>
      </p:sp>
    </p:spTree>
    <p:extLst>
      <p:ext uri="{BB962C8B-B14F-4D97-AF65-F5344CB8AC3E}">
        <p14:creationId xmlns:p14="http://schemas.microsoft.com/office/powerpoint/2010/main" val="895898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203848-2AFE-2DF3-AB9B-5B5277C07B83}"/>
              </a:ext>
            </a:extLst>
          </p:cNvPr>
          <p:cNvSpPr>
            <a:spLocks noGrp="1"/>
          </p:cNvSpPr>
          <p:nvPr>
            <p:ph type="dt" sz="half" idx="10"/>
          </p:nvPr>
        </p:nvSpPr>
        <p:spPr/>
        <p:txBody>
          <a:bodyPr/>
          <a:lstStyle/>
          <a:p>
            <a:fld id="{B9D26DC6-8751-45F8-B87F-35C23F0E52CD}" type="datetimeFigureOut">
              <a:rPr lang="en-IN" smtClean="0"/>
              <a:t>17-01-2023</a:t>
            </a:fld>
            <a:endParaRPr lang="en-IN"/>
          </a:p>
        </p:txBody>
      </p:sp>
      <p:sp>
        <p:nvSpPr>
          <p:cNvPr id="3" name="Footer Placeholder 2">
            <a:extLst>
              <a:ext uri="{FF2B5EF4-FFF2-40B4-BE49-F238E27FC236}">
                <a16:creationId xmlns:a16="http://schemas.microsoft.com/office/drawing/2014/main" id="{CEFE407A-9747-6644-444D-F5F86624F9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288C88-1C6C-B84A-8EFC-42500790E350}"/>
              </a:ext>
            </a:extLst>
          </p:cNvPr>
          <p:cNvSpPr>
            <a:spLocks noGrp="1"/>
          </p:cNvSpPr>
          <p:nvPr>
            <p:ph type="sldNum" sz="quarter" idx="12"/>
          </p:nvPr>
        </p:nvSpPr>
        <p:spPr/>
        <p:txBody>
          <a:bodyPr/>
          <a:lstStyle/>
          <a:p>
            <a:fld id="{3718D290-A1E4-4AFB-AD5E-E27FE083117E}" type="slidenum">
              <a:rPr lang="en-IN" smtClean="0"/>
              <a:t>‹#›</a:t>
            </a:fld>
            <a:endParaRPr lang="en-IN"/>
          </a:p>
        </p:txBody>
      </p:sp>
    </p:spTree>
    <p:extLst>
      <p:ext uri="{BB962C8B-B14F-4D97-AF65-F5344CB8AC3E}">
        <p14:creationId xmlns:p14="http://schemas.microsoft.com/office/powerpoint/2010/main" val="2149628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46B44-FEC6-0A20-FF1E-DF92E1610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B8772B-C980-3E00-961E-8CFA00D689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594F326-3CA6-B0F6-31D6-E63C686637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985460-36BF-7E62-632F-D282EA943FCD}"/>
              </a:ext>
            </a:extLst>
          </p:cNvPr>
          <p:cNvSpPr>
            <a:spLocks noGrp="1"/>
          </p:cNvSpPr>
          <p:nvPr>
            <p:ph type="dt" sz="half" idx="10"/>
          </p:nvPr>
        </p:nvSpPr>
        <p:spPr/>
        <p:txBody>
          <a:bodyPr/>
          <a:lstStyle/>
          <a:p>
            <a:fld id="{B9D26DC6-8751-45F8-B87F-35C23F0E52CD}" type="datetimeFigureOut">
              <a:rPr lang="en-IN" smtClean="0"/>
              <a:t>17-01-2023</a:t>
            </a:fld>
            <a:endParaRPr lang="en-IN"/>
          </a:p>
        </p:txBody>
      </p:sp>
      <p:sp>
        <p:nvSpPr>
          <p:cNvPr id="6" name="Footer Placeholder 5">
            <a:extLst>
              <a:ext uri="{FF2B5EF4-FFF2-40B4-BE49-F238E27FC236}">
                <a16:creationId xmlns:a16="http://schemas.microsoft.com/office/drawing/2014/main" id="{A3F09587-F7CF-1C02-750B-8ABF827858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28EEF2-91A3-AA93-93D0-3154034DEE01}"/>
              </a:ext>
            </a:extLst>
          </p:cNvPr>
          <p:cNvSpPr>
            <a:spLocks noGrp="1"/>
          </p:cNvSpPr>
          <p:nvPr>
            <p:ph type="sldNum" sz="quarter" idx="12"/>
          </p:nvPr>
        </p:nvSpPr>
        <p:spPr/>
        <p:txBody>
          <a:bodyPr/>
          <a:lstStyle/>
          <a:p>
            <a:fld id="{3718D290-A1E4-4AFB-AD5E-E27FE083117E}" type="slidenum">
              <a:rPr lang="en-IN" smtClean="0"/>
              <a:t>‹#›</a:t>
            </a:fld>
            <a:endParaRPr lang="en-IN"/>
          </a:p>
        </p:txBody>
      </p:sp>
    </p:spTree>
    <p:extLst>
      <p:ext uri="{BB962C8B-B14F-4D97-AF65-F5344CB8AC3E}">
        <p14:creationId xmlns:p14="http://schemas.microsoft.com/office/powerpoint/2010/main" val="1245444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98C19-22F4-2D9C-D948-8C7D7782A8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FF6BE8-D5B1-1FA7-E193-57345C6DC7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B31DE6-0954-1C42-EC9B-1A42F119C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C23A9F-19A8-D509-5891-C24899E2859E}"/>
              </a:ext>
            </a:extLst>
          </p:cNvPr>
          <p:cNvSpPr>
            <a:spLocks noGrp="1"/>
          </p:cNvSpPr>
          <p:nvPr>
            <p:ph type="dt" sz="half" idx="10"/>
          </p:nvPr>
        </p:nvSpPr>
        <p:spPr/>
        <p:txBody>
          <a:bodyPr/>
          <a:lstStyle/>
          <a:p>
            <a:fld id="{B9D26DC6-8751-45F8-B87F-35C23F0E52CD}" type="datetimeFigureOut">
              <a:rPr lang="en-IN" smtClean="0"/>
              <a:t>17-01-2023</a:t>
            </a:fld>
            <a:endParaRPr lang="en-IN"/>
          </a:p>
        </p:txBody>
      </p:sp>
      <p:sp>
        <p:nvSpPr>
          <p:cNvPr id="6" name="Footer Placeholder 5">
            <a:extLst>
              <a:ext uri="{FF2B5EF4-FFF2-40B4-BE49-F238E27FC236}">
                <a16:creationId xmlns:a16="http://schemas.microsoft.com/office/drawing/2014/main" id="{83FDFFD3-36ED-7D3F-B7C9-D9E8D94F93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86B3A3-63D7-FA46-325E-916F67238CAF}"/>
              </a:ext>
            </a:extLst>
          </p:cNvPr>
          <p:cNvSpPr>
            <a:spLocks noGrp="1"/>
          </p:cNvSpPr>
          <p:nvPr>
            <p:ph type="sldNum" sz="quarter" idx="12"/>
          </p:nvPr>
        </p:nvSpPr>
        <p:spPr/>
        <p:txBody>
          <a:bodyPr/>
          <a:lstStyle/>
          <a:p>
            <a:fld id="{3718D290-A1E4-4AFB-AD5E-E27FE083117E}" type="slidenum">
              <a:rPr lang="en-IN" smtClean="0"/>
              <a:t>‹#›</a:t>
            </a:fld>
            <a:endParaRPr lang="en-IN"/>
          </a:p>
        </p:txBody>
      </p:sp>
    </p:spTree>
    <p:extLst>
      <p:ext uri="{BB962C8B-B14F-4D97-AF65-F5344CB8AC3E}">
        <p14:creationId xmlns:p14="http://schemas.microsoft.com/office/powerpoint/2010/main" val="2281677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A339F8-F184-72B2-7468-37CA36FCC4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5D84B0-A9B5-64DF-7B5D-BB844FEBF9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ACA079-E38C-E7EF-8C36-52344ACB25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D26DC6-8751-45F8-B87F-35C23F0E52CD}" type="datetimeFigureOut">
              <a:rPr lang="en-IN" smtClean="0"/>
              <a:t>17-01-2023</a:t>
            </a:fld>
            <a:endParaRPr lang="en-IN"/>
          </a:p>
        </p:txBody>
      </p:sp>
      <p:sp>
        <p:nvSpPr>
          <p:cNvPr id="5" name="Footer Placeholder 4">
            <a:extLst>
              <a:ext uri="{FF2B5EF4-FFF2-40B4-BE49-F238E27FC236}">
                <a16:creationId xmlns:a16="http://schemas.microsoft.com/office/drawing/2014/main" id="{9F8676EA-846C-ED3F-3255-A7804AD016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449E00A-5AC9-6E37-DDBD-457A9C348B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18D290-A1E4-4AFB-AD5E-E27FE083117E}" type="slidenum">
              <a:rPr lang="en-IN" smtClean="0"/>
              <a:t>‹#›</a:t>
            </a:fld>
            <a:endParaRPr lang="en-IN"/>
          </a:p>
        </p:txBody>
      </p:sp>
    </p:spTree>
    <p:extLst>
      <p:ext uri="{BB962C8B-B14F-4D97-AF65-F5344CB8AC3E}">
        <p14:creationId xmlns:p14="http://schemas.microsoft.com/office/powerpoint/2010/main" val="1253347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kubernetes.io/docs/concepts/overview/components/#kube-apiserver" TargetMode="External"/><Relationship Id="rId7" Type="http://schemas.openxmlformats.org/officeDocument/2006/relationships/hyperlink" Target="https://www.openapis.org/" TargetMode="External"/><Relationship Id="rId2" Type="http://schemas.openxmlformats.org/officeDocument/2006/relationships/hyperlink" Target="https://kubernetes.io/docs/reference/glossary/?all=true#term-control-plane" TargetMode="External"/><Relationship Id="rId1" Type="http://schemas.openxmlformats.org/officeDocument/2006/relationships/slideLayout" Target="../slideLayouts/slideLayout7.xml"/><Relationship Id="rId6" Type="http://schemas.openxmlformats.org/officeDocument/2006/relationships/hyperlink" Target="https://kubernetes.io/docs/reference/using-api/client-libraries/" TargetMode="External"/><Relationship Id="rId5" Type="http://schemas.openxmlformats.org/officeDocument/2006/relationships/hyperlink" Target="https://kubernetes.io/docs/reference/setup-tools/kubeadm/" TargetMode="External"/><Relationship Id="rId4" Type="http://schemas.openxmlformats.org/officeDocument/2006/relationships/hyperlink" Target="https://kubernetes.io/docs/reference/kubect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kubernetes.io/docs/reference/command-line-tools-reference/feature-gates/" TargetMode="External"/><Relationship Id="rId2" Type="http://schemas.openxmlformats.org/officeDocument/2006/relationships/hyperlink" Target="https://git.k8s.io/design-proposals-archive/api-machinery/protobuf.md"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kubernetes.io/docs/tasks/administer-cluster/configure-upgrade-etcd/"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kubernetes.io/docs/reference/using-api/#enabling-or-disabling" TargetMode="External"/><Relationship Id="rId2" Type="http://schemas.openxmlformats.org/officeDocument/2006/relationships/hyperlink" Target="https://kubernetes.io/docs/reference/using-api/#api-groups"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kubernetes.io/docs/concepts/extend-kubernetes/api-extension/apiserver-aggregation/" TargetMode="External"/><Relationship Id="rId2" Type="http://schemas.openxmlformats.org/officeDocument/2006/relationships/hyperlink" Target="https://kubernetes.io/docs/concepts/extend-kubernetes/api-extension/custom-resource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kubernetes.io/blog/2015/04/borg-predecessor-to-kubernete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kubernetes.io/docs/concepts/workloads/pods/" TargetMode="External"/><Relationship Id="rId2" Type="http://schemas.openxmlformats.org/officeDocument/2006/relationships/hyperlink" Target="https://kubernetes.io/docs/concepts/architecture/nodes/" TargetMode="Externa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s://kubernetes.io/docs/reference/glossary/?all=true#term-control-plane"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kubernetes.io/docs/concepts/architecture/nodes/" TargetMode="External"/><Relationship Id="rId3" Type="http://schemas.openxmlformats.org/officeDocument/2006/relationships/hyperlink" Target="https://kubernetes.io/docs/setup/production-environment/tools/kubeadm/high-availability/" TargetMode="External"/><Relationship Id="rId7" Type="http://schemas.openxmlformats.org/officeDocument/2006/relationships/hyperlink" Target="https://etcd.io/docs/" TargetMode="External"/><Relationship Id="rId2" Type="http://schemas.openxmlformats.org/officeDocument/2006/relationships/hyperlink" Target="https://kubernetes.io/docs/concepts/workloads/pods/" TargetMode="External"/><Relationship Id="rId1" Type="http://schemas.openxmlformats.org/officeDocument/2006/relationships/slideLayout" Target="../slideLayouts/slideLayout7.xml"/><Relationship Id="rId6" Type="http://schemas.openxmlformats.org/officeDocument/2006/relationships/hyperlink" Target="https://kubernetes.io/docs/tasks/administer-cluster/configure-upgrade-etcd/#backing-up-an-etcd-cluster" TargetMode="External"/><Relationship Id="rId5" Type="http://schemas.openxmlformats.org/officeDocument/2006/relationships/hyperlink" Target="https://kubernetes.io/docs/reference/generated/kube-apiserver/" TargetMode="External"/><Relationship Id="rId4" Type="http://schemas.openxmlformats.org/officeDocument/2006/relationships/hyperlink" Target="https://kubernetes.io/docs/reference/glossary/?all=true#term-control-plane" TargetMode="External"/><Relationship Id="rId9" Type="http://schemas.openxmlformats.org/officeDocument/2006/relationships/hyperlink" Target="https://kubernetes.io/docs/concepts/architecture/controller/"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kubernetes.io/docs/concepts/containers/" TargetMode="External"/><Relationship Id="rId2" Type="http://schemas.openxmlformats.org/officeDocument/2006/relationships/hyperlink" Target="https://kubernetes.io/docs/concepts/architecture/nodes/" TargetMode="External"/><Relationship Id="rId1" Type="http://schemas.openxmlformats.org/officeDocument/2006/relationships/slideLayout" Target="../slideLayouts/slideLayout7.xml"/><Relationship Id="rId4" Type="http://schemas.openxmlformats.org/officeDocument/2006/relationships/hyperlink" Target="https://kubernetes.io/docs/concepts/workloads/pod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kubernetes.io/docs/concepts/services-networking/service/" TargetMode="External"/><Relationship Id="rId7" Type="http://schemas.openxmlformats.org/officeDocument/2006/relationships/hyperlink" Target="https://github.com/kubernetes/community/blob/master/contributors/devel/sig-node/container-runtime-interface.md" TargetMode="External"/><Relationship Id="rId2" Type="http://schemas.openxmlformats.org/officeDocument/2006/relationships/hyperlink" Target="https://kubernetes.io/docs/concepts/architecture/nodes/" TargetMode="External"/><Relationship Id="rId1" Type="http://schemas.openxmlformats.org/officeDocument/2006/relationships/slideLayout" Target="../slideLayouts/slideLayout7.xml"/><Relationship Id="rId6" Type="http://schemas.openxmlformats.org/officeDocument/2006/relationships/hyperlink" Target="https://cri-o.io/#what-is-cri-o" TargetMode="External"/><Relationship Id="rId5" Type="http://schemas.openxmlformats.org/officeDocument/2006/relationships/hyperlink" Target="https://containerd.io/docs/" TargetMode="External"/><Relationship Id="rId4" Type="http://schemas.openxmlformats.org/officeDocument/2006/relationships/hyperlink" Target="https://kubernetes.io/docs/reference/command-line-tools-reference/kube-proxy/"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8AF6-A287-39AA-2C1B-29F8BB3D5583}"/>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A8353EF-2CF0-E3DB-F48A-E3976BA2497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51099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EA3B0EF-A387-F179-B393-8CA4C71815F4}"/>
              </a:ext>
            </a:extLst>
          </p:cNvPr>
          <p:cNvSpPr>
            <a:spLocks noChangeArrowheads="1"/>
          </p:cNvSpPr>
          <p:nvPr/>
        </p:nvSpPr>
        <p:spPr bwMode="auto">
          <a:xfrm>
            <a:off x="0" y="-209957"/>
            <a:ext cx="184731" cy="8771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45720" numCol="1" anchor="ctr" anchorCtr="0" compatLnSpc="1">
            <a:prstTxWarp prst="textNoShape">
              <a:avLst/>
            </a:prstTxWarp>
            <a:spAutoFit/>
          </a:bodyPr>
          <a:lstStyle/>
          <a:p>
            <a:endParaRPr lang="en-IN" sz="4400"/>
          </a:p>
        </p:txBody>
      </p:sp>
      <p:sp>
        <p:nvSpPr>
          <p:cNvPr id="3" name="Rectangle 2" descr="Components of Kubernetes">
            <a:extLst>
              <a:ext uri="{FF2B5EF4-FFF2-40B4-BE49-F238E27FC236}">
                <a16:creationId xmlns:a16="http://schemas.microsoft.com/office/drawing/2014/main" id="{8138B62D-22FA-DD4D-DA06-1302E0CDF0D7}"/>
              </a:ext>
            </a:extLst>
          </p:cNvPr>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sz="4400"/>
          </a:p>
        </p:txBody>
      </p:sp>
      <p:sp>
        <p:nvSpPr>
          <p:cNvPr id="4" name="Rectangle 3">
            <a:extLst>
              <a:ext uri="{FF2B5EF4-FFF2-40B4-BE49-F238E27FC236}">
                <a16:creationId xmlns:a16="http://schemas.microsoft.com/office/drawing/2014/main" id="{52DEA120-3B4C-00F3-8E0B-FD653B77ED80}"/>
              </a:ext>
            </a:extLst>
          </p:cNvPr>
          <p:cNvSpPr>
            <a:spLocks noChangeArrowheads="1"/>
          </p:cNvSpPr>
          <p:nvPr/>
        </p:nvSpPr>
        <p:spPr bwMode="auto">
          <a:xfrm>
            <a:off x="0" y="267325"/>
            <a:ext cx="5336717" cy="14465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sng" strike="noStrike" cap="none" normalizeH="0" baseline="0" dirty="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The Kubernetes API</a:t>
            </a:r>
            <a:endParaRPr kumimoji="0" lang="en-US" altLang="en-US" sz="44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728C4A33-9428-5192-FF0D-17E7583CCCC8}"/>
              </a:ext>
            </a:extLst>
          </p:cNvPr>
          <p:cNvSpPr txBox="1"/>
          <p:nvPr/>
        </p:nvSpPr>
        <p:spPr>
          <a:xfrm>
            <a:off x="184731" y="1384250"/>
            <a:ext cx="11287125" cy="5355312"/>
          </a:xfrm>
          <a:prstGeom prst="rect">
            <a:avLst/>
          </a:prstGeom>
          <a:noFill/>
        </p:spPr>
        <p:txBody>
          <a:bodyPr wrap="square">
            <a:spAutoFit/>
          </a:bodyPr>
          <a:lstStyle/>
          <a:p>
            <a:r>
              <a:rPr lang="en-IN" sz="1800" dirty="0">
                <a:solidFill>
                  <a:srgbClr val="222222"/>
                </a:solidFill>
                <a:effectLst/>
                <a:latin typeface="Open Sans" panose="020B0606030504020204" pitchFamily="34" charset="0"/>
                <a:ea typeface="Times New Roman" panose="02020603050405020304" pitchFamily="18" charset="0"/>
              </a:rPr>
              <a:t>The core of Kubernetes' </a:t>
            </a:r>
            <a:r>
              <a:rPr lang="en-IN" sz="1800" u="sng" dirty="0">
                <a:solidFill>
                  <a:srgbClr val="000000"/>
                </a:solidFill>
                <a:effectLst/>
                <a:latin typeface="Open Sans" panose="020B0606030504020204" pitchFamily="34" charset="0"/>
                <a:ea typeface="Times New Roman" panose="02020603050405020304" pitchFamily="18" charset="0"/>
                <a:hlinkClick r:id="rId2"/>
              </a:rPr>
              <a:t>control plane</a:t>
            </a:r>
            <a:r>
              <a:rPr lang="en-IN" sz="1800" dirty="0">
                <a:solidFill>
                  <a:srgbClr val="222222"/>
                </a:solidFill>
                <a:effectLst/>
                <a:latin typeface="Open Sans" panose="020B0606030504020204" pitchFamily="34" charset="0"/>
                <a:ea typeface="Times New Roman" panose="02020603050405020304" pitchFamily="18" charset="0"/>
              </a:rPr>
              <a:t> is the </a:t>
            </a:r>
            <a:r>
              <a:rPr lang="en-IN" sz="1800" u="sng" dirty="0">
                <a:solidFill>
                  <a:srgbClr val="000000"/>
                </a:solidFill>
                <a:effectLst/>
                <a:latin typeface="Open Sans" panose="020B0606030504020204" pitchFamily="34" charset="0"/>
                <a:ea typeface="Times New Roman" panose="02020603050405020304" pitchFamily="18" charset="0"/>
                <a:hlinkClick r:id="rId3"/>
              </a:rPr>
              <a:t>API server</a:t>
            </a:r>
            <a:r>
              <a:rPr lang="en-IN" sz="1800" dirty="0">
                <a:solidFill>
                  <a:srgbClr val="222222"/>
                </a:solidFill>
                <a:effectLst/>
                <a:latin typeface="Open Sans" panose="020B0606030504020204" pitchFamily="34" charset="0"/>
                <a:ea typeface="Times New Roman" panose="02020603050405020304" pitchFamily="18" charset="0"/>
              </a:rPr>
              <a:t>. The API server exposes an HTTP API that lets end users, different parts of your cluster, and external components communicate with one another.</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222222"/>
                </a:solidFill>
                <a:effectLst/>
                <a:latin typeface="Open Sans" panose="020B0606030504020204" pitchFamily="34" charset="0"/>
                <a:ea typeface="Times New Roman" panose="02020603050405020304" pitchFamily="18" charset="0"/>
              </a:rPr>
              <a:t>The Kubernetes API lets you query and manipulate the state of API objects in Kubernetes (for example: Pods, Namespaces, </a:t>
            </a:r>
            <a:r>
              <a:rPr lang="en-IN" sz="1800" dirty="0" err="1">
                <a:solidFill>
                  <a:srgbClr val="222222"/>
                </a:solidFill>
                <a:effectLst/>
                <a:latin typeface="Open Sans" panose="020B0606030504020204" pitchFamily="34" charset="0"/>
                <a:ea typeface="Times New Roman" panose="02020603050405020304" pitchFamily="18" charset="0"/>
              </a:rPr>
              <a:t>ConfigMaps</a:t>
            </a:r>
            <a:r>
              <a:rPr lang="en-IN" sz="1800" dirty="0">
                <a:solidFill>
                  <a:srgbClr val="222222"/>
                </a:solidFill>
                <a:effectLst/>
                <a:latin typeface="Open Sans" panose="020B0606030504020204" pitchFamily="34" charset="0"/>
                <a:ea typeface="Times New Roman" panose="02020603050405020304" pitchFamily="18" charset="0"/>
              </a:rPr>
              <a:t>, and Events).</a:t>
            </a:r>
          </a:p>
          <a:p>
            <a:r>
              <a:rPr lang="en-IN" sz="1800" dirty="0">
                <a:solidFill>
                  <a:srgbClr val="222222"/>
                </a:solidFill>
                <a:effectLst/>
                <a:latin typeface="Open Sans" panose="020B0606030504020204" pitchFamily="34" charset="0"/>
                <a:ea typeface="Times New Roman" panose="02020603050405020304" pitchFamily="18" charset="0"/>
              </a:rPr>
              <a:t>Most operations can be performed through the </a:t>
            </a:r>
            <a:r>
              <a:rPr lang="en-IN" sz="1800" u="sng" dirty="0" err="1">
                <a:solidFill>
                  <a:srgbClr val="3371E3"/>
                </a:solidFill>
                <a:effectLst/>
                <a:latin typeface="Open Sans" panose="020B0606030504020204" pitchFamily="34" charset="0"/>
                <a:ea typeface="Times New Roman" panose="02020603050405020304" pitchFamily="18" charset="0"/>
                <a:hlinkClick r:id="rId4"/>
              </a:rPr>
              <a:t>kubectl</a:t>
            </a:r>
            <a:r>
              <a:rPr lang="en-IN" sz="1800" dirty="0">
                <a:solidFill>
                  <a:srgbClr val="222222"/>
                </a:solidFill>
                <a:effectLst/>
                <a:latin typeface="Open Sans" panose="020B0606030504020204" pitchFamily="34" charset="0"/>
                <a:ea typeface="Times New Roman" panose="02020603050405020304" pitchFamily="18" charset="0"/>
              </a:rPr>
              <a:t> command-line interface or other command-line tools, such as </a:t>
            </a:r>
            <a:r>
              <a:rPr lang="en-IN" sz="1800" u="sng" dirty="0" err="1">
                <a:solidFill>
                  <a:srgbClr val="3371E3"/>
                </a:solidFill>
                <a:effectLst/>
                <a:latin typeface="Open Sans" panose="020B0606030504020204" pitchFamily="34" charset="0"/>
                <a:ea typeface="Times New Roman" panose="02020603050405020304" pitchFamily="18" charset="0"/>
                <a:hlinkClick r:id="rId5"/>
              </a:rPr>
              <a:t>kubeadm</a:t>
            </a:r>
            <a:r>
              <a:rPr lang="en-IN" sz="1800" dirty="0">
                <a:solidFill>
                  <a:srgbClr val="222222"/>
                </a:solidFill>
                <a:effectLst/>
                <a:latin typeface="Open Sans" panose="020B0606030504020204" pitchFamily="34" charset="0"/>
                <a:ea typeface="Times New Roman" panose="02020603050405020304" pitchFamily="18" charset="0"/>
              </a:rPr>
              <a:t>, which in turn use the API. However, you can also access the API directly using REST calls.</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222222"/>
                </a:solidFill>
                <a:effectLst/>
                <a:latin typeface="Open Sans" panose="020B0606030504020204" pitchFamily="34" charset="0"/>
                <a:ea typeface="Times New Roman" panose="02020603050405020304" pitchFamily="18" charset="0"/>
              </a:rPr>
              <a:t>Consider using one of the </a:t>
            </a:r>
            <a:r>
              <a:rPr lang="en-IN" sz="1800" u="sng" dirty="0">
                <a:solidFill>
                  <a:srgbClr val="3371E3"/>
                </a:solidFill>
                <a:effectLst/>
                <a:latin typeface="Open Sans" panose="020B0606030504020204" pitchFamily="34" charset="0"/>
                <a:ea typeface="Times New Roman" panose="02020603050405020304" pitchFamily="18" charset="0"/>
                <a:hlinkClick r:id="rId6"/>
              </a:rPr>
              <a:t>client libraries</a:t>
            </a:r>
            <a:r>
              <a:rPr lang="en-IN" sz="1800" dirty="0">
                <a:solidFill>
                  <a:srgbClr val="222222"/>
                </a:solidFill>
                <a:effectLst/>
                <a:latin typeface="Open Sans" panose="020B0606030504020204" pitchFamily="34" charset="0"/>
                <a:ea typeface="Times New Roman" panose="02020603050405020304" pitchFamily="18" charset="0"/>
              </a:rPr>
              <a:t> if you are writing an application using the Kubernetes API.</a:t>
            </a:r>
          </a:p>
          <a:p>
            <a:endParaRPr lang="en-IN" dirty="0">
              <a:solidFill>
                <a:srgbClr val="222222"/>
              </a:solidFill>
              <a:latin typeface="Open Sans" panose="020B0606030504020204" pitchFamily="34" charset="0"/>
              <a:ea typeface="Times New Roman" panose="02020603050405020304" pitchFamily="18" charset="0"/>
            </a:endParaRPr>
          </a:p>
          <a:p>
            <a:r>
              <a:rPr lang="en-IN" sz="1800" b="0" dirty="0" err="1">
                <a:solidFill>
                  <a:srgbClr val="222222"/>
                </a:solidFill>
                <a:effectLst/>
                <a:latin typeface="Open Sans" panose="020B0606030504020204" pitchFamily="34" charset="0"/>
                <a:ea typeface="Times New Roman" panose="02020603050405020304" pitchFamily="18" charset="0"/>
              </a:rPr>
              <a:t>OpenAPI</a:t>
            </a:r>
            <a:r>
              <a:rPr lang="en-IN" sz="1800" b="0" dirty="0">
                <a:solidFill>
                  <a:srgbClr val="222222"/>
                </a:solidFill>
                <a:effectLst/>
                <a:latin typeface="Open Sans" panose="020B0606030504020204" pitchFamily="34" charset="0"/>
                <a:ea typeface="Times New Roman" panose="02020603050405020304" pitchFamily="18" charset="0"/>
              </a:rPr>
              <a:t> specification</a:t>
            </a:r>
            <a:endParaRPr lang="en-IN" sz="1800" b="1" dirty="0">
              <a:effectLst/>
              <a:latin typeface="Times New Roman" panose="02020603050405020304" pitchFamily="18" charset="0"/>
              <a:ea typeface="Times New Roman" panose="02020603050405020304" pitchFamily="18" charset="0"/>
            </a:endParaRPr>
          </a:p>
          <a:p>
            <a:r>
              <a:rPr lang="en-IN" sz="1800" dirty="0">
                <a:solidFill>
                  <a:srgbClr val="222222"/>
                </a:solidFill>
                <a:effectLst/>
                <a:latin typeface="Open Sans" panose="020B0606030504020204" pitchFamily="34" charset="0"/>
                <a:ea typeface="Times New Roman" panose="02020603050405020304" pitchFamily="18" charset="0"/>
              </a:rPr>
              <a:t>Complete API details are documented using </a:t>
            </a:r>
            <a:r>
              <a:rPr lang="en-IN" sz="1800" u="sng" dirty="0" err="1">
                <a:solidFill>
                  <a:srgbClr val="3371E3"/>
                </a:solidFill>
                <a:effectLst/>
                <a:latin typeface="Open Sans" panose="020B0606030504020204" pitchFamily="34" charset="0"/>
                <a:ea typeface="Times New Roman" panose="02020603050405020304" pitchFamily="18" charset="0"/>
                <a:hlinkClick r:id="rId7"/>
              </a:rPr>
              <a:t>OpenAPI</a:t>
            </a:r>
            <a:r>
              <a:rPr lang="en-IN" sz="1800" dirty="0">
                <a:solidFill>
                  <a:srgbClr val="222222"/>
                </a:solidFill>
                <a:effectLst/>
                <a:latin typeface="Open Sans" panose="020B0606030504020204"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r>
              <a:rPr lang="en-IN" sz="1800" b="1" dirty="0" err="1">
                <a:solidFill>
                  <a:srgbClr val="222222"/>
                </a:solidFill>
                <a:effectLst/>
                <a:latin typeface="Open Sans" panose="020B0606030504020204" pitchFamily="34" charset="0"/>
                <a:ea typeface="Times New Roman" panose="02020603050405020304" pitchFamily="18" charset="0"/>
                <a:cs typeface="Times New Roman" panose="02020603050405020304" pitchFamily="18" charset="0"/>
              </a:rPr>
              <a:t>OpenAPI</a:t>
            </a:r>
            <a:r>
              <a:rPr lang="en-IN" sz="1800" b="1" dirty="0">
                <a:solidFill>
                  <a:srgbClr val="222222"/>
                </a:solidFill>
                <a:effectLst/>
                <a:latin typeface="Open Sans" panose="020B0606030504020204" pitchFamily="34" charset="0"/>
                <a:ea typeface="Times New Roman" panose="02020603050405020304" pitchFamily="18" charset="0"/>
                <a:cs typeface="Times New Roman" panose="02020603050405020304" pitchFamily="18" charset="0"/>
              </a:rPr>
              <a:t> V2</a:t>
            </a:r>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kumimoji="0" lang="en-US" altLang="en-US" sz="1800" b="0" i="0" u="none" strike="noStrike" cap="none" normalizeH="0" baseline="0" dirty="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The Kubernetes API server serves an aggregated </a:t>
            </a:r>
            <a:r>
              <a:rPr kumimoji="0" lang="en-US" altLang="en-US" sz="1800" b="0" i="0" u="none" strike="noStrike" cap="none" normalizeH="0" baseline="0" dirty="0" err="1">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OpenAPI</a:t>
            </a:r>
            <a:r>
              <a:rPr kumimoji="0" lang="en-US" altLang="en-US" sz="1800" b="0" i="0" u="none" strike="noStrike" cap="none" normalizeH="0" baseline="0" dirty="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 v2 spec via the </a:t>
            </a:r>
            <a:r>
              <a:rPr kumimoji="0" lang="en-US" altLang="en-US" sz="1200" b="0" i="0" u="none" strike="noStrike" cap="none" normalizeH="0" baseline="0" dirty="0">
                <a:ln>
                  <a:noFill/>
                </a:ln>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openapi</a:t>
            </a:r>
            <a:r>
              <a:rPr kumimoji="0" lang="en-US" altLang="en-US" sz="1200" b="0" i="0" u="none" strike="noStrike" cap="none" normalizeH="0" baseline="0" dirty="0">
                <a:ln>
                  <a:noFill/>
                </a:ln>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/v2</a:t>
            </a:r>
            <a:r>
              <a:rPr kumimoji="0" lang="en-US" altLang="en-US" sz="1800" b="0" i="0" u="none" strike="noStrike" cap="none" normalizeH="0" baseline="0" dirty="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 endpoint. You can request the response format using request headers as follows</a:t>
            </a:r>
            <a:endParaRPr lang="en-IN" sz="1800" dirty="0">
              <a:effectLst/>
              <a:latin typeface="Times New Roman" panose="02020603050405020304" pitchFamily="18" charset="0"/>
              <a:ea typeface="Times New Roman" panose="02020603050405020304" pitchFamily="18" charset="0"/>
            </a:endParaRPr>
          </a:p>
          <a:p>
            <a:endParaRPr lang="en-IN" dirty="0">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IN" dirty="0">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p:txBody>
      </p:sp>
      <p:sp>
        <p:nvSpPr>
          <p:cNvPr id="13" name="Rectangle 10">
            <a:extLst>
              <a:ext uri="{FF2B5EF4-FFF2-40B4-BE49-F238E27FC236}">
                <a16:creationId xmlns:a16="http://schemas.microsoft.com/office/drawing/2014/main" id="{E8478F6B-9C53-4CE6-EB7C-16895D96D15A}"/>
              </a:ext>
            </a:extLst>
          </p:cNvPr>
          <p:cNvSpPr>
            <a:spLocks noChangeArrowheads="1"/>
          </p:cNvSpPr>
          <p:nvPr/>
        </p:nvSpPr>
        <p:spPr bwMode="auto">
          <a:xfrm>
            <a:off x="-25858" y="1346775"/>
            <a:ext cx="2263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2655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ECA9973-8789-0059-9B28-23C6FC931F72}"/>
              </a:ext>
            </a:extLst>
          </p:cNvPr>
          <p:cNvGraphicFramePr>
            <a:graphicFrameLocks noGrp="1"/>
          </p:cNvGraphicFramePr>
          <p:nvPr>
            <p:extLst>
              <p:ext uri="{D42A27DB-BD31-4B8C-83A1-F6EECF244321}">
                <p14:modId xmlns:p14="http://schemas.microsoft.com/office/powerpoint/2010/main" val="1091048737"/>
              </p:ext>
            </p:extLst>
          </p:nvPr>
        </p:nvGraphicFramePr>
        <p:xfrm>
          <a:off x="133350" y="121920"/>
          <a:ext cx="7231380" cy="3091307"/>
        </p:xfrm>
        <a:graphic>
          <a:graphicData uri="http://schemas.openxmlformats.org/drawingml/2006/table">
            <a:tbl>
              <a:tblPr firstRow="1" firstCol="1" bandRow="1">
                <a:tableStyleId>{5C22544A-7EE6-4342-B048-85BDC9FD1C3A}</a:tableStyleId>
              </a:tblPr>
              <a:tblGrid>
                <a:gridCol w="2410460">
                  <a:extLst>
                    <a:ext uri="{9D8B030D-6E8A-4147-A177-3AD203B41FA5}">
                      <a16:colId xmlns:a16="http://schemas.microsoft.com/office/drawing/2014/main" val="2714631443"/>
                    </a:ext>
                  </a:extLst>
                </a:gridCol>
                <a:gridCol w="2410460">
                  <a:extLst>
                    <a:ext uri="{9D8B030D-6E8A-4147-A177-3AD203B41FA5}">
                      <a16:colId xmlns:a16="http://schemas.microsoft.com/office/drawing/2014/main" val="1710659723"/>
                    </a:ext>
                  </a:extLst>
                </a:gridCol>
                <a:gridCol w="2410460">
                  <a:extLst>
                    <a:ext uri="{9D8B030D-6E8A-4147-A177-3AD203B41FA5}">
                      <a16:colId xmlns:a16="http://schemas.microsoft.com/office/drawing/2014/main" val="1658455923"/>
                    </a:ext>
                  </a:extLst>
                </a:gridCol>
              </a:tblGrid>
              <a:tr h="428455">
                <a:tc>
                  <a:txBody>
                    <a:bodyPr/>
                    <a:lstStyle/>
                    <a:p>
                      <a:pPr algn="ctr">
                        <a:lnSpc>
                          <a:spcPct val="107000"/>
                        </a:lnSpc>
                        <a:spcAft>
                          <a:spcPts val="800"/>
                        </a:spcAft>
                      </a:pPr>
                      <a:r>
                        <a:rPr lang="en-IN" sz="1100">
                          <a:effectLst/>
                        </a:rPr>
                        <a:t>Header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gn="ctr">
                        <a:lnSpc>
                          <a:spcPct val="107000"/>
                        </a:lnSpc>
                        <a:spcAft>
                          <a:spcPts val="800"/>
                        </a:spcAft>
                      </a:pPr>
                      <a:r>
                        <a:rPr lang="en-IN" sz="1100">
                          <a:effectLst/>
                        </a:rPr>
                        <a:t>Possible values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gn="ctr">
                        <a:lnSpc>
                          <a:spcPct val="107000"/>
                        </a:lnSpc>
                        <a:spcAft>
                          <a:spcPts val="800"/>
                        </a:spcAft>
                      </a:pPr>
                      <a:r>
                        <a:rPr lang="en-IN" sz="1100">
                          <a:effectLst/>
                        </a:rPr>
                        <a:t>Notes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1801598712"/>
                  </a:ext>
                </a:extLst>
              </a:tr>
              <a:tr h="831919">
                <a:tc>
                  <a:txBody>
                    <a:bodyPr/>
                    <a:lstStyle/>
                    <a:p>
                      <a:pPr>
                        <a:lnSpc>
                          <a:spcPct val="107000"/>
                        </a:lnSpc>
                        <a:spcAft>
                          <a:spcPts val="800"/>
                        </a:spcAft>
                      </a:pPr>
                      <a:r>
                        <a:rPr lang="en-IN" sz="1200">
                          <a:effectLst/>
                        </a:rPr>
                        <a:t>Accept-Encoding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IN" sz="1200">
                          <a:effectLst/>
                        </a:rPr>
                        <a:t>gzip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IN" sz="1100">
                          <a:effectLst/>
                        </a:rPr>
                        <a:t>not supplying this header is also acceptable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689439034"/>
                  </a:ext>
                </a:extLst>
              </a:tr>
              <a:tr h="903755">
                <a:tc rowSpan="3">
                  <a:txBody>
                    <a:bodyPr/>
                    <a:lstStyle/>
                    <a:p>
                      <a:pPr>
                        <a:lnSpc>
                          <a:spcPct val="107000"/>
                        </a:lnSpc>
                        <a:spcAft>
                          <a:spcPts val="800"/>
                        </a:spcAft>
                      </a:pPr>
                      <a:r>
                        <a:rPr lang="en-IN" sz="1200">
                          <a:effectLst/>
                        </a:rPr>
                        <a:t>Accept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IN" sz="1200">
                          <a:effectLst/>
                        </a:rPr>
                        <a:t>application/com.github.proto-openapi.spec.v2@v1.0+protobuf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IN" sz="1100">
                          <a:effectLst/>
                        </a:rPr>
                        <a:t>mainly for intra-cluster use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758993289"/>
                  </a:ext>
                </a:extLst>
              </a:tr>
              <a:tr h="463589">
                <a:tc vMerge="1">
                  <a:txBody>
                    <a:bodyPr/>
                    <a:lstStyle/>
                    <a:p>
                      <a:endParaRPr lang="en-IN"/>
                    </a:p>
                  </a:txBody>
                  <a:tcPr/>
                </a:tc>
                <a:tc>
                  <a:txBody>
                    <a:bodyPr/>
                    <a:lstStyle/>
                    <a:p>
                      <a:pPr>
                        <a:lnSpc>
                          <a:spcPct val="107000"/>
                        </a:lnSpc>
                        <a:spcAft>
                          <a:spcPts val="800"/>
                        </a:spcAft>
                      </a:pPr>
                      <a:r>
                        <a:rPr lang="en-IN" sz="1200">
                          <a:effectLst/>
                        </a:rPr>
                        <a:t>application/json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IN" sz="1100">
                          <a:effectLst/>
                        </a:rPr>
                        <a:t>default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370900262"/>
                  </a:ext>
                </a:extLst>
              </a:tr>
              <a:tr h="463589">
                <a:tc vMerge="1">
                  <a:txBody>
                    <a:bodyPr/>
                    <a:lstStyle/>
                    <a:p>
                      <a:endParaRPr lang="en-IN"/>
                    </a:p>
                  </a:txBody>
                  <a:tcPr/>
                </a:tc>
                <a:tc>
                  <a:txBody>
                    <a:bodyPr/>
                    <a:lstStyle/>
                    <a:p>
                      <a:pPr>
                        <a:lnSpc>
                          <a:spcPct val="107000"/>
                        </a:lnSpc>
                        <a:spcAft>
                          <a:spcPts val="800"/>
                        </a:spcAft>
                      </a:pPr>
                      <a:r>
                        <a:rPr lang="en-IN" sz="12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IN" sz="1100" dirty="0">
                          <a:effectLst/>
                        </a:rPr>
                        <a:t>serves </a:t>
                      </a:r>
                      <a:r>
                        <a:rPr lang="en-IN" sz="1200" dirty="0">
                          <a:effectLst/>
                        </a:rPr>
                        <a:t>application/</a:t>
                      </a:r>
                      <a:r>
                        <a:rPr lang="en-IN" sz="1200" dirty="0" err="1">
                          <a:effectLst/>
                        </a:rPr>
                        <a:t>json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163570410"/>
                  </a:ext>
                </a:extLst>
              </a:tr>
            </a:tbl>
          </a:graphicData>
        </a:graphic>
      </p:graphicFrame>
      <p:sp>
        <p:nvSpPr>
          <p:cNvPr id="4" name="TextBox 3">
            <a:extLst>
              <a:ext uri="{FF2B5EF4-FFF2-40B4-BE49-F238E27FC236}">
                <a16:creationId xmlns:a16="http://schemas.microsoft.com/office/drawing/2014/main" id="{2A3411BF-5418-59C1-B68C-DCB25D540153}"/>
              </a:ext>
            </a:extLst>
          </p:cNvPr>
          <p:cNvSpPr txBox="1"/>
          <p:nvPr/>
        </p:nvSpPr>
        <p:spPr>
          <a:xfrm>
            <a:off x="7364730" y="194013"/>
            <a:ext cx="4503420" cy="2585323"/>
          </a:xfrm>
          <a:prstGeom prst="rect">
            <a:avLst/>
          </a:prstGeom>
          <a:noFill/>
        </p:spPr>
        <p:txBody>
          <a:bodyPr wrap="square">
            <a:spAutoFit/>
          </a:bodyPr>
          <a:lstStyle/>
          <a:p>
            <a:r>
              <a:rPr lang="en-IN" sz="1800" dirty="0">
                <a:solidFill>
                  <a:srgbClr val="222222"/>
                </a:solidFill>
                <a:effectLst/>
                <a:latin typeface="Open Sans" panose="020B0606030504020204" pitchFamily="34" charset="0"/>
                <a:ea typeface="Times New Roman" panose="02020603050405020304" pitchFamily="18" charset="0"/>
              </a:rPr>
              <a:t>Kubernetes implements an alternative </a:t>
            </a:r>
            <a:r>
              <a:rPr lang="en-IN" sz="1800" dirty="0" err="1">
                <a:solidFill>
                  <a:srgbClr val="222222"/>
                </a:solidFill>
                <a:effectLst/>
                <a:latin typeface="Open Sans" panose="020B0606030504020204" pitchFamily="34" charset="0"/>
                <a:ea typeface="Times New Roman" panose="02020603050405020304" pitchFamily="18" charset="0"/>
              </a:rPr>
              <a:t>Protobuf</a:t>
            </a:r>
            <a:r>
              <a:rPr lang="en-IN" sz="1800" dirty="0">
                <a:solidFill>
                  <a:srgbClr val="222222"/>
                </a:solidFill>
                <a:effectLst/>
                <a:latin typeface="Open Sans" panose="020B0606030504020204" pitchFamily="34" charset="0"/>
                <a:ea typeface="Times New Roman" panose="02020603050405020304" pitchFamily="18" charset="0"/>
              </a:rPr>
              <a:t> based serialization format that is primarily intended for intra-cluster communication. For more information about this format, see the </a:t>
            </a:r>
            <a:r>
              <a:rPr lang="en-IN" sz="1800" u="sng" dirty="0">
                <a:solidFill>
                  <a:srgbClr val="3371E3"/>
                </a:solidFill>
                <a:effectLst/>
                <a:latin typeface="Open Sans" panose="020B0606030504020204" pitchFamily="34" charset="0"/>
                <a:ea typeface="Times New Roman" panose="02020603050405020304" pitchFamily="18" charset="0"/>
                <a:hlinkClick r:id="rId2"/>
              </a:rPr>
              <a:t>Kubernetes </a:t>
            </a:r>
            <a:r>
              <a:rPr lang="en-IN" sz="1800" u="sng" dirty="0" err="1">
                <a:solidFill>
                  <a:srgbClr val="3371E3"/>
                </a:solidFill>
                <a:effectLst/>
                <a:latin typeface="Open Sans" panose="020B0606030504020204" pitchFamily="34" charset="0"/>
                <a:ea typeface="Times New Roman" panose="02020603050405020304" pitchFamily="18" charset="0"/>
                <a:hlinkClick r:id="rId2"/>
              </a:rPr>
              <a:t>Protobuf</a:t>
            </a:r>
            <a:r>
              <a:rPr lang="en-IN" sz="1800" u="sng" dirty="0">
                <a:solidFill>
                  <a:srgbClr val="3371E3"/>
                </a:solidFill>
                <a:effectLst/>
                <a:latin typeface="Open Sans" panose="020B0606030504020204" pitchFamily="34" charset="0"/>
                <a:ea typeface="Times New Roman" panose="02020603050405020304" pitchFamily="18" charset="0"/>
                <a:hlinkClick r:id="rId2"/>
              </a:rPr>
              <a:t> serialization</a:t>
            </a:r>
            <a:r>
              <a:rPr lang="en-IN" sz="1800" dirty="0">
                <a:solidFill>
                  <a:srgbClr val="222222"/>
                </a:solidFill>
                <a:effectLst/>
                <a:latin typeface="Open Sans" panose="020B0606030504020204" pitchFamily="34" charset="0"/>
                <a:ea typeface="Times New Roman" panose="02020603050405020304" pitchFamily="18" charset="0"/>
              </a:rPr>
              <a:t> design proposal and the Interface Definition Language (IDL) files for each schema located in the Go packages that define the API objects.</a:t>
            </a:r>
            <a:endParaRPr lang="en-IN" sz="1800" dirty="0">
              <a:effectLst/>
              <a:latin typeface="Times New Roman" panose="02020603050405020304" pitchFamily="18" charset="0"/>
              <a:ea typeface="Times New Roman" panose="02020603050405020304" pitchFamily="18" charset="0"/>
            </a:endParaRPr>
          </a:p>
        </p:txBody>
      </p:sp>
      <p:sp>
        <p:nvSpPr>
          <p:cNvPr id="6" name="Rectangle 2">
            <a:extLst>
              <a:ext uri="{FF2B5EF4-FFF2-40B4-BE49-F238E27FC236}">
                <a16:creationId xmlns:a16="http://schemas.microsoft.com/office/drawing/2014/main" id="{C9C3F7F7-DA45-19B3-CD5A-4403B38D3176}"/>
              </a:ext>
            </a:extLst>
          </p:cNvPr>
          <p:cNvSpPr>
            <a:spLocks noChangeArrowheads="1"/>
          </p:cNvSpPr>
          <p:nvPr/>
        </p:nvSpPr>
        <p:spPr bwMode="auto">
          <a:xfrm>
            <a:off x="742950" y="5501695"/>
            <a:ext cx="10370037" cy="3488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6927E682-1C10-A5AC-0A78-1687209FE51D}"/>
              </a:ext>
            </a:extLst>
          </p:cNvPr>
          <p:cNvSpPr txBox="1"/>
          <p:nvPr/>
        </p:nvSpPr>
        <p:spPr>
          <a:xfrm>
            <a:off x="854394" y="3429000"/>
            <a:ext cx="6510336" cy="313932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OpenAPI</a:t>
            </a:r>
            <a:r>
              <a:rPr kumimoji="0" lang="en-US" altLang="en-US" sz="1800" b="1" i="0" u="none" strike="noStrike" cap="none" normalizeH="0" baseline="0" dirty="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 V3</a:t>
            </a:r>
            <a:endParaRPr kumimoji="0" lang="en-US" altLang="en-US" sz="1800" b="0" i="0" u="none" strike="noStrike" cap="none" normalizeH="0" baseline="0" dirty="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FEATURE STATE:</a:t>
            </a:r>
            <a:r>
              <a:rPr kumimoji="0" lang="en-US" altLang="en-US" sz="1800" b="0" i="0" u="none" strike="noStrike" cap="none" normalizeH="0" baseline="0" dirty="0">
                <a:ln>
                  <a:noFill/>
                </a:ln>
                <a:solidFill>
                  <a:srgbClr val="222222"/>
                </a:solidFill>
                <a:effectLst/>
                <a:latin typeface="Calibri" panose="020F0502020204030204" pitchFamily="34" charset="0"/>
                <a:ea typeface="Times New Roman" panose="02020603050405020304" pitchFamily="18" charset="0"/>
                <a:cs typeface="Open Sans" panose="020B0606030504020204" pitchFamily="34" charset="0"/>
              </a:rPr>
              <a:t> </a:t>
            </a:r>
            <a:r>
              <a:rPr kumimoji="0" lang="en-US" altLang="en-US" sz="1200" b="0" i="0" u="none" strike="noStrike" cap="none" normalizeH="0" baseline="0" dirty="0">
                <a:ln>
                  <a:noFill/>
                </a:ln>
                <a:solidFill>
                  <a:srgbClr val="C97300"/>
                </a:solidFill>
                <a:effectLst/>
                <a:latin typeface="Consolas" panose="020B0609020204030204" pitchFamily="49" charset="0"/>
                <a:ea typeface="Calibri" panose="020F0502020204030204" pitchFamily="34" charset="0"/>
                <a:cs typeface="Courier New" panose="02070309020205020404" pitchFamily="49" charset="0"/>
              </a:rPr>
              <a:t>Kubernetes v1.24 [beta]</a:t>
            </a:r>
            <a:endParaRPr kumimoji="0" lang="en-US" altLang="en-US" sz="1800" b="0" i="0" u="none" strike="noStrike" cap="none" normalizeH="0" baseline="0" dirty="0">
              <a:ln>
                <a:noFill/>
              </a:ln>
              <a:solidFill>
                <a:schemeClr val="tx1"/>
              </a:solidFill>
              <a:effectLst/>
              <a:ea typeface="Times New Roman" panose="02020603050405020304" pitchFamily="18" charset="0"/>
            </a:endParaRPr>
          </a:p>
          <a:p>
            <a:pPr eaLnBrk="0" fontAlgn="base" hangingPunct="0">
              <a:spcBef>
                <a:spcPct val="0"/>
              </a:spcBef>
              <a:spcAft>
                <a:spcPct val="0"/>
              </a:spcAft>
            </a:pPr>
            <a:r>
              <a:rPr kumimoji="0" lang="en-US" altLang="en-US" sz="1800" b="0" i="0" u="none" strike="noStrike" cap="none" normalizeH="0" baseline="0" dirty="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Kubernetes v1.26 offers beta support for publishing its APIs as </a:t>
            </a:r>
            <a:r>
              <a:rPr kumimoji="0" lang="en-US" altLang="en-US" sz="1800" b="0" i="0" u="none" strike="noStrike" cap="none" normalizeH="0" baseline="0" dirty="0" err="1">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OpenAPI</a:t>
            </a:r>
            <a:r>
              <a:rPr kumimoji="0" lang="en-US" altLang="en-US" sz="1800" b="0" i="0" u="none" strike="noStrike" cap="none" normalizeH="0" baseline="0" dirty="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 v3; this is a beta feature that is enabled by default. You can disable the beta feature by turning off the </a:t>
            </a:r>
            <a:r>
              <a:rPr kumimoji="0" lang="en-US" altLang="en-US" sz="1800" b="0" i="0" u="none" strike="noStrike" cap="none" normalizeH="0" baseline="0" dirty="0">
                <a:ln>
                  <a:noFill/>
                </a:ln>
                <a:solidFill>
                  <a:srgbClr val="3371E3"/>
                </a:solidFill>
                <a:effectLst/>
                <a:latin typeface="Open Sans" panose="020B0606030504020204" pitchFamily="34" charset="0"/>
                <a:ea typeface="Times New Roman" panose="02020603050405020304" pitchFamily="18" charset="0"/>
                <a:cs typeface="Open Sans" panose="020B0606030504020204" pitchFamily="34" charset="0"/>
                <a:hlinkClick r:id="rId3"/>
              </a:rPr>
              <a:t>feature gate</a:t>
            </a:r>
            <a:r>
              <a:rPr kumimoji="0" lang="en-US" altLang="en-US" sz="1800" b="0" i="0" u="none" strike="noStrike" cap="none" normalizeH="0" baseline="0" dirty="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 named </a:t>
            </a:r>
            <a:r>
              <a:rPr kumimoji="0" lang="en-US" altLang="en-US" sz="1200" b="0" i="0" u="none" strike="noStrike" cap="none" normalizeH="0" baseline="0" dirty="0">
                <a:ln>
                  <a:noFill/>
                </a:ln>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OpenAPIV3</a:t>
            </a:r>
            <a:r>
              <a:rPr kumimoji="0" lang="en-US" altLang="en-US" sz="1800" b="0" i="0" u="none" strike="noStrike" cap="none" normalizeH="0" baseline="0" dirty="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 for the </a:t>
            </a:r>
            <a:r>
              <a:rPr kumimoji="0" lang="en-US" altLang="en-US" sz="1800" b="0" i="0" u="none" strike="noStrike" cap="none" normalizeH="0" baseline="0" dirty="0" err="1">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kube-apiserver</a:t>
            </a:r>
            <a:r>
              <a:rPr kumimoji="0" lang="en-US" altLang="en-US" sz="1800" b="0" i="0" u="none" strike="noStrike" cap="none" normalizeH="0" baseline="0" dirty="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 component.</a:t>
            </a:r>
          </a:p>
          <a:p>
            <a:pPr eaLnBrk="0" fontAlgn="base" hangingPunct="0">
              <a:spcBef>
                <a:spcPct val="0"/>
              </a:spcBef>
              <a:spcAft>
                <a:spcPct val="0"/>
              </a:spcAft>
            </a:pPr>
            <a:r>
              <a:rPr kumimoji="0" lang="en-US" altLang="en-US" sz="1800" b="0" i="0" u="none" strike="noStrike" cap="none" normalizeH="0" baseline="0" dirty="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 A discovery endpoint </a:t>
            </a:r>
            <a:r>
              <a:rPr kumimoji="0" lang="en-US" altLang="en-US" sz="1200" b="0" i="0" u="none" strike="noStrike" cap="none" normalizeH="0" baseline="0" dirty="0">
                <a:ln>
                  <a:noFill/>
                </a:ln>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openapi</a:t>
            </a:r>
            <a:r>
              <a:rPr kumimoji="0" lang="en-US" altLang="en-US" sz="1200" b="0" i="0" u="none" strike="noStrike" cap="none" normalizeH="0" baseline="0" dirty="0">
                <a:ln>
                  <a:noFill/>
                </a:ln>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/v3</a:t>
            </a:r>
            <a:r>
              <a:rPr kumimoji="0" lang="en-US" altLang="en-US" sz="1800" b="0" i="0" u="none" strike="noStrike" cap="none" normalizeH="0" baseline="0" dirty="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 is provided to see a list of all group/versions available. This endpoint only returns JSON. These group/versions are provided in the following format:</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a typeface="Times New Roman" panose="02020603050405020304" pitchFamily="18" charset="0"/>
            </a:endParaRPr>
          </a:p>
        </p:txBody>
      </p:sp>
    </p:spTree>
    <p:extLst>
      <p:ext uri="{BB962C8B-B14F-4D97-AF65-F5344CB8AC3E}">
        <p14:creationId xmlns:p14="http://schemas.microsoft.com/office/powerpoint/2010/main" val="2927163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73B4C7-D37F-4541-191B-86EB273E8DD5}"/>
              </a:ext>
            </a:extLst>
          </p:cNvPr>
          <p:cNvSpPr>
            <a:spLocks noChangeArrowheads="1"/>
          </p:cNvSpPr>
          <p:nvPr/>
        </p:nvSpPr>
        <p:spPr bwMode="auto">
          <a:xfrm>
            <a:off x="461756" y="0"/>
            <a:ext cx="7767845" cy="343170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BBBBBB"/>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2000" b="1" i="0" u="none" strike="noStrike" cap="none" normalizeH="0" baseline="0" dirty="0">
                <a:ln>
                  <a:noFill/>
                </a:ln>
                <a:solidFill>
                  <a:srgbClr val="008000"/>
                </a:solidFill>
                <a:effectLst/>
                <a:latin typeface="Consolas" panose="020B0609020204030204" pitchFamily="49" charset="0"/>
                <a:ea typeface="Times New Roman" panose="02020603050405020304" pitchFamily="18" charset="0"/>
                <a:cs typeface="Courier New" panose="02070309020205020404" pitchFamily="49" charset="0"/>
              </a:rPr>
              <a:t>"paths": </a:t>
            </a:r>
            <a:r>
              <a:rPr kumimoji="0" lang="en-US" altLang="en-US" sz="2000" b="0" i="0" u="none" strike="noStrike" cap="none" normalizeH="0" baseline="0" dirty="0">
                <a:ln>
                  <a:noFill/>
                </a:ln>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2000" b="0" i="0" u="none" strike="noStrike" cap="none" normalizeH="0" baseline="0" dirty="0">
                <a:ln>
                  <a:noFill/>
                </a:ln>
                <a:solidFill>
                  <a:srgbClr val="BBBBBB"/>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2000" b="0" i="0" u="none" strike="noStrike" cap="none" normalizeH="0" baseline="0" dirty="0">
                <a:ln>
                  <a:noFill/>
                </a:ln>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2000" b="0" i="0" u="none" strike="noStrike" cap="none" normalizeH="0" baseline="0" dirty="0">
                <a:ln>
                  <a:noFill/>
                </a:ln>
                <a:solidFill>
                  <a:srgbClr val="BBBBBB"/>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2000" b="1" i="0" u="none" strike="noStrike" cap="none" normalizeH="0" baseline="0" dirty="0">
                <a:ln>
                  <a:noFill/>
                </a:ln>
                <a:solidFill>
                  <a:srgbClr val="0080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2000" b="1" i="0" u="none" strike="noStrike" cap="none" normalizeH="0" baseline="0" dirty="0" err="1">
                <a:ln>
                  <a:noFill/>
                </a:ln>
                <a:solidFill>
                  <a:srgbClr val="008000"/>
                </a:solidFill>
                <a:effectLst/>
                <a:latin typeface="Consolas" panose="020B0609020204030204" pitchFamily="49" charset="0"/>
                <a:ea typeface="Times New Roman" panose="02020603050405020304" pitchFamily="18" charset="0"/>
                <a:cs typeface="Courier New" panose="02070309020205020404" pitchFamily="49" charset="0"/>
              </a:rPr>
              <a:t>api</a:t>
            </a:r>
            <a:r>
              <a:rPr kumimoji="0" lang="en-US" altLang="en-US" sz="2000" b="1" i="0" u="none" strike="noStrike" cap="none" normalizeH="0" baseline="0" dirty="0">
                <a:ln>
                  <a:noFill/>
                </a:ln>
                <a:solidFill>
                  <a:srgbClr val="008000"/>
                </a:solidFill>
                <a:effectLst/>
                <a:latin typeface="Consolas" panose="020B0609020204030204" pitchFamily="49" charset="0"/>
                <a:ea typeface="Times New Roman" panose="02020603050405020304" pitchFamily="18" charset="0"/>
                <a:cs typeface="Courier New" panose="02070309020205020404" pitchFamily="49" charset="0"/>
              </a:rPr>
              <a:t>/v1": </a:t>
            </a:r>
            <a:r>
              <a:rPr kumimoji="0" lang="en-US" altLang="en-US" sz="2000" b="0" i="0" u="none" strike="noStrike" cap="none" normalizeH="0" baseline="0" dirty="0">
                <a:ln>
                  <a:noFill/>
                </a:ln>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2000" b="0" i="0" u="none" strike="noStrike" cap="none" normalizeH="0" baseline="0" dirty="0">
                <a:ln>
                  <a:noFill/>
                </a:ln>
                <a:solidFill>
                  <a:srgbClr val="BBBBBB"/>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2000" b="1" i="0" u="none" strike="noStrike" cap="none" normalizeH="0" baseline="0" dirty="0">
                <a:ln>
                  <a:noFill/>
                </a:ln>
                <a:solidFill>
                  <a:srgbClr val="0080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2000" b="1" i="0" u="none" strike="noStrike" cap="none" normalizeH="0" baseline="0" dirty="0" err="1">
                <a:ln>
                  <a:noFill/>
                </a:ln>
                <a:solidFill>
                  <a:srgbClr val="008000"/>
                </a:solidFill>
                <a:effectLst/>
                <a:latin typeface="Consolas" panose="020B0609020204030204" pitchFamily="49" charset="0"/>
                <a:ea typeface="Times New Roman" panose="02020603050405020304" pitchFamily="18" charset="0"/>
                <a:cs typeface="Courier New" panose="02070309020205020404" pitchFamily="49" charset="0"/>
              </a:rPr>
              <a:t>serverRelativeURL</a:t>
            </a:r>
            <a:r>
              <a:rPr kumimoji="0" lang="en-US" altLang="en-US" sz="2000" b="1" i="0" u="none" strike="noStrike" cap="none" normalizeH="0" baseline="0" dirty="0">
                <a:ln>
                  <a:noFill/>
                </a:ln>
                <a:solidFill>
                  <a:srgbClr val="008000"/>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2000" b="0" i="0" u="none" strike="noStrike" cap="none" normalizeH="0" baseline="0" dirty="0">
                <a:ln>
                  <a:noFill/>
                </a:ln>
                <a:solidFill>
                  <a:srgbClr val="BB4444"/>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2000" b="0" i="0" u="none" strike="noStrike" cap="none" normalizeH="0" baseline="0" dirty="0" err="1">
                <a:ln>
                  <a:noFill/>
                </a:ln>
                <a:solidFill>
                  <a:srgbClr val="BB4444"/>
                </a:solidFill>
                <a:effectLst/>
                <a:latin typeface="Consolas" panose="020B0609020204030204" pitchFamily="49" charset="0"/>
                <a:ea typeface="Times New Roman" panose="02020603050405020304" pitchFamily="18" charset="0"/>
                <a:cs typeface="Courier New" panose="02070309020205020404" pitchFamily="49" charset="0"/>
              </a:rPr>
              <a:t>openapi</a:t>
            </a:r>
            <a:r>
              <a:rPr kumimoji="0" lang="en-US" altLang="en-US" sz="2000" b="0" i="0" u="none" strike="noStrike" cap="none" normalizeH="0" baseline="0" dirty="0">
                <a:ln>
                  <a:noFill/>
                </a:ln>
                <a:solidFill>
                  <a:srgbClr val="BB4444"/>
                </a:solidFill>
                <a:effectLst/>
                <a:latin typeface="Consolas" panose="020B0609020204030204" pitchFamily="49" charset="0"/>
                <a:ea typeface="Times New Roman" panose="02020603050405020304" pitchFamily="18" charset="0"/>
                <a:cs typeface="Courier New" panose="02070309020205020404" pitchFamily="49" charset="0"/>
              </a:rPr>
              <a:t>/v3/</a:t>
            </a:r>
            <a:r>
              <a:rPr kumimoji="0" lang="en-US" altLang="en-US" sz="2000" b="0" i="0" u="none" strike="noStrike" cap="none" normalizeH="0" baseline="0" dirty="0" err="1">
                <a:ln>
                  <a:noFill/>
                </a:ln>
                <a:solidFill>
                  <a:srgbClr val="BB4444"/>
                </a:solidFill>
                <a:effectLst/>
                <a:latin typeface="Consolas" panose="020B0609020204030204" pitchFamily="49" charset="0"/>
                <a:ea typeface="Times New Roman" panose="02020603050405020304" pitchFamily="18" charset="0"/>
                <a:cs typeface="Courier New" panose="02070309020205020404" pitchFamily="49" charset="0"/>
              </a:rPr>
              <a:t>api</a:t>
            </a:r>
            <a:r>
              <a:rPr kumimoji="0" lang="en-US" altLang="en-US" sz="2000" b="0" i="0" u="none" strike="noStrike" cap="none" normalizeH="0" baseline="0" dirty="0">
                <a:ln>
                  <a:noFill/>
                </a:ln>
                <a:solidFill>
                  <a:srgbClr val="BB4444"/>
                </a:solidFill>
                <a:effectLst/>
                <a:latin typeface="Consolas" panose="020B0609020204030204" pitchFamily="49" charset="0"/>
                <a:ea typeface="Times New Roman" panose="02020603050405020304" pitchFamily="18" charset="0"/>
                <a:cs typeface="Courier New" panose="02070309020205020404" pitchFamily="49" charset="0"/>
              </a:rPr>
              <a:t>/v1?hash=CC0E9BFD992D8C59AEC98A1E2336F899E8318D3CF4C68944C3DEC640AF5AB52D864AC50DAA8D145B3494F75FA3CFF939FCBDDA431DAD3CA79738B297795818CF"</a:t>
            </a:r>
            <a:r>
              <a:rPr kumimoji="0" lang="en-US" altLang="en-US" sz="2000" b="0" i="0" u="none" strike="noStrike" cap="none" normalizeH="0" baseline="0" dirty="0">
                <a:ln>
                  <a:noFill/>
                </a:ln>
                <a:solidFill>
                  <a:srgbClr val="BBBBBB"/>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2000" b="0" i="0" u="none" strike="noStrike" cap="none" normalizeH="0" baseline="0" dirty="0">
                <a:ln>
                  <a:noFill/>
                </a:ln>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2000" b="0" i="0" u="none" strike="noStrike" cap="none" normalizeH="0" baseline="0" dirty="0">
                <a:ln>
                  <a:noFill/>
                </a:ln>
                <a:solidFill>
                  <a:srgbClr val="BBBBBB"/>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2000" b="1" i="0" u="none" strike="noStrike" cap="none" normalizeH="0" baseline="0" dirty="0">
                <a:ln>
                  <a:noFill/>
                </a:ln>
                <a:solidFill>
                  <a:srgbClr val="0080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2000" b="1" i="0" u="none" strike="noStrike" cap="none" normalizeH="0" baseline="0" dirty="0" err="1">
                <a:ln>
                  <a:noFill/>
                </a:ln>
                <a:solidFill>
                  <a:srgbClr val="008000"/>
                </a:solidFill>
                <a:effectLst/>
                <a:latin typeface="Consolas" panose="020B0609020204030204" pitchFamily="49" charset="0"/>
                <a:ea typeface="Times New Roman" panose="02020603050405020304" pitchFamily="18" charset="0"/>
                <a:cs typeface="Courier New" panose="02070309020205020404" pitchFamily="49" charset="0"/>
              </a:rPr>
              <a:t>apis</a:t>
            </a:r>
            <a:r>
              <a:rPr kumimoji="0" lang="en-US" altLang="en-US" sz="2000" b="1" i="0" u="none" strike="noStrike" cap="none" normalizeH="0" baseline="0" dirty="0">
                <a:ln>
                  <a:noFill/>
                </a:ln>
                <a:solidFill>
                  <a:srgbClr val="008000"/>
                </a:solidFill>
                <a:effectLst/>
                <a:latin typeface="Consolas" panose="020B0609020204030204" pitchFamily="49" charset="0"/>
                <a:ea typeface="Times New Roman" panose="02020603050405020304" pitchFamily="18" charset="0"/>
                <a:cs typeface="Courier New" panose="02070309020205020404" pitchFamily="49" charset="0"/>
              </a:rPr>
              <a:t>/admissionregistration.k8s.io/v1": </a:t>
            </a:r>
            <a:r>
              <a:rPr kumimoji="0" lang="en-US" altLang="en-US" sz="2000" b="0" i="0" u="none" strike="noStrike" cap="none" normalizeH="0" baseline="0" dirty="0">
                <a:ln>
                  <a:noFill/>
                </a:ln>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2000" b="0" i="0" u="none" strike="noStrike" cap="none" normalizeH="0" baseline="0" dirty="0">
                <a:ln>
                  <a:noFill/>
                </a:ln>
                <a:solidFill>
                  <a:srgbClr val="BBBBBB"/>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2000" b="1" i="0" u="none" strike="noStrike" cap="none" normalizeH="0" baseline="0" dirty="0">
                <a:ln>
                  <a:noFill/>
                </a:ln>
                <a:solidFill>
                  <a:srgbClr val="0080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2000" b="1" i="0" u="none" strike="noStrike" cap="none" normalizeH="0" baseline="0" dirty="0" err="1">
                <a:ln>
                  <a:noFill/>
                </a:ln>
                <a:solidFill>
                  <a:srgbClr val="008000"/>
                </a:solidFill>
                <a:effectLst/>
                <a:latin typeface="Consolas" panose="020B0609020204030204" pitchFamily="49" charset="0"/>
                <a:ea typeface="Times New Roman" panose="02020603050405020304" pitchFamily="18" charset="0"/>
                <a:cs typeface="Courier New" panose="02070309020205020404" pitchFamily="49" charset="0"/>
              </a:rPr>
              <a:t>serverRelativeURL</a:t>
            </a:r>
            <a:r>
              <a:rPr kumimoji="0" lang="en-US" altLang="en-US" sz="2000" b="1" i="0" u="none" strike="noStrike" cap="none" normalizeH="0" baseline="0" dirty="0">
                <a:ln>
                  <a:noFill/>
                </a:ln>
                <a:solidFill>
                  <a:srgbClr val="008000"/>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2000" b="0" i="0" u="none" strike="noStrike" cap="none" normalizeH="0" baseline="0" dirty="0">
                <a:ln>
                  <a:noFill/>
                </a:ln>
                <a:solidFill>
                  <a:srgbClr val="BB4444"/>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2000" b="0" i="0" u="none" strike="noStrike" cap="none" normalizeH="0" baseline="0" dirty="0" err="1">
                <a:ln>
                  <a:noFill/>
                </a:ln>
                <a:solidFill>
                  <a:srgbClr val="BB4444"/>
                </a:solidFill>
                <a:effectLst/>
                <a:latin typeface="Consolas" panose="020B0609020204030204" pitchFamily="49" charset="0"/>
                <a:ea typeface="Times New Roman" panose="02020603050405020304" pitchFamily="18" charset="0"/>
                <a:cs typeface="Courier New" panose="02070309020205020404" pitchFamily="49" charset="0"/>
              </a:rPr>
              <a:t>openapi</a:t>
            </a:r>
            <a:r>
              <a:rPr kumimoji="0" lang="en-US" altLang="en-US" sz="2000" b="0" i="0" u="none" strike="noStrike" cap="none" normalizeH="0" baseline="0" dirty="0">
                <a:ln>
                  <a:noFill/>
                </a:ln>
                <a:solidFill>
                  <a:srgbClr val="BB4444"/>
                </a:solidFill>
                <a:effectLst/>
                <a:latin typeface="Consolas" panose="020B0609020204030204" pitchFamily="49" charset="0"/>
                <a:ea typeface="Times New Roman" panose="02020603050405020304" pitchFamily="18" charset="0"/>
                <a:cs typeface="Courier New" panose="02070309020205020404" pitchFamily="49" charset="0"/>
              </a:rPr>
              <a:t>/v3/</a:t>
            </a:r>
            <a:r>
              <a:rPr kumimoji="0" lang="en-US" altLang="en-US" sz="2000" b="0" i="0" u="none" strike="noStrike" cap="none" normalizeH="0" baseline="0" dirty="0" err="1">
                <a:ln>
                  <a:noFill/>
                </a:ln>
                <a:solidFill>
                  <a:srgbClr val="BB4444"/>
                </a:solidFill>
                <a:effectLst/>
                <a:latin typeface="Consolas" panose="020B0609020204030204" pitchFamily="49" charset="0"/>
                <a:ea typeface="Times New Roman" panose="02020603050405020304" pitchFamily="18" charset="0"/>
                <a:cs typeface="Courier New" panose="02070309020205020404" pitchFamily="49" charset="0"/>
              </a:rPr>
              <a:t>apis</a:t>
            </a:r>
            <a:r>
              <a:rPr kumimoji="0" lang="en-US" altLang="en-US" sz="2000" b="0" i="0" u="none" strike="noStrike" cap="none" normalizeH="0" baseline="0" dirty="0">
                <a:ln>
                  <a:noFill/>
                </a:ln>
                <a:solidFill>
                  <a:srgbClr val="BB4444"/>
                </a:solidFill>
                <a:effectLst/>
                <a:latin typeface="Consolas" panose="020B0609020204030204" pitchFamily="49" charset="0"/>
                <a:ea typeface="Times New Roman" panose="02020603050405020304" pitchFamily="18" charset="0"/>
                <a:cs typeface="Courier New" panose="02070309020205020404" pitchFamily="49" charset="0"/>
              </a:rPr>
              <a:t>/admissionregistration.k8s.io/v1?hash=E19CC93A116982CE5422FC42B590A8AFAD92CDE9AE4D59B5CAAD568F083AD07946E6CB5817531680BCE6E215C16973CD39003B0425F3477CFD854E89A9DB6597</a:t>
            </a:r>
            <a:r>
              <a:rPr kumimoji="0" lang="en-US" altLang="en-US" sz="1000" b="0" i="0" u="none" strike="noStrike" cap="none" normalizeH="0" baseline="0" dirty="0">
                <a:ln>
                  <a:noFill/>
                </a:ln>
                <a:solidFill>
                  <a:srgbClr val="BB4444"/>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000" b="0" i="0" u="none" strike="noStrike" cap="none" normalizeH="0" baseline="0" dirty="0">
                <a:ln>
                  <a:noFill/>
                </a:ln>
                <a:solidFill>
                  <a:srgbClr val="BBBBBB"/>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000" b="0" i="0" u="none" strike="noStrike" cap="none" normalizeH="0" baseline="0" dirty="0">
                <a:ln>
                  <a:noFill/>
                </a:ln>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000" b="0" i="0" u="none" strike="noStrike" cap="none" normalizeH="0" baseline="0" dirty="0">
                <a:ln>
                  <a:noFill/>
                </a:ln>
                <a:solidFill>
                  <a:srgbClr val="BBBBBB"/>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000" b="0" i="0" u="none" strike="noStrike" cap="none" normalizeH="0" baseline="0" dirty="0">
                <a:ln>
                  <a:noFill/>
                </a:ln>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000" b="0" i="0" u="none" strike="noStrike" cap="none" normalizeH="0" baseline="0" dirty="0">
                <a:ln>
                  <a:noFill/>
                </a:ln>
                <a:solidFill>
                  <a:srgbClr val="BBBBBB"/>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000" b="0" i="0" u="none" strike="noStrike" cap="none" normalizeH="0" baseline="0" dirty="0">
                <a:ln>
                  <a:noFill/>
                </a:ln>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D05D3FA6-7CBE-47CE-FC5A-C36684B4EDFE}"/>
              </a:ext>
            </a:extLst>
          </p:cNvPr>
          <p:cNvSpPr>
            <a:spLocks noChangeArrowheads="1"/>
          </p:cNvSpPr>
          <p:nvPr/>
        </p:nvSpPr>
        <p:spPr bwMode="auto">
          <a:xfrm>
            <a:off x="576056" y="3954272"/>
            <a:ext cx="1000622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The relative URLs are pointing to immutable </a:t>
            </a:r>
            <a:r>
              <a:rPr kumimoji="0" lang="en-US" altLang="en-US" b="0" i="0" u="none" strike="noStrike" cap="none" normalizeH="0" baseline="0" dirty="0" err="1">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OpenAPI</a:t>
            </a:r>
            <a:r>
              <a:rPr kumimoji="0" lang="en-US" altLang="en-US" b="0" i="0" u="none" strike="noStrike" cap="none" normalizeH="0" baseline="0" dirty="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 descriptions, in order to improve client-side caching. The proper HTTP caching headers are also set by the API server for that purpose (</a:t>
            </a:r>
            <a:r>
              <a:rPr kumimoji="0" lang="en-US" altLang="en-US" b="0" i="0" u="none" strike="noStrike" cap="none" normalizeH="0" baseline="0" dirty="0">
                <a:ln>
                  <a:noFill/>
                </a:ln>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Expires</a:t>
            </a:r>
            <a:r>
              <a:rPr kumimoji="0" lang="en-US" altLang="en-US" b="0" i="0" u="none" strike="noStrike" cap="none" normalizeH="0" baseline="0" dirty="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 to 1 year in the future, and </a:t>
            </a:r>
            <a:r>
              <a:rPr kumimoji="0" lang="en-US" altLang="en-US" b="0" i="0" u="none" strike="noStrike" cap="none" normalizeH="0" baseline="0" dirty="0">
                <a:ln>
                  <a:noFill/>
                </a:ln>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Cache-Control</a:t>
            </a:r>
            <a:r>
              <a:rPr kumimoji="0" lang="en-US" altLang="en-US" b="0" i="0" u="none" strike="noStrike" cap="none" normalizeH="0" baseline="0" dirty="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 to </a:t>
            </a:r>
            <a:r>
              <a:rPr kumimoji="0" lang="en-US" altLang="en-US" b="0" i="0" u="none" strike="noStrike" cap="none" normalizeH="0" baseline="0" dirty="0">
                <a:ln>
                  <a:noFill/>
                </a:ln>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immutable</a:t>
            </a:r>
            <a:r>
              <a:rPr kumimoji="0" lang="en-US" altLang="en-US" b="0" i="0" u="none" strike="noStrike" cap="none" normalizeH="0" baseline="0" dirty="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 When an obsolete URL is used, the API server returns a redirect to the newest URL.</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The Kubernetes API server publishes an </a:t>
            </a:r>
            <a:r>
              <a:rPr kumimoji="0" lang="en-US" altLang="en-US" b="0" i="0" u="none" strike="noStrike" cap="none" normalizeH="0" baseline="0" dirty="0" err="1">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OpenAPI</a:t>
            </a:r>
            <a:r>
              <a:rPr kumimoji="0" lang="en-US" altLang="en-US" b="0" i="0" u="none" strike="noStrike" cap="none" normalizeH="0" baseline="0" dirty="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 v3 spec per Kubernetes group version at the </a:t>
            </a:r>
            <a:r>
              <a:rPr kumimoji="0" lang="en-US" altLang="en-US" b="0" i="0" u="none" strike="noStrike" cap="none" normalizeH="0" baseline="0" dirty="0">
                <a:ln>
                  <a:noFill/>
                </a:ln>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b="0" i="0" u="none" strike="noStrike" cap="none" normalizeH="0" baseline="0" dirty="0" err="1">
                <a:ln>
                  <a:noFill/>
                </a:ln>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openapi</a:t>
            </a:r>
            <a:r>
              <a:rPr kumimoji="0" lang="en-US" altLang="en-US" b="0" i="0" u="none" strike="noStrike" cap="none" normalizeH="0" baseline="0" dirty="0">
                <a:ln>
                  <a:noFill/>
                </a:ln>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/v3/</a:t>
            </a:r>
            <a:r>
              <a:rPr kumimoji="0" lang="en-US" altLang="en-US" b="0" i="0" u="none" strike="noStrike" cap="none" normalizeH="0" baseline="0" dirty="0" err="1">
                <a:ln>
                  <a:noFill/>
                </a:ln>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apis</a:t>
            </a:r>
            <a:r>
              <a:rPr kumimoji="0" lang="en-US" altLang="en-US" b="0" i="0" u="none" strike="noStrike" cap="none" normalizeH="0" baseline="0" dirty="0">
                <a:ln>
                  <a:noFill/>
                </a:ln>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/&lt;group&gt;/&lt;version&gt;?hash=&lt;hash&gt;</a:t>
            </a:r>
            <a:r>
              <a:rPr kumimoji="0" lang="en-US" altLang="en-US" b="0" i="0" u="none" strike="noStrike" cap="none" normalizeH="0" baseline="0" dirty="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 endpoint.</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Refer to the table below for accepted request headers</a:t>
            </a:r>
            <a:r>
              <a:rPr kumimoji="0" lang="en-US" altLang="en-US" sz="1200" b="0" i="0" u="none" strike="noStrike" cap="none" normalizeH="0" baseline="0" dirty="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3146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07C95C4-ED40-70D8-31CB-570E5022EBEB}"/>
              </a:ext>
            </a:extLst>
          </p:cNvPr>
          <p:cNvGraphicFramePr>
            <a:graphicFrameLocks noGrp="1"/>
          </p:cNvGraphicFramePr>
          <p:nvPr>
            <p:extLst>
              <p:ext uri="{D42A27DB-BD31-4B8C-83A1-F6EECF244321}">
                <p14:modId xmlns:p14="http://schemas.microsoft.com/office/powerpoint/2010/main" val="4084005870"/>
              </p:ext>
            </p:extLst>
          </p:nvPr>
        </p:nvGraphicFramePr>
        <p:xfrm>
          <a:off x="336550" y="284480"/>
          <a:ext cx="7231380" cy="2875280"/>
        </p:xfrm>
        <a:graphic>
          <a:graphicData uri="http://schemas.openxmlformats.org/drawingml/2006/table">
            <a:tbl>
              <a:tblPr firstRow="1" firstCol="1" bandRow="1">
                <a:tableStyleId>{5C22544A-7EE6-4342-B048-85BDC9FD1C3A}</a:tableStyleId>
              </a:tblPr>
              <a:tblGrid>
                <a:gridCol w="2410460">
                  <a:extLst>
                    <a:ext uri="{9D8B030D-6E8A-4147-A177-3AD203B41FA5}">
                      <a16:colId xmlns:a16="http://schemas.microsoft.com/office/drawing/2014/main" val="3329307484"/>
                    </a:ext>
                  </a:extLst>
                </a:gridCol>
                <a:gridCol w="2410460">
                  <a:extLst>
                    <a:ext uri="{9D8B030D-6E8A-4147-A177-3AD203B41FA5}">
                      <a16:colId xmlns:a16="http://schemas.microsoft.com/office/drawing/2014/main" val="4292632377"/>
                    </a:ext>
                  </a:extLst>
                </a:gridCol>
                <a:gridCol w="2410460">
                  <a:extLst>
                    <a:ext uri="{9D8B030D-6E8A-4147-A177-3AD203B41FA5}">
                      <a16:colId xmlns:a16="http://schemas.microsoft.com/office/drawing/2014/main" val="164616874"/>
                    </a:ext>
                  </a:extLst>
                </a:gridCol>
              </a:tblGrid>
              <a:tr h="398514">
                <a:tc>
                  <a:txBody>
                    <a:bodyPr/>
                    <a:lstStyle/>
                    <a:p>
                      <a:pPr algn="ctr">
                        <a:lnSpc>
                          <a:spcPct val="107000"/>
                        </a:lnSpc>
                        <a:spcAft>
                          <a:spcPts val="800"/>
                        </a:spcAft>
                      </a:pPr>
                      <a:r>
                        <a:rPr lang="en-IN" sz="1100">
                          <a:effectLst/>
                        </a:rPr>
                        <a:t>Header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gn="ctr">
                        <a:lnSpc>
                          <a:spcPct val="107000"/>
                        </a:lnSpc>
                        <a:spcAft>
                          <a:spcPts val="800"/>
                        </a:spcAft>
                      </a:pPr>
                      <a:r>
                        <a:rPr lang="en-IN" sz="1100">
                          <a:effectLst/>
                        </a:rPr>
                        <a:t>Possible values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gn="ctr">
                        <a:lnSpc>
                          <a:spcPct val="107000"/>
                        </a:lnSpc>
                        <a:spcAft>
                          <a:spcPts val="800"/>
                        </a:spcAft>
                      </a:pPr>
                      <a:r>
                        <a:rPr lang="en-IN" sz="1100">
                          <a:effectLst/>
                        </a:rPr>
                        <a:t>Notes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3200604360"/>
                  </a:ext>
                </a:extLst>
              </a:tr>
              <a:tr h="773783">
                <a:tc>
                  <a:txBody>
                    <a:bodyPr/>
                    <a:lstStyle/>
                    <a:p>
                      <a:pPr>
                        <a:lnSpc>
                          <a:spcPct val="107000"/>
                        </a:lnSpc>
                        <a:spcAft>
                          <a:spcPts val="800"/>
                        </a:spcAft>
                      </a:pPr>
                      <a:r>
                        <a:rPr lang="en-IN" sz="1200">
                          <a:effectLst/>
                        </a:rPr>
                        <a:t>Accept-Encoding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IN" sz="1200" dirty="0" err="1">
                          <a:effectLst/>
                        </a:rPr>
                        <a:t>gzip</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IN" sz="1100">
                          <a:effectLst/>
                        </a:rPr>
                        <a:t>not supplying this header is also acceptable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358926284"/>
                  </a:ext>
                </a:extLst>
              </a:tr>
              <a:tr h="840599">
                <a:tc rowSpan="3">
                  <a:txBody>
                    <a:bodyPr/>
                    <a:lstStyle/>
                    <a:p>
                      <a:pPr>
                        <a:lnSpc>
                          <a:spcPct val="107000"/>
                        </a:lnSpc>
                        <a:spcAft>
                          <a:spcPts val="800"/>
                        </a:spcAft>
                      </a:pPr>
                      <a:r>
                        <a:rPr lang="en-IN" sz="1200">
                          <a:effectLst/>
                        </a:rPr>
                        <a:t>Accept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IN" sz="1200">
                          <a:effectLst/>
                        </a:rPr>
                        <a:t>application/com.github.proto-openapi.spec.v3@v1.0+protobuf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IN" sz="1100">
                          <a:effectLst/>
                        </a:rPr>
                        <a:t>mainly for intra-cluster use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542052728"/>
                  </a:ext>
                </a:extLst>
              </a:tr>
              <a:tr h="431192">
                <a:tc vMerge="1">
                  <a:txBody>
                    <a:bodyPr/>
                    <a:lstStyle/>
                    <a:p>
                      <a:endParaRPr lang="en-IN"/>
                    </a:p>
                  </a:txBody>
                  <a:tcPr/>
                </a:tc>
                <a:tc>
                  <a:txBody>
                    <a:bodyPr/>
                    <a:lstStyle/>
                    <a:p>
                      <a:pPr>
                        <a:lnSpc>
                          <a:spcPct val="107000"/>
                        </a:lnSpc>
                        <a:spcAft>
                          <a:spcPts val="800"/>
                        </a:spcAft>
                      </a:pPr>
                      <a:r>
                        <a:rPr lang="en-IN" sz="1200">
                          <a:effectLst/>
                        </a:rPr>
                        <a:t>application/json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IN" sz="1100">
                          <a:effectLst/>
                        </a:rPr>
                        <a:t>default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663346852"/>
                  </a:ext>
                </a:extLst>
              </a:tr>
              <a:tr h="431192">
                <a:tc vMerge="1">
                  <a:txBody>
                    <a:bodyPr/>
                    <a:lstStyle/>
                    <a:p>
                      <a:endParaRPr lang="en-IN"/>
                    </a:p>
                  </a:txBody>
                  <a:tcPr/>
                </a:tc>
                <a:tc>
                  <a:txBody>
                    <a:bodyPr/>
                    <a:lstStyle/>
                    <a:p>
                      <a:pPr>
                        <a:lnSpc>
                          <a:spcPct val="107000"/>
                        </a:lnSpc>
                        <a:spcAft>
                          <a:spcPts val="800"/>
                        </a:spcAft>
                      </a:pPr>
                      <a:r>
                        <a:rPr lang="en-IN" sz="12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IN" sz="1100" dirty="0">
                          <a:effectLst/>
                        </a:rPr>
                        <a:t>serves </a:t>
                      </a:r>
                      <a:r>
                        <a:rPr lang="en-IN" sz="1200" dirty="0">
                          <a:effectLst/>
                        </a:rPr>
                        <a:t>application/</a:t>
                      </a:r>
                      <a:r>
                        <a:rPr lang="en-IN" sz="1200" dirty="0" err="1">
                          <a:effectLst/>
                        </a:rPr>
                        <a:t>json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746537004"/>
                  </a:ext>
                </a:extLst>
              </a:tr>
            </a:tbl>
          </a:graphicData>
        </a:graphic>
      </p:graphicFrame>
      <p:sp>
        <p:nvSpPr>
          <p:cNvPr id="3" name="Rectangle 1">
            <a:extLst>
              <a:ext uri="{FF2B5EF4-FFF2-40B4-BE49-F238E27FC236}">
                <a16:creationId xmlns:a16="http://schemas.microsoft.com/office/drawing/2014/main" id="{D4AADF73-DDA6-6033-0557-C9FDF38C12BF}"/>
              </a:ext>
            </a:extLst>
          </p:cNvPr>
          <p:cNvSpPr>
            <a:spLocks noChangeArrowheads="1"/>
          </p:cNvSpPr>
          <p:nvPr/>
        </p:nvSpPr>
        <p:spPr bwMode="auto">
          <a:xfrm rot="10800000" flipV="1">
            <a:off x="356870" y="3726657"/>
            <a:ext cx="7447280"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Persistence</a:t>
            </a:r>
            <a:endParaRPr kumimoji="0" lang="en-US" altLang="en-US" sz="2000" b="1"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Kubernetes stores the serialized state of objects by writing them into </a:t>
            </a:r>
            <a:r>
              <a:rPr kumimoji="0" lang="en-US" altLang="en-US" sz="2000" b="0" i="0" u="none" strike="noStrike" cap="none" normalizeH="0" baseline="0" dirty="0" err="1">
                <a:ln>
                  <a:noFill/>
                </a:ln>
                <a:solidFill>
                  <a:srgbClr val="000000"/>
                </a:solidFill>
                <a:effectLst/>
                <a:latin typeface="Open Sans" panose="020B0606030504020204" pitchFamily="34" charset="0"/>
                <a:ea typeface="Times New Roman" panose="02020603050405020304" pitchFamily="18" charset="0"/>
                <a:cs typeface="Open Sans" panose="020B0606030504020204" pitchFamily="34" charset="0"/>
                <a:hlinkClick r:id="rId2"/>
              </a:rPr>
              <a:t>etcd</a:t>
            </a:r>
            <a:r>
              <a:rPr kumimoji="0" lang="en-US" altLang="en-US" sz="2000" b="0" i="0" u="none" strike="noStrike" cap="none" normalizeH="0" baseline="0" dirty="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a:t>
            </a:r>
            <a:endParaRPr kumimoji="0" lang="en-US" altLang="en-US" sz="2000" b="1"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API groups and versioning</a:t>
            </a:r>
            <a:endParaRPr kumimoji="0" lang="en-US" altLang="en-US" sz="2000" b="1"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To make it easier to eliminate fields or restructure resource representations, Kubernetes supports multiple API versions, each at a different API path, such as </a:t>
            </a:r>
            <a:r>
              <a:rPr kumimoji="0" lang="en-US" altLang="en-US" sz="2000" b="0" i="0" u="none" strike="noStrike" cap="none" normalizeH="0" baseline="0" dirty="0">
                <a:ln>
                  <a:noFill/>
                </a:ln>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2000" b="0" i="0" u="none" strike="noStrike" cap="none" normalizeH="0" baseline="0" dirty="0" err="1">
                <a:ln>
                  <a:noFill/>
                </a:ln>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api</a:t>
            </a:r>
            <a:r>
              <a:rPr kumimoji="0" lang="en-US" altLang="en-US" sz="2000" b="0" i="0" u="none" strike="noStrike" cap="none" normalizeH="0" baseline="0" dirty="0">
                <a:ln>
                  <a:noFill/>
                </a:ln>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/v1</a:t>
            </a:r>
            <a:r>
              <a:rPr kumimoji="0" lang="en-US" altLang="en-US" sz="2000" b="0" i="0" u="none" strike="noStrike" cap="none" normalizeH="0" baseline="0" dirty="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 or </a:t>
            </a:r>
            <a:r>
              <a:rPr kumimoji="0" lang="en-US" altLang="en-US" sz="2000" b="0" i="0" u="none" strike="noStrike" cap="none" normalizeH="0" baseline="0" dirty="0">
                <a:ln>
                  <a:noFill/>
                </a:ln>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2000" b="0" i="0" u="none" strike="noStrike" cap="none" normalizeH="0" baseline="0" dirty="0" err="1">
                <a:ln>
                  <a:noFill/>
                </a:ln>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apis</a:t>
            </a:r>
            <a:r>
              <a:rPr kumimoji="0" lang="en-US" altLang="en-US" sz="2000" b="0" i="0" u="none" strike="noStrike" cap="none" normalizeH="0" baseline="0" dirty="0">
                <a:ln>
                  <a:noFill/>
                </a:ln>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/rbac.authorization.k8s.io/v1alpha1</a:t>
            </a:r>
            <a:r>
              <a:rPr kumimoji="0" lang="en-US" altLang="en-US" sz="2000" b="0" i="0" u="none" strike="noStrike" cap="none" normalizeH="0" baseline="0" dirty="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4082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78DC7F6B-81C7-D879-E178-4D5AC8DFD664}"/>
              </a:ext>
            </a:extLst>
          </p:cNvPr>
          <p:cNvSpPr>
            <a:spLocks noChangeArrowheads="1"/>
          </p:cNvSpPr>
          <p:nvPr/>
        </p:nvSpPr>
        <p:spPr bwMode="auto">
          <a:xfrm>
            <a:off x="0" y="620660"/>
            <a:ext cx="109347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Versioning is done at the API level rather than at the resource or field level to ensure that the API presents a clear, consistent view of system resources and behavior, and to enable controlling access to end-of-life and/or experimental APIs.</a:t>
            </a:r>
            <a:endParaRPr kumimoji="0" lang="en-US" altLang="en-US" sz="20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To make it easier to evolve and to extend its API, Kubernetes implements </a:t>
            </a:r>
            <a:r>
              <a:rPr kumimoji="0" lang="en-US" altLang="en-US" sz="2000" b="0" i="0" u="none" strike="noStrike" cap="none" normalizeH="0" baseline="0">
                <a:ln>
                  <a:noFill/>
                </a:ln>
                <a:solidFill>
                  <a:srgbClr val="3371E3"/>
                </a:solidFill>
                <a:effectLst/>
                <a:latin typeface="Open Sans" panose="020B0606030504020204" pitchFamily="34" charset="0"/>
                <a:ea typeface="Times New Roman" panose="02020603050405020304" pitchFamily="18" charset="0"/>
                <a:cs typeface="Open Sans" panose="020B0606030504020204" pitchFamily="34" charset="0"/>
                <a:hlinkClick r:id="rId2"/>
              </a:rPr>
              <a:t>API groups</a:t>
            </a:r>
            <a:r>
              <a:rPr kumimoji="0" lang="en-US" altLang="en-US" sz="2000" b="0"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 that can be </a:t>
            </a:r>
            <a:r>
              <a:rPr kumimoji="0" lang="en-US" altLang="en-US" sz="2000" b="0" i="0" u="none" strike="noStrike" cap="none" normalizeH="0" baseline="0">
                <a:ln>
                  <a:noFill/>
                </a:ln>
                <a:solidFill>
                  <a:srgbClr val="3371E3"/>
                </a:solidFill>
                <a:effectLst/>
                <a:latin typeface="Open Sans" panose="020B0606030504020204" pitchFamily="34" charset="0"/>
                <a:ea typeface="Times New Roman" panose="02020603050405020304" pitchFamily="18" charset="0"/>
                <a:cs typeface="Open Sans" panose="020B0606030504020204" pitchFamily="34" charset="0"/>
                <a:hlinkClick r:id="rId3"/>
              </a:rPr>
              <a:t>enabled or disabled</a:t>
            </a:r>
            <a:r>
              <a:rPr kumimoji="0" lang="en-US" altLang="en-US" sz="2000" b="0"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a:t>
            </a:r>
            <a:endParaRPr kumimoji="0" lang="en-US" altLang="en-US" sz="20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API resources are distinguished by their API group, resource type, namespace (for namespaced resources), and name. The API server handles the conversion between API versions transparently: all the different versions are actually representations of the same persisted data. The API server may serve the same underlying data through multiple API versions.</a:t>
            </a:r>
            <a:endParaRPr kumimoji="0" lang="en-US" altLang="en-US" sz="20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For example, suppose there are two API versions, </a:t>
            </a:r>
            <a:r>
              <a:rPr kumimoji="0" lang="en-US" altLang="en-US" sz="2000" b="0" i="0" u="none" strike="noStrike" cap="none" normalizeH="0" baseline="0">
                <a:ln>
                  <a:noFill/>
                </a:ln>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v1</a:t>
            </a:r>
            <a:r>
              <a:rPr kumimoji="0" lang="en-US" altLang="en-US" sz="2000" b="0"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 and </a:t>
            </a:r>
            <a:r>
              <a:rPr kumimoji="0" lang="en-US" altLang="en-US" sz="2000" b="0" i="0" u="none" strike="noStrike" cap="none" normalizeH="0" baseline="0">
                <a:ln>
                  <a:noFill/>
                </a:ln>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v1beta1</a:t>
            </a:r>
            <a:r>
              <a:rPr kumimoji="0" lang="en-US" altLang="en-US" sz="2000" b="0"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 for the same resource. If you originally created an object using the </a:t>
            </a:r>
            <a:r>
              <a:rPr kumimoji="0" lang="en-US" altLang="en-US" sz="2000" b="0" i="0" u="none" strike="noStrike" cap="none" normalizeH="0" baseline="0">
                <a:ln>
                  <a:noFill/>
                </a:ln>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v1beta1</a:t>
            </a:r>
            <a:r>
              <a:rPr kumimoji="0" lang="en-US" altLang="en-US" sz="2000" b="0"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 version of its API, you can later read, update, or delete that object using either the </a:t>
            </a:r>
            <a:r>
              <a:rPr kumimoji="0" lang="en-US" altLang="en-US" sz="2000" b="0" i="0" u="none" strike="noStrike" cap="none" normalizeH="0" baseline="0">
                <a:ln>
                  <a:noFill/>
                </a:ln>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v1beta1</a:t>
            </a:r>
            <a:r>
              <a:rPr kumimoji="0" lang="en-US" altLang="en-US" sz="2000" b="0"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 or the </a:t>
            </a:r>
            <a:r>
              <a:rPr kumimoji="0" lang="en-US" altLang="en-US" sz="2000" b="0" i="0" u="none" strike="noStrike" cap="none" normalizeH="0" baseline="0">
                <a:ln>
                  <a:noFill/>
                </a:ln>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v1</a:t>
            </a:r>
            <a:r>
              <a:rPr kumimoji="0" lang="en-US" altLang="en-US" sz="2000" b="0"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 API version, until the </a:t>
            </a:r>
            <a:r>
              <a:rPr kumimoji="0" lang="en-US" altLang="en-US" sz="2000" b="0" i="0" u="none" strike="noStrike" cap="none" normalizeH="0" baseline="0">
                <a:ln>
                  <a:noFill/>
                </a:ln>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v1beta1</a:t>
            </a:r>
            <a:r>
              <a:rPr kumimoji="0" lang="en-US" altLang="en-US" sz="2000" b="0"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 version is deprecated and removed. At that point you can continue accessing and modifying the object using the </a:t>
            </a:r>
            <a:r>
              <a:rPr kumimoji="0" lang="en-US" altLang="en-US" sz="2000" b="0" i="0" u="none" strike="noStrike" cap="none" normalizeH="0" baseline="0">
                <a:ln>
                  <a:noFill/>
                </a:ln>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v1</a:t>
            </a:r>
            <a:r>
              <a:rPr kumimoji="0" lang="en-US" altLang="en-US" sz="2000" b="0"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 API.</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1907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50388A-1FD5-5128-B3EE-D7BD2DB3326F}"/>
              </a:ext>
            </a:extLst>
          </p:cNvPr>
          <p:cNvSpPr txBox="1"/>
          <p:nvPr/>
        </p:nvSpPr>
        <p:spPr>
          <a:xfrm>
            <a:off x="333375" y="289679"/>
            <a:ext cx="11106150" cy="5170646"/>
          </a:xfrm>
          <a:prstGeom prst="rect">
            <a:avLst/>
          </a:prstGeom>
          <a:noFill/>
        </p:spPr>
        <p:txBody>
          <a:bodyPr wrap="square">
            <a:spAutoFit/>
          </a:bodyPr>
          <a:lstStyle/>
          <a:p>
            <a:r>
              <a:rPr lang="en-US" sz="2400" dirty="0"/>
              <a:t>API changes</a:t>
            </a:r>
          </a:p>
          <a:p>
            <a:r>
              <a:rPr lang="en-US" sz="2400" dirty="0"/>
              <a:t>Any system that is successful needs to grow and change as new use cases emerge or existing ones change. Therefore, Kubernetes has designed the Kubernetes API to continuously change and grow. The Kubernetes project aims to not break compatibility with existing clients, and to maintain that compatibility for a length of time so that other projects have an opportunity to adapt.</a:t>
            </a:r>
          </a:p>
          <a:p>
            <a:r>
              <a:rPr lang="en-US" sz="2400" dirty="0"/>
              <a:t>In general, new API resources and new resource fields can be added often and frequently. Elimination of resources or fields requires following the API deprecation policy.</a:t>
            </a:r>
          </a:p>
          <a:p>
            <a:r>
              <a:rPr lang="en-US" sz="2400" dirty="0"/>
              <a:t>Kubernetes makes a strong commitment to maintain compatibility for official Kubernetes APIs once they reach general availability (GA), typically at API version v1. Additionally, Kubernetes maintains compatibility with data persisted via beta API versions of official Kubernetes </a:t>
            </a:r>
            <a:r>
              <a:rPr lang="en-US" dirty="0"/>
              <a:t>APIs, and ensures that data can be converted and accessed via GA API versions when the feature goes stable.</a:t>
            </a:r>
          </a:p>
        </p:txBody>
      </p:sp>
    </p:spTree>
    <p:extLst>
      <p:ext uri="{BB962C8B-B14F-4D97-AF65-F5344CB8AC3E}">
        <p14:creationId xmlns:p14="http://schemas.microsoft.com/office/powerpoint/2010/main" val="72551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D7A9DF-172F-9F30-3C74-8839E007B917}"/>
              </a:ext>
            </a:extLst>
          </p:cNvPr>
          <p:cNvSpPr txBox="1"/>
          <p:nvPr/>
        </p:nvSpPr>
        <p:spPr>
          <a:xfrm>
            <a:off x="552449" y="293637"/>
            <a:ext cx="7134225" cy="5637954"/>
          </a:xfrm>
          <a:prstGeom prst="rect">
            <a:avLst/>
          </a:prstGeom>
          <a:noFill/>
        </p:spPr>
        <p:txBody>
          <a:bodyPr wrap="square">
            <a:spAutoFit/>
          </a:bodyPr>
          <a:lstStyle/>
          <a:p>
            <a:r>
              <a:rPr lang="en-IN" sz="1800" dirty="0">
                <a:solidFill>
                  <a:srgbClr val="222222"/>
                </a:solidFill>
                <a:effectLst/>
                <a:latin typeface="Open Sans" panose="020B0606030504020204" pitchFamily="34" charset="0"/>
                <a:ea typeface="Times New Roman" panose="02020603050405020304" pitchFamily="18" charset="0"/>
              </a:rPr>
              <a:t>If you adopt a beta API version, you will need to transition to a subsequent beta or stable API version once the API graduates. The best time to do this is while the beta API is in its deprecation period, since objects are simultaneously accessible via both API versions. Once the beta API completes its deprecation period and is no longer served, the replacement API version must be used.</a:t>
            </a:r>
          </a:p>
          <a:p>
            <a:endParaRPr lang="en-IN" b="0" dirty="0">
              <a:solidFill>
                <a:srgbClr val="222222"/>
              </a:solidFill>
              <a:latin typeface="Open Sans" panose="020B0606030504020204" pitchFamily="34" charset="0"/>
              <a:ea typeface="Times New Roman" panose="02020603050405020304" pitchFamily="18" charset="0"/>
            </a:endParaRPr>
          </a:p>
          <a:p>
            <a:endParaRPr lang="en-IN" sz="1800" dirty="0">
              <a:solidFill>
                <a:srgbClr val="222222"/>
              </a:solidFill>
              <a:effectLst/>
              <a:latin typeface="Open Sans" panose="020B0606030504020204" pitchFamily="34" charset="0"/>
              <a:ea typeface="Times New Roman" panose="02020603050405020304" pitchFamily="18" charset="0"/>
            </a:endParaRPr>
          </a:p>
          <a:p>
            <a:endParaRPr lang="en-IN" b="0" dirty="0">
              <a:solidFill>
                <a:srgbClr val="222222"/>
              </a:solidFill>
              <a:latin typeface="Open Sans" panose="020B0606030504020204" pitchFamily="34" charset="0"/>
              <a:ea typeface="Times New Roman" panose="02020603050405020304" pitchFamily="18" charset="0"/>
            </a:endParaRPr>
          </a:p>
          <a:p>
            <a:endParaRPr lang="en-IN" sz="1800" dirty="0">
              <a:solidFill>
                <a:srgbClr val="222222"/>
              </a:solidFill>
              <a:effectLst/>
              <a:latin typeface="Open Sans" panose="020B0606030504020204" pitchFamily="34" charset="0"/>
              <a:ea typeface="Times New Roman" panose="02020603050405020304" pitchFamily="18" charset="0"/>
            </a:endParaRPr>
          </a:p>
          <a:p>
            <a:endParaRPr lang="en-IN" b="0" dirty="0">
              <a:solidFill>
                <a:srgbClr val="222222"/>
              </a:solidFill>
              <a:latin typeface="Open Sans" panose="020B0606030504020204" pitchFamily="34" charset="0"/>
              <a:ea typeface="Times New Roman" panose="02020603050405020304" pitchFamily="18" charset="0"/>
            </a:endParaRPr>
          </a:p>
          <a:p>
            <a:endParaRPr lang="en-IN" sz="1800" dirty="0">
              <a:solidFill>
                <a:srgbClr val="222222"/>
              </a:solidFill>
              <a:effectLst/>
              <a:latin typeface="Open Sans" panose="020B0606030504020204" pitchFamily="34" charset="0"/>
              <a:ea typeface="Times New Roman" panose="02020603050405020304" pitchFamily="18" charset="0"/>
            </a:endParaRPr>
          </a:p>
          <a:p>
            <a:r>
              <a:rPr lang="en-IN" sz="1800" b="0" dirty="0">
                <a:solidFill>
                  <a:srgbClr val="222222"/>
                </a:solidFill>
                <a:effectLst/>
                <a:latin typeface="Open Sans" panose="020B0606030504020204" pitchFamily="34" charset="0"/>
                <a:ea typeface="Times New Roman" panose="02020603050405020304" pitchFamily="18" charset="0"/>
              </a:rPr>
              <a:t> API Extension</a:t>
            </a:r>
            <a:endParaRPr lang="en-IN" sz="1800" b="1" dirty="0">
              <a:effectLst/>
              <a:latin typeface="Times New Roman" panose="02020603050405020304" pitchFamily="18" charset="0"/>
              <a:ea typeface="Times New Roman" panose="02020603050405020304" pitchFamily="18" charset="0"/>
            </a:endParaRPr>
          </a:p>
          <a:p>
            <a:r>
              <a:rPr lang="en-IN" sz="1800" dirty="0">
                <a:solidFill>
                  <a:srgbClr val="222222"/>
                </a:solidFill>
                <a:effectLst/>
                <a:latin typeface="Open Sans" panose="020B0606030504020204" pitchFamily="34" charset="0"/>
                <a:ea typeface="Times New Roman" panose="02020603050405020304" pitchFamily="18" charset="0"/>
              </a:rPr>
              <a:t>The Kubernetes API can be extended in one of two ways:</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u="sng" dirty="0">
                <a:solidFill>
                  <a:srgbClr val="3371E3"/>
                </a:solidFill>
                <a:effectLst/>
                <a:latin typeface="Open Sans" panose="020B0606030504020204" pitchFamily="34" charset="0"/>
                <a:ea typeface="Calibri" panose="020F0502020204030204" pitchFamily="34" charset="0"/>
                <a:cs typeface="Times New Roman" panose="02020603050405020304" pitchFamily="18" charset="0"/>
                <a:hlinkClick r:id="rId2"/>
              </a:rPr>
              <a:t>Custom resources</a:t>
            </a:r>
            <a:r>
              <a:rPr lang="en-IN" sz="180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 let you declaratively define how the API server should provide your chosen resource API.</a:t>
            </a:r>
            <a:endParaRPr lang="en-IN" sz="1800" dirty="0">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You can also extend the Kubernetes API by implementing an </a:t>
            </a:r>
            <a:r>
              <a:rPr lang="en-IN" sz="1800" u="sng" dirty="0">
                <a:solidFill>
                  <a:srgbClr val="3371E3"/>
                </a:solidFill>
                <a:effectLst/>
                <a:latin typeface="Open Sans" panose="020B0606030504020204" pitchFamily="34" charset="0"/>
                <a:ea typeface="Calibri" panose="020F0502020204030204" pitchFamily="34" charset="0"/>
                <a:cs typeface="Times New Roman" panose="02020603050405020304" pitchFamily="18" charset="0"/>
                <a:hlinkClick r:id="rId3"/>
              </a:rPr>
              <a:t>aggregation layer</a:t>
            </a:r>
            <a:r>
              <a:rPr lang="en-IN" sz="180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a:t>
            </a:r>
            <a:endParaRPr lang="en-IN" sz="1800" dirty="0">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66105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8E90B-31B8-95F9-2297-FDA5FC30BCA4}"/>
              </a:ext>
            </a:extLst>
          </p:cNvPr>
          <p:cNvSpPr>
            <a:spLocks noGrp="1"/>
          </p:cNvSpPr>
          <p:nvPr>
            <p:ph type="title" idx="4294967295"/>
          </p:nvPr>
        </p:nvSpPr>
        <p:spPr>
          <a:xfrm>
            <a:off x="0" y="365125"/>
            <a:ext cx="10515600" cy="1325563"/>
          </a:xfrm>
        </p:spPr>
        <p:txBody>
          <a:bodyPr/>
          <a:lstStyle/>
          <a:p>
            <a:r>
              <a:rPr lang="en-IN" dirty="0"/>
              <a:t>KUBERNETES</a:t>
            </a:r>
            <a:br>
              <a:rPr lang="en-IN" dirty="0"/>
            </a:br>
            <a:endParaRPr lang="en-IN" dirty="0"/>
          </a:p>
        </p:txBody>
      </p:sp>
      <p:sp>
        <p:nvSpPr>
          <p:cNvPr id="23" name="TextBox 22">
            <a:extLst>
              <a:ext uri="{FF2B5EF4-FFF2-40B4-BE49-F238E27FC236}">
                <a16:creationId xmlns:a16="http://schemas.microsoft.com/office/drawing/2014/main" id="{04899F20-2456-E56C-75B0-849898FE6FAA}"/>
              </a:ext>
            </a:extLst>
          </p:cNvPr>
          <p:cNvSpPr txBox="1"/>
          <p:nvPr/>
        </p:nvSpPr>
        <p:spPr>
          <a:xfrm>
            <a:off x="180975" y="1143001"/>
            <a:ext cx="8902065" cy="2585323"/>
          </a:xfrm>
          <a:prstGeom prst="rect">
            <a:avLst/>
          </a:prstGeom>
          <a:noFill/>
        </p:spPr>
        <p:txBody>
          <a:bodyPr wrap="square">
            <a:spAutoFit/>
          </a:bodyPr>
          <a:lstStyle/>
          <a:p>
            <a:r>
              <a:rPr lang="en-IN" sz="1800" dirty="0">
                <a:solidFill>
                  <a:srgbClr val="222222"/>
                </a:solidFill>
                <a:effectLst/>
                <a:latin typeface="Open Sans" panose="020B0606030504020204" pitchFamily="34" charset="0"/>
                <a:ea typeface="Times New Roman" panose="02020603050405020304" pitchFamily="18" charset="0"/>
              </a:rPr>
              <a:t>Kubernetes is a portable, extensible, open source platform for managing containerized workloads and services, that facilitates both declarative configuration and automation. It has a large, rapidly growing ecosystem. Kubernetes services, support, and tools are widely available.</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222222"/>
                </a:solidFill>
                <a:effectLst/>
                <a:latin typeface="Open Sans" panose="020B0606030504020204" pitchFamily="34" charset="0"/>
                <a:ea typeface="Times New Roman" panose="02020603050405020304" pitchFamily="18" charset="0"/>
              </a:rPr>
              <a:t>The name Kubernetes originates from Greek, meaning helmsman or pilot. K8s as an abbreviation results from counting the eight letters between the "K" and the "s". Google open-sourced the Kubernetes project in 2014. Kubernetes combines </a:t>
            </a:r>
            <a:r>
              <a:rPr lang="en-IN" sz="1800" u="sng" dirty="0">
                <a:solidFill>
                  <a:srgbClr val="3371E3"/>
                </a:solidFill>
                <a:effectLst/>
                <a:latin typeface="Open Sans" panose="020B0606030504020204" pitchFamily="34" charset="0"/>
                <a:ea typeface="Times New Roman" panose="02020603050405020304" pitchFamily="18" charset="0"/>
                <a:hlinkClick r:id="rId2"/>
              </a:rPr>
              <a:t>over 15 years of Google's experience</a:t>
            </a:r>
            <a:r>
              <a:rPr lang="en-IN" sz="1800" dirty="0">
                <a:solidFill>
                  <a:srgbClr val="222222"/>
                </a:solidFill>
                <a:effectLst/>
                <a:latin typeface="Open Sans" panose="020B0606030504020204" pitchFamily="34" charset="0"/>
                <a:ea typeface="Times New Roman" panose="02020603050405020304" pitchFamily="18" charset="0"/>
              </a:rPr>
              <a:t> running production workloads at scale with best-of-breed ideas and practices from the community.</a:t>
            </a:r>
            <a:endParaRPr lang="en-IN" sz="1800" dirty="0">
              <a:effectLst/>
              <a:latin typeface="Times New Roman" panose="02020603050405020304" pitchFamily="18" charset="0"/>
              <a:ea typeface="Times New Roman" panose="02020603050405020304" pitchFamily="18" charset="0"/>
            </a:endParaRPr>
          </a:p>
        </p:txBody>
      </p:sp>
      <p:sp>
        <p:nvSpPr>
          <p:cNvPr id="24" name="Rectangle 18">
            <a:extLst>
              <a:ext uri="{FF2B5EF4-FFF2-40B4-BE49-F238E27FC236}">
                <a16:creationId xmlns:a16="http://schemas.microsoft.com/office/drawing/2014/main" id="{08F0B195-84FF-753B-1487-EDDFACDC864E}"/>
              </a:ext>
            </a:extLst>
          </p:cNvPr>
          <p:cNvSpPr>
            <a:spLocks noChangeArrowheads="1"/>
          </p:cNvSpPr>
          <p:nvPr/>
        </p:nvSpPr>
        <p:spPr bwMode="auto">
          <a:xfrm>
            <a:off x="1295400" y="3429000"/>
            <a:ext cx="1376580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2065" name="Picture 5">
            <a:extLst>
              <a:ext uri="{FF2B5EF4-FFF2-40B4-BE49-F238E27FC236}">
                <a16:creationId xmlns:a16="http://schemas.microsoft.com/office/drawing/2014/main" id="{0D8B3A32-2BFA-58C4-8482-40658F1F5B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399" y="3886200"/>
            <a:ext cx="6581775" cy="2184400"/>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19">
            <a:extLst>
              <a:ext uri="{FF2B5EF4-FFF2-40B4-BE49-F238E27FC236}">
                <a16:creationId xmlns:a16="http://schemas.microsoft.com/office/drawing/2014/main" id="{CCFDDE30-CB82-BBC7-2164-E1311DC26FA6}"/>
              </a:ext>
            </a:extLst>
          </p:cNvPr>
          <p:cNvSpPr>
            <a:spLocks noChangeArrowheads="1"/>
          </p:cNvSpPr>
          <p:nvPr/>
        </p:nvSpPr>
        <p:spPr bwMode="auto">
          <a:xfrm>
            <a:off x="1295400" y="6070600"/>
            <a:ext cx="1376580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818587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3A7A23-D1F6-85B7-BD40-7C7EF5928142}"/>
              </a:ext>
            </a:extLst>
          </p:cNvPr>
          <p:cNvSpPr txBox="1"/>
          <p:nvPr/>
        </p:nvSpPr>
        <p:spPr>
          <a:xfrm>
            <a:off x="2156791" y="-6828184"/>
            <a:ext cx="6989693" cy="13529409"/>
          </a:xfrm>
          <a:prstGeom prst="rect">
            <a:avLst/>
          </a:prstGeom>
          <a:noFill/>
        </p:spPr>
        <p:txBody>
          <a:bodyPr wrap="square">
            <a:spAutoFit/>
          </a:bodyPr>
          <a:lstStyle/>
          <a:p>
            <a:pPr>
              <a:lnSpc>
                <a:spcPct val="107000"/>
              </a:lnSpc>
              <a:spcAft>
                <a:spcPts val="800"/>
              </a:spcAft>
            </a:pPr>
            <a:r>
              <a:rPr lang="en-IN" sz="180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used resource allocation issues. For example, if multiple applications run on a physical server, there can be instances where one application would take up most of the resources, and as a result, the other applications would underperform. A solution for this would be to run each application on a different physical server. But this did not scale as resources were underutilized, and it was expensive for organizations to maintain many physical servers.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u="sng" dirty="0">
                <a:solidFill>
                  <a:srgbClr val="222222"/>
                </a:solidFill>
                <a:effectLst/>
                <a:uFill>
                  <a:solidFill>
                    <a:srgbClr val="C00000"/>
                  </a:solidFill>
                </a:uFill>
                <a:latin typeface="Open Sans" panose="020B0606030504020204" pitchFamily="34" charset="0"/>
                <a:ea typeface="Calibri" panose="020F0502020204030204" pitchFamily="34" charset="0"/>
                <a:cs typeface="Times New Roman" panose="02020603050405020304" pitchFamily="18" charset="0"/>
              </a:rPr>
              <a:t>Virtualized deployment era: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                                  </a:t>
            </a:r>
            <a:r>
              <a:rPr lang="en-IN" sz="160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As a solution, virtualization was introduced. It allows you to run multiple Virtual Machines (VMs) on a single physical server's CPU. Virtualization allows applications to be isolated between VMs and provides a level of security as the information of one application cannot be freely accessed by another application.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                                 Virtualization allows better utilization of resources in a physical server and allows better scalability because an application can be added or updated easily, reduces hardware costs, and much more. With virtualization you can present a set of physical resources as a cluster of disposable virtual machines.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                       Each VM is a full machine running all the components, including its own operating system, on top of the virtualized hardware.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222222"/>
                </a:solidFill>
                <a:effectLst/>
                <a:latin typeface="Open Sans" panose="020B0606030504020204" pitchFamily="34" charset="0"/>
                <a:ea typeface="Times New Roman" panose="02020603050405020304" pitchFamily="18" charset="0"/>
              </a:rPr>
              <a:t>    </a:t>
            </a:r>
            <a:r>
              <a:rPr lang="en-IN" sz="1800" b="1" u="sng" dirty="0">
                <a:solidFill>
                  <a:srgbClr val="222222"/>
                </a:solidFill>
                <a:effectLst/>
                <a:uFill>
                  <a:solidFill>
                    <a:srgbClr val="C00000"/>
                  </a:solidFill>
                </a:uFill>
                <a:latin typeface="Open Sans" panose="020B0606030504020204" pitchFamily="34" charset="0"/>
                <a:ea typeface="Times New Roman" panose="02020603050405020304" pitchFamily="18" charset="0"/>
              </a:rPr>
              <a:t>Container deployment era:</a:t>
            </a:r>
            <a:r>
              <a:rPr lang="en-IN" sz="1800" dirty="0">
                <a:solidFill>
                  <a:srgbClr val="222222"/>
                </a:solidFill>
                <a:effectLst/>
                <a:latin typeface="Open Sans" panose="020B060603050402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222222"/>
                </a:solidFill>
                <a:effectLst/>
                <a:latin typeface="Open Sans" panose="020B0606030504020204" pitchFamily="34" charset="0"/>
                <a:ea typeface="Times New Roman" panose="02020603050405020304" pitchFamily="18" charset="0"/>
              </a:rPr>
              <a:t>                                        Containers are similar to VMs, but they have relaxed isolation properties to share the Operating System (OS) among the applications. Therefore, containers are considered lightweight. Similar to a VM, a container has its own filesystem, share of CPU, memory, process space, and more. As they are decoupled from the underlying infrastructure, they are portable across clouds and OS distributions.</a:t>
            </a:r>
            <a:endParaRPr lang="en-IN"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IN" sz="1800" dirty="0">
                <a:solidFill>
                  <a:srgbClr val="222222"/>
                </a:solidFill>
                <a:effectLst/>
                <a:latin typeface="Open Sans" panose="020B0606030504020204" pitchFamily="34" charset="0"/>
                <a:ea typeface="Times New Roman" panose="02020603050405020304" pitchFamily="18" charset="0"/>
                <a:cs typeface="Times New Roman" panose="02020603050405020304" pitchFamily="18" charset="0"/>
              </a:rPr>
              <a:t>Containers have become popular because they provide extra benefits, such as: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222222"/>
                </a:solidFill>
                <a:effectLst/>
                <a:latin typeface="Open Sans" panose="020B0606030504020204" pitchFamily="34" charset="0"/>
                <a:ea typeface="Times New Roman" panose="02020603050405020304" pitchFamily="18" charset="0"/>
                <a:cs typeface="Times New Roman" panose="02020603050405020304" pitchFamily="18" charset="0"/>
              </a:rPr>
              <a:t>Agile application creation and deployment: increased ease and efficiency of container image creation compared to VM image use.</a:t>
            </a:r>
            <a:endParaRPr lang="en-IN" sz="1600" dirty="0">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222222"/>
                </a:solidFill>
                <a:effectLst/>
                <a:latin typeface="Open Sans" panose="020B0606030504020204" pitchFamily="34" charset="0"/>
                <a:ea typeface="Times New Roman" panose="02020603050405020304" pitchFamily="18" charset="0"/>
                <a:cs typeface="Times New Roman" panose="02020603050405020304" pitchFamily="18" charset="0"/>
              </a:rPr>
              <a:t>Continuous development, integration, and deployment: provides for reliable and frequent container image build and deployment with quick and efficient rollbacks (due to image immutability).</a:t>
            </a:r>
            <a:endParaRPr lang="en-IN" sz="1600" dirty="0">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222222"/>
                </a:solidFill>
                <a:effectLst/>
                <a:latin typeface="Open Sans" panose="020B0606030504020204" pitchFamily="34" charset="0"/>
                <a:ea typeface="Times New Roman" panose="02020603050405020304" pitchFamily="18" charset="0"/>
                <a:cs typeface="Times New Roman" panose="02020603050405020304" pitchFamily="18" charset="0"/>
              </a:rPr>
              <a:t>Dev and Ops separation of concerns: create application container images at build/release time rather than deployment time, thereby decoupling applications from infrastructure.</a:t>
            </a:r>
            <a:endParaRPr lang="en-IN" sz="1600" dirty="0">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3179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6E76F4-8FFF-54BE-0EF8-82F882C3F9D7}"/>
              </a:ext>
            </a:extLst>
          </p:cNvPr>
          <p:cNvSpPr txBox="1"/>
          <p:nvPr/>
        </p:nvSpPr>
        <p:spPr>
          <a:xfrm>
            <a:off x="3048828" y="-30056"/>
            <a:ext cx="6097656" cy="6918112"/>
          </a:xfrm>
          <a:prstGeom prst="rect">
            <a:avLst/>
          </a:prstGeom>
          <a:noFill/>
        </p:spPr>
        <p:txBody>
          <a:bodyPr wrap="square">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222222"/>
                </a:solidFill>
                <a:effectLst/>
                <a:latin typeface="Open Sans" panose="020B0606030504020204" pitchFamily="34" charset="0"/>
                <a:ea typeface="Times New Roman" panose="02020603050405020304" pitchFamily="18" charset="0"/>
                <a:cs typeface="Times New Roman" panose="02020603050405020304" pitchFamily="18" charset="0"/>
              </a:rPr>
              <a:t>Observability: not only surfaces OS-level information and metrics, but also application health and other signals.</a:t>
            </a:r>
            <a:endParaRPr lang="en-IN" sz="1600" dirty="0">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222222"/>
                </a:solidFill>
                <a:effectLst/>
                <a:latin typeface="Open Sans" panose="020B0606030504020204" pitchFamily="34" charset="0"/>
                <a:ea typeface="Times New Roman" panose="02020603050405020304" pitchFamily="18" charset="0"/>
                <a:cs typeface="Times New Roman" panose="02020603050405020304" pitchFamily="18" charset="0"/>
              </a:rPr>
              <a:t>Environmental consistency across development, testing, and production: runs the same on a laptop as it does in the cloud.</a:t>
            </a:r>
            <a:endParaRPr lang="en-IN" sz="1600" dirty="0">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222222"/>
                </a:solidFill>
                <a:effectLst/>
                <a:latin typeface="Open Sans" panose="020B0606030504020204" pitchFamily="34" charset="0"/>
                <a:ea typeface="Times New Roman" panose="02020603050405020304" pitchFamily="18" charset="0"/>
                <a:cs typeface="Times New Roman" panose="02020603050405020304" pitchFamily="18" charset="0"/>
              </a:rPr>
              <a:t>Cloud and OS distribution portability: runs on Ubuntu, RHEL, CoreOS, on-premises, on major public clouds, and anywhere else.</a:t>
            </a:r>
            <a:endParaRPr lang="en-IN" sz="1600" dirty="0">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222222"/>
                </a:solidFill>
                <a:effectLst/>
                <a:latin typeface="Open Sans" panose="020B0606030504020204" pitchFamily="34" charset="0"/>
                <a:ea typeface="Times New Roman" panose="02020603050405020304" pitchFamily="18" charset="0"/>
                <a:cs typeface="Times New Roman" panose="02020603050405020304" pitchFamily="18" charset="0"/>
              </a:rPr>
              <a:t>Application-centric management: raises the level of abstraction from running an OS on virtual hardware to running an application on an OS using logical resources.</a:t>
            </a:r>
            <a:endParaRPr lang="en-IN" sz="1600" dirty="0">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222222"/>
                </a:solidFill>
                <a:effectLst/>
                <a:latin typeface="Open Sans" panose="020B0606030504020204" pitchFamily="34" charset="0"/>
                <a:ea typeface="Times New Roman" panose="02020603050405020304" pitchFamily="18" charset="0"/>
                <a:cs typeface="Times New Roman" panose="02020603050405020304" pitchFamily="18" charset="0"/>
              </a:rPr>
              <a:t>Loosely coupled, distributed, elastic, liberated micro-services: applications are broken into smaller, independent pieces and can be deployed and managed dynamically – not a monolithic stack running on one big single-purpose machine.</a:t>
            </a:r>
            <a:endParaRPr lang="en-IN" sz="1600" dirty="0">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222222"/>
                </a:solidFill>
                <a:effectLst/>
                <a:latin typeface="Open Sans" panose="020B0606030504020204" pitchFamily="34" charset="0"/>
                <a:ea typeface="Times New Roman" panose="02020603050405020304" pitchFamily="18" charset="0"/>
                <a:cs typeface="Times New Roman" panose="02020603050405020304" pitchFamily="18" charset="0"/>
              </a:rPr>
              <a:t>Resource isolation: predictable application performance.</a:t>
            </a:r>
            <a:endParaRPr lang="en-IN" sz="1600" dirty="0">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222222"/>
                </a:solidFill>
                <a:effectLst/>
                <a:latin typeface="Open Sans" panose="020B0606030504020204" pitchFamily="34" charset="0"/>
                <a:ea typeface="Times New Roman" panose="02020603050405020304" pitchFamily="18" charset="0"/>
                <a:cs typeface="Times New Roman" panose="02020603050405020304" pitchFamily="18" charset="0"/>
              </a:rPr>
              <a:t>Resource utilization: high efficiency and density.</a:t>
            </a:r>
            <a:endParaRPr lang="en-IN" sz="1600" dirty="0">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0818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26B215-B068-8D29-AC07-A6F0723606A9}"/>
              </a:ext>
            </a:extLst>
          </p:cNvPr>
          <p:cNvSpPr txBox="1"/>
          <p:nvPr/>
        </p:nvSpPr>
        <p:spPr>
          <a:xfrm>
            <a:off x="76200" y="0"/>
            <a:ext cx="9067800" cy="3459409"/>
          </a:xfrm>
          <a:prstGeom prst="rect">
            <a:avLst/>
          </a:prstGeom>
          <a:noFill/>
        </p:spPr>
        <p:txBody>
          <a:bodyPr wrap="square">
            <a:spAutoFit/>
          </a:bodyPr>
          <a:lstStyle/>
          <a:p>
            <a:pPr algn="ctr">
              <a:lnSpc>
                <a:spcPct val="107000"/>
              </a:lnSpc>
              <a:spcBef>
                <a:spcPts val="1200"/>
              </a:spcBef>
            </a:pPr>
            <a:r>
              <a:rPr lang="en-IN" sz="4000" b="1" u="sng" kern="0" dirty="0">
                <a:solidFill>
                  <a:srgbClr val="222222"/>
                </a:solidFill>
                <a:effectLst/>
                <a:latin typeface="Open Sans" panose="020B0606030504020204" pitchFamily="34" charset="0"/>
                <a:ea typeface="Times New Roman" panose="02020603050405020304" pitchFamily="18" charset="0"/>
                <a:cs typeface="Times New Roman" panose="02020603050405020304" pitchFamily="18" charset="0"/>
              </a:rPr>
              <a:t>Kubernetes Components</a:t>
            </a:r>
            <a:endParaRPr lang="en-IN" sz="24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sz="1800" dirty="0">
                <a:solidFill>
                  <a:srgbClr val="222222"/>
                </a:solidFill>
                <a:effectLst/>
                <a:latin typeface="Open Sans" panose="020B0606030504020204" pitchFamily="34" charset="0"/>
                <a:ea typeface="Times New Roman" panose="02020603050405020304" pitchFamily="18" charset="0"/>
              </a:rPr>
              <a:t>When you deploy Kubernetes, you get a cluster.</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222222"/>
                </a:solidFill>
                <a:effectLst/>
                <a:latin typeface="Open Sans" panose="020B0606030504020204" pitchFamily="34" charset="0"/>
                <a:ea typeface="Times New Roman" panose="02020603050405020304" pitchFamily="18" charset="0"/>
              </a:rPr>
              <a:t>A Kubernetes cluster consists of a set of worker machines, called </a:t>
            </a:r>
            <a:r>
              <a:rPr lang="en-IN" sz="1800" u="sng" dirty="0">
                <a:solidFill>
                  <a:srgbClr val="000000"/>
                </a:solidFill>
                <a:effectLst/>
                <a:latin typeface="Open Sans" panose="020B0606030504020204" pitchFamily="34" charset="0"/>
                <a:ea typeface="Times New Roman" panose="02020603050405020304" pitchFamily="18" charset="0"/>
                <a:hlinkClick r:id="rId2"/>
              </a:rPr>
              <a:t>nodes</a:t>
            </a:r>
            <a:r>
              <a:rPr lang="en-IN" sz="1800" dirty="0">
                <a:solidFill>
                  <a:srgbClr val="222222"/>
                </a:solidFill>
                <a:effectLst/>
                <a:latin typeface="Open Sans" panose="020B0606030504020204" pitchFamily="34" charset="0"/>
                <a:ea typeface="Times New Roman" panose="02020603050405020304" pitchFamily="18" charset="0"/>
              </a:rPr>
              <a:t>, that run containerized applications. Every cluster has at least one worker node.</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222222"/>
                </a:solidFill>
                <a:effectLst/>
                <a:latin typeface="Open Sans" panose="020B0606030504020204" pitchFamily="34" charset="0"/>
                <a:ea typeface="Times New Roman" panose="02020603050405020304" pitchFamily="18" charset="0"/>
              </a:rPr>
              <a:t>The worker node(s) host the </a:t>
            </a:r>
            <a:r>
              <a:rPr lang="en-IN" sz="1800" u="sng" dirty="0">
                <a:solidFill>
                  <a:srgbClr val="000000"/>
                </a:solidFill>
                <a:effectLst/>
                <a:latin typeface="Open Sans" panose="020B0606030504020204" pitchFamily="34" charset="0"/>
                <a:ea typeface="Times New Roman" panose="02020603050405020304" pitchFamily="18" charset="0"/>
                <a:hlinkClick r:id="rId3"/>
              </a:rPr>
              <a:t>Pods</a:t>
            </a:r>
            <a:r>
              <a:rPr lang="en-IN" sz="1800" dirty="0">
                <a:solidFill>
                  <a:srgbClr val="222222"/>
                </a:solidFill>
                <a:effectLst/>
                <a:latin typeface="Open Sans" panose="020B0606030504020204" pitchFamily="34" charset="0"/>
                <a:ea typeface="Times New Roman" panose="02020603050405020304" pitchFamily="18" charset="0"/>
              </a:rPr>
              <a:t> that are the components of the application workload. The </a:t>
            </a:r>
            <a:r>
              <a:rPr lang="en-IN" sz="1800" u="sng" dirty="0">
                <a:solidFill>
                  <a:srgbClr val="000000"/>
                </a:solidFill>
                <a:effectLst/>
                <a:latin typeface="Open Sans" panose="020B0606030504020204" pitchFamily="34" charset="0"/>
                <a:ea typeface="Times New Roman" panose="02020603050405020304" pitchFamily="18" charset="0"/>
                <a:hlinkClick r:id="rId4"/>
              </a:rPr>
              <a:t>control plane</a:t>
            </a:r>
            <a:r>
              <a:rPr lang="en-IN" sz="1800" dirty="0">
                <a:solidFill>
                  <a:srgbClr val="222222"/>
                </a:solidFill>
                <a:effectLst/>
                <a:latin typeface="Open Sans" panose="020B0606030504020204" pitchFamily="34" charset="0"/>
                <a:ea typeface="Times New Roman" panose="02020603050405020304" pitchFamily="18" charset="0"/>
              </a:rPr>
              <a:t> manages the worker nodes and the Pods in the cluster. In production environments, the control plane usually runs across multiple computers and a cluster usually runs multiple nodes, providing fault-tolerance and high availability.</a:t>
            </a:r>
            <a:endParaRPr lang="en-IN" sz="1800" dirty="0">
              <a:effectLst/>
              <a:latin typeface="Times New Roman" panose="02020603050405020304" pitchFamily="18" charset="0"/>
              <a:ea typeface="Times New Roman" panose="02020603050405020304" pitchFamily="18" charset="0"/>
            </a:endParaRPr>
          </a:p>
          <a:p>
            <a:r>
              <a:rPr lang="en-IN" sz="1600" dirty="0">
                <a:solidFill>
                  <a:srgbClr val="222222"/>
                </a:solidFill>
                <a:effectLst/>
                <a:latin typeface="Open Sans" panose="020B0606030504020204" pitchFamily="34" charset="0"/>
                <a:ea typeface="Calibri" panose="020F0502020204030204" pitchFamily="34" charset="0"/>
              </a:rPr>
              <a:t>This document outlines the various components you need to have for a complete and working Kubernetes cluster.</a:t>
            </a:r>
            <a:endParaRPr lang="en-IN" dirty="0"/>
          </a:p>
        </p:txBody>
      </p:sp>
      <p:pic>
        <p:nvPicPr>
          <p:cNvPr id="4" name="Picture 3">
            <a:extLst>
              <a:ext uri="{FF2B5EF4-FFF2-40B4-BE49-F238E27FC236}">
                <a16:creationId xmlns:a16="http://schemas.microsoft.com/office/drawing/2014/main" id="{F872016C-4A77-E55F-9846-3277A80AD6C2}"/>
              </a:ext>
            </a:extLst>
          </p:cNvPr>
          <p:cNvPicPr>
            <a:picLocks noChangeAspect="1"/>
          </p:cNvPicPr>
          <p:nvPr/>
        </p:nvPicPr>
        <p:blipFill>
          <a:blip r:embed="rId5"/>
          <a:stretch>
            <a:fillRect/>
          </a:stretch>
        </p:blipFill>
        <p:spPr>
          <a:xfrm>
            <a:off x="897360" y="3582795"/>
            <a:ext cx="7210320" cy="3366659"/>
          </a:xfrm>
          <a:prstGeom prst="rect">
            <a:avLst/>
          </a:prstGeom>
        </p:spPr>
      </p:pic>
    </p:spTree>
    <p:extLst>
      <p:ext uri="{BB962C8B-B14F-4D97-AF65-F5344CB8AC3E}">
        <p14:creationId xmlns:p14="http://schemas.microsoft.com/office/powerpoint/2010/main" val="363647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7F488B-3828-3899-459D-E8C0A688C33E}"/>
              </a:ext>
            </a:extLst>
          </p:cNvPr>
          <p:cNvSpPr>
            <a:spLocks noChangeArrowheads="1"/>
          </p:cNvSpPr>
          <p:nvPr/>
        </p:nvSpPr>
        <p:spPr bwMode="auto">
          <a:xfrm rot="10800000" flipV="1">
            <a:off x="0" y="623572"/>
            <a:ext cx="12039600" cy="58272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Control Plane Components</a:t>
            </a:r>
            <a:endParaRPr kumimoji="0" lang="en-US" altLang="en-US" sz="1800" b="1"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The control plane's components make global decisions about the cluster (for example, scheduling), as well as detecting and responding to cluster events (for example, starting up a new </a:t>
            </a:r>
            <a:r>
              <a:rPr kumimoji="0" lang="en-US" altLang="en-US" sz="1200" b="0" i="0" u="none" strike="noStrike" cap="none" normalizeH="0" baseline="0">
                <a:ln>
                  <a:noFill/>
                </a:ln>
                <a:solidFill>
                  <a:srgbClr val="000000"/>
                </a:solidFill>
                <a:effectLst/>
                <a:latin typeface="Open Sans" panose="020B0606030504020204" pitchFamily="34" charset="0"/>
                <a:ea typeface="Times New Roman" panose="02020603050405020304" pitchFamily="18" charset="0"/>
                <a:cs typeface="Open Sans" panose="020B0606030504020204" pitchFamily="34" charset="0"/>
                <a:hlinkClick r:id="rId2"/>
              </a:rPr>
              <a:t>pod</a:t>
            </a:r>
            <a:r>
              <a:rPr kumimoji="0" lang="en-US" altLang="en-US" sz="1200" b="0"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 when a deployment's </a:t>
            </a:r>
            <a:r>
              <a:rPr kumimoji="0" lang="en-US" altLang="en-US" sz="1000" b="0" i="0" u="none" strike="noStrike" cap="none" normalizeH="0" baseline="0">
                <a:ln>
                  <a:noFill/>
                </a:ln>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replicas</a:t>
            </a:r>
            <a:r>
              <a:rPr kumimoji="0" lang="en-US" altLang="en-US" sz="1200" b="0"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 field is unsatisfied).</a:t>
            </a:r>
            <a:endParaRPr kumimoji="0" lang="en-US" altLang="en-US" sz="12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Control plane components can be run on any machine in the cluster. However, for simplicity, set up scripts typically start all control plane components on the same machine, and do not run user containers on this machine. See </a:t>
            </a:r>
            <a:r>
              <a:rPr kumimoji="0" lang="en-US" altLang="en-US" sz="1200" b="0" i="0" u="none" strike="noStrike" cap="none" normalizeH="0" baseline="0">
                <a:ln>
                  <a:noFill/>
                </a:ln>
                <a:solidFill>
                  <a:srgbClr val="3371E3"/>
                </a:solidFill>
                <a:effectLst/>
                <a:latin typeface="Open Sans" panose="020B0606030504020204" pitchFamily="34" charset="0"/>
                <a:ea typeface="Times New Roman" panose="02020603050405020304" pitchFamily="18" charset="0"/>
                <a:cs typeface="Open Sans" panose="020B0606030504020204" pitchFamily="34" charset="0"/>
                <a:hlinkClick r:id="rId3"/>
              </a:rPr>
              <a:t>Creating Highly Available clusters with kubeadm</a:t>
            </a:r>
            <a:r>
              <a:rPr kumimoji="0" lang="en-US" altLang="en-US" sz="1200" b="0"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 for an example control plane setup that runs across multiple machines.</a:t>
            </a:r>
            <a:endParaRPr kumimoji="0" lang="en-US" altLang="en-US" sz="1200" b="0" i="0" u="none" strike="noStrike" cap="none" normalizeH="0" baseline="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kube-apiserver</a:t>
            </a:r>
            <a:endParaRPr kumimoji="0" lang="en-US" altLang="en-US" sz="1200" b="0" i="0" u="none" strike="noStrike" cap="none" normalizeH="0" baseline="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The API server is a component of the Kubernetes </a:t>
            </a:r>
            <a:r>
              <a:rPr kumimoji="0" lang="en-US" altLang="en-US" sz="1200" b="0" i="0" u="none" strike="noStrike" cap="none" normalizeH="0" baseline="0">
                <a:ln>
                  <a:noFill/>
                </a:ln>
                <a:solidFill>
                  <a:srgbClr val="000000"/>
                </a:solidFill>
                <a:effectLst/>
                <a:latin typeface="Open Sans" panose="020B0606030504020204" pitchFamily="34" charset="0"/>
                <a:ea typeface="Times New Roman" panose="02020603050405020304" pitchFamily="18" charset="0"/>
                <a:cs typeface="Open Sans" panose="020B0606030504020204" pitchFamily="34" charset="0"/>
                <a:hlinkClick r:id="rId4"/>
              </a:rPr>
              <a:t>control plane</a:t>
            </a:r>
            <a:r>
              <a:rPr kumimoji="0" lang="en-US" altLang="en-US" sz="1200" b="0"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 that exposes the Kubernetes API. The API server is the front end for the Kubernetes control plane.</a:t>
            </a:r>
            <a:endParaRPr kumimoji="0" lang="en-US" altLang="en-US" sz="12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The main implementation of a Kubernetes API server is </a:t>
            </a:r>
            <a:r>
              <a:rPr kumimoji="0" lang="en-US" altLang="en-US" sz="1200" b="0" i="0" u="none" strike="noStrike" cap="none" normalizeH="0" baseline="0">
                <a:ln>
                  <a:noFill/>
                </a:ln>
                <a:solidFill>
                  <a:srgbClr val="3371E3"/>
                </a:solidFill>
                <a:effectLst/>
                <a:latin typeface="Open Sans" panose="020B0606030504020204" pitchFamily="34" charset="0"/>
                <a:ea typeface="Times New Roman" panose="02020603050405020304" pitchFamily="18" charset="0"/>
                <a:cs typeface="Open Sans" panose="020B0606030504020204" pitchFamily="34" charset="0"/>
                <a:hlinkClick r:id="rId5"/>
              </a:rPr>
              <a:t>kube-apiserver</a:t>
            </a:r>
            <a:r>
              <a:rPr kumimoji="0" lang="en-US" altLang="en-US" sz="1200" b="0"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 kube-apiserver is designed to scale horizontally—that is, it scales by deploying more instances. You can run several instances of kube-apiserver and balance traffic between those instances.</a:t>
            </a:r>
            <a:endParaRPr kumimoji="0" lang="en-US" altLang="en-US" sz="1200" b="0" i="0" u="none" strike="noStrike" cap="none" normalizeH="0" baseline="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etcd</a:t>
            </a:r>
            <a:endParaRPr kumimoji="0" lang="en-US" altLang="en-US" sz="1200" b="0" i="0" u="none" strike="noStrike" cap="none" normalizeH="0" baseline="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Consistent and highly-available key value store used as Kubernetes' backing store for all cluster data.</a:t>
            </a:r>
            <a:endParaRPr kumimoji="0" lang="en-US" altLang="en-US" sz="12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If your Kubernetes cluster uses etcd as its backing store, make sure you have a </a:t>
            </a:r>
            <a:r>
              <a:rPr kumimoji="0" lang="en-US" altLang="en-US" sz="1200" b="0" i="0" u="none" strike="noStrike" cap="none" normalizeH="0" baseline="0">
                <a:ln>
                  <a:noFill/>
                </a:ln>
                <a:solidFill>
                  <a:srgbClr val="3371E3"/>
                </a:solidFill>
                <a:effectLst/>
                <a:latin typeface="Open Sans" panose="020B0606030504020204" pitchFamily="34" charset="0"/>
                <a:ea typeface="Times New Roman" panose="02020603050405020304" pitchFamily="18" charset="0"/>
                <a:cs typeface="Open Sans" panose="020B0606030504020204" pitchFamily="34" charset="0"/>
                <a:hlinkClick r:id="rId6"/>
              </a:rPr>
              <a:t>back up</a:t>
            </a:r>
            <a:r>
              <a:rPr kumimoji="0" lang="en-US" altLang="en-US" sz="1200" b="0"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 plan for those data.</a:t>
            </a:r>
            <a:endParaRPr kumimoji="0" lang="en-US" altLang="en-US" sz="12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You can find in-depth information about etcd in the official </a:t>
            </a:r>
            <a:r>
              <a:rPr kumimoji="0" lang="en-US" altLang="en-US" sz="1200" b="0" i="0" u="none" strike="noStrike" cap="none" normalizeH="0" baseline="0">
                <a:ln>
                  <a:noFill/>
                </a:ln>
                <a:solidFill>
                  <a:srgbClr val="3371E3"/>
                </a:solidFill>
                <a:effectLst/>
                <a:latin typeface="Open Sans" panose="020B0606030504020204" pitchFamily="34" charset="0"/>
                <a:ea typeface="Times New Roman" panose="02020603050405020304" pitchFamily="18" charset="0"/>
                <a:cs typeface="Open Sans" panose="020B0606030504020204" pitchFamily="34" charset="0"/>
                <a:hlinkClick r:id="rId7"/>
              </a:rPr>
              <a:t>documentation</a:t>
            </a:r>
            <a:r>
              <a:rPr kumimoji="0" lang="en-US" altLang="en-US" sz="1200" b="0"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a:t>
            </a:r>
            <a:endParaRPr kumimoji="0" lang="en-US" altLang="en-US" sz="1200" b="0" i="0" u="none" strike="noStrike" cap="none" normalizeH="0" baseline="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kube-scheduler</a:t>
            </a:r>
            <a:endParaRPr kumimoji="0" lang="en-US" altLang="en-US" sz="1200" b="0" i="0" u="none" strike="noStrike" cap="none" normalizeH="0" baseline="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Control plane component that watches for newly created </a:t>
            </a:r>
            <a:r>
              <a:rPr kumimoji="0" lang="en-US" altLang="en-US" sz="1200" b="0" i="0" u="none" strike="noStrike" cap="none" normalizeH="0" baseline="0">
                <a:ln>
                  <a:noFill/>
                </a:ln>
                <a:solidFill>
                  <a:srgbClr val="000000"/>
                </a:solidFill>
                <a:effectLst/>
                <a:latin typeface="Open Sans" panose="020B0606030504020204" pitchFamily="34" charset="0"/>
                <a:ea typeface="Times New Roman" panose="02020603050405020304" pitchFamily="18" charset="0"/>
                <a:cs typeface="Open Sans" panose="020B0606030504020204" pitchFamily="34" charset="0"/>
                <a:hlinkClick r:id="rId2"/>
              </a:rPr>
              <a:t>Pods</a:t>
            </a:r>
            <a:r>
              <a:rPr kumimoji="0" lang="en-US" altLang="en-US" sz="1200" b="0"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 with no assigned </a:t>
            </a:r>
            <a:r>
              <a:rPr kumimoji="0" lang="en-US" altLang="en-US" sz="1200" b="0" i="0" u="none" strike="noStrike" cap="none" normalizeH="0" baseline="0">
                <a:ln>
                  <a:noFill/>
                </a:ln>
                <a:solidFill>
                  <a:srgbClr val="000000"/>
                </a:solidFill>
                <a:effectLst/>
                <a:latin typeface="Open Sans" panose="020B0606030504020204" pitchFamily="34" charset="0"/>
                <a:ea typeface="Times New Roman" panose="02020603050405020304" pitchFamily="18" charset="0"/>
                <a:cs typeface="Open Sans" panose="020B0606030504020204" pitchFamily="34" charset="0"/>
                <a:hlinkClick r:id="rId8"/>
              </a:rPr>
              <a:t>node</a:t>
            </a:r>
            <a:r>
              <a:rPr kumimoji="0" lang="en-US" altLang="en-US" sz="1200" b="0"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 and selects a node for them to run on.</a:t>
            </a:r>
            <a:endParaRPr kumimoji="0" lang="en-US" altLang="en-US" sz="12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Factors taken into account for scheduling decisions include: individual and collective resource requirements, hardware/software/policy constraints, affinity and anti-affinity specifications, data locality, inter-workload interference, and deadlines.</a:t>
            </a:r>
            <a:endParaRPr kumimoji="0" lang="en-US" altLang="en-US" sz="1200" b="0" i="0" u="none" strike="noStrike" cap="none" normalizeH="0" baseline="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kube-controller-manager</a:t>
            </a:r>
            <a:endParaRPr kumimoji="0" lang="en-US" altLang="en-US" sz="1200" b="0" i="0" u="none" strike="noStrike" cap="none" normalizeH="0" baseline="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Control plane component that runs </a:t>
            </a:r>
            <a:r>
              <a:rPr kumimoji="0" lang="en-US" altLang="en-US" sz="1200" b="0" i="0" u="none" strike="noStrike" cap="none" normalizeH="0" baseline="0">
                <a:ln>
                  <a:noFill/>
                </a:ln>
                <a:solidFill>
                  <a:srgbClr val="000000"/>
                </a:solidFill>
                <a:effectLst/>
                <a:latin typeface="Open Sans" panose="020B0606030504020204" pitchFamily="34" charset="0"/>
                <a:ea typeface="Times New Roman" panose="02020603050405020304" pitchFamily="18" charset="0"/>
                <a:cs typeface="Open Sans" panose="020B0606030504020204" pitchFamily="34" charset="0"/>
                <a:hlinkClick r:id="rId9"/>
              </a:rPr>
              <a:t>controller</a:t>
            </a:r>
            <a:r>
              <a:rPr kumimoji="0" lang="en-US" altLang="en-US" sz="1200" b="0"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 processes.</a:t>
            </a:r>
            <a:endParaRPr kumimoji="0" lang="en-US" altLang="en-US" sz="12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Logically, each </a:t>
            </a:r>
            <a:r>
              <a:rPr kumimoji="0" lang="en-US" altLang="en-US" sz="1200" b="0" i="0" u="none" strike="noStrike" cap="none" normalizeH="0" baseline="0">
                <a:ln>
                  <a:noFill/>
                </a:ln>
                <a:solidFill>
                  <a:srgbClr val="000000"/>
                </a:solidFill>
                <a:effectLst/>
                <a:latin typeface="Open Sans" panose="020B0606030504020204" pitchFamily="34" charset="0"/>
                <a:ea typeface="Times New Roman" panose="02020603050405020304" pitchFamily="18" charset="0"/>
                <a:cs typeface="Open Sans" panose="020B0606030504020204" pitchFamily="34" charset="0"/>
                <a:hlinkClick r:id="rId9"/>
              </a:rPr>
              <a:t>controller</a:t>
            </a:r>
            <a:r>
              <a:rPr kumimoji="0" lang="en-US" altLang="en-US" sz="1200" b="0"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 is a separate process, but to reduce complexity, they are all compiled into a single binary and run in a single process.</a:t>
            </a:r>
            <a:endParaRPr kumimoji="0" lang="en-US" altLang="en-US" sz="12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Some types of these controllers are: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a:ln>
                  <a:noFill/>
                </a:ln>
                <a:solidFill>
                  <a:srgbClr val="222222"/>
                </a:solidFill>
                <a:effectLst/>
                <a:latin typeface="Open Sans" panose="020B0606030504020204" pitchFamily="34" charset="0"/>
                <a:ea typeface="Calibri" panose="020F0502020204030204" pitchFamily="34" charset="0"/>
                <a:cs typeface="Open Sans" panose="020B0606030504020204" pitchFamily="34" charset="0"/>
              </a:rPr>
              <a:t>Node controller: Responsible for noticing and responding when nodes go down.</a:t>
            </a:r>
            <a:endParaRPr kumimoji="0" lang="en-US" altLang="en-US" sz="1100" b="0" i="0" u="none" strike="noStrike" cap="none" normalizeH="0" baseline="0">
              <a:ln>
                <a:noFill/>
              </a:ln>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a:ln>
                  <a:noFill/>
                </a:ln>
                <a:solidFill>
                  <a:srgbClr val="222222"/>
                </a:solidFill>
                <a:effectLst/>
                <a:latin typeface="Open Sans" panose="020B0606030504020204" pitchFamily="34" charset="0"/>
                <a:ea typeface="Calibri" panose="020F0502020204030204" pitchFamily="34" charset="0"/>
                <a:cs typeface="Open Sans" panose="020B0606030504020204" pitchFamily="34" charset="0"/>
              </a:rPr>
              <a:t>Job controller: Watches for Job objects that represent one-off tasks, then creates Pods to run those tasks to completion.</a:t>
            </a:r>
            <a:endParaRPr kumimoji="0" lang="en-US" altLang="en-US" sz="1100" b="0" i="0" u="none" strike="noStrike" cap="none" normalizeH="0" baseline="0">
              <a:ln>
                <a:noFill/>
              </a:ln>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a:ln>
                  <a:noFill/>
                </a:ln>
                <a:solidFill>
                  <a:srgbClr val="222222"/>
                </a:solidFill>
                <a:effectLst/>
                <a:latin typeface="Open Sans" panose="020B0606030504020204" pitchFamily="34" charset="0"/>
                <a:ea typeface="Calibri" panose="020F0502020204030204" pitchFamily="34" charset="0"/>
                <a:cs typeface="Open Sans" panose="020B0606030504020204" pitchFamily="34" charset="0"/>
              </a:rPr>
              <a:t>EndpointSlice controller: Populates EndpointSlice objects (to provide a link between Services and Pods).</a:t>
            </a:r>
            <a:endParaRPr kumimoji="0" lang="en-US" altLang="en-US" sz="1100" b="0" i="0" u="none" strike="noStrike" cap="none" normalizeH="0" baseline="0">
              <a:ln>
                <a:noFill/>
              </a:ln>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a:ln>
                  <a:noFill/>
                </a:ln>
                <a:solidFill>
                  <a:srgbClr val="222222"/>
                </a:solidFill>
                <a:effectLst/>
                <a:latin typeface="Open Sans" panose="020B0606030504020204" pitchFamily="34" charset="0"/>
                <a:ea typeface="Calibri" panose="020F0502020204030204" pitchFamily="34" charset="0"/>
                <a:cs typeface="Open Sans" panose="020B0606030504020204" pitchFamily="34" charset="0"/>
              </a:rPr>
              <a:t>ServiceAccount controller: Create default ServiceAccounts for new namespaces.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cloud-controller-manager</a:t>
            </a:r>
            <a:endParaRPr kumimoji="0" lang="en-US" altLang="en-US" sz="1200" b="0" i="0" u="none" strike="noStrike" cap="none" normalizeH="0" baseline="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A Kubernetes</a:t>
            </a:r>
            <a:r>
              <a:rPr kumimoji="0" lang="en-US" altLang="en-US" sz="1200" b="0" i="0" u="none" strike="noStrike" cap="none" normalizeH="0" baseline="0">
                <a:ln>
                  <a:noFill/>
                </a:ln>
                <a:solidFill>
                  <a:srgbClr val="222222"/>
                </a:solidFill>
                <a:effectLst/>
                <a:latin typeface="Calibri" panose="020F0502020204030204" pitchFamily="34" charset="0"/>
                <a:ea typeface="Times New Roman" panose="02020603050405020304" pitchFamily="18" charset="0"/>
                <a:cs typeface="Open Sans" panose="020B0606030504020204" pitchFamily="34" charset="0"/>
              </a:rPr>
              <a:t> </a:t>
            </a:r>
            <a:r>
              <a:rPr kumimoji="0" lang="en-US" altLang="en-US" sz="1200" b="0" i="0" u="none" strike="noStrike" cap="none" normalizeH="0" baseline="0">
                <a:ln>
                  <a:noFill/>
                </a:ln>
                <a:solidFill>
                  <a:srgbClr val="000000"/>
                </a:solidFill>
                <a:effectLst/>
                <a:latin typeface="Open Sans" panose="020B0606030504020204" pitchFamily="34" charset="0"/>
                <a:ea typeface="Times New Roman" panose="02020603050405020304" pitchFamily="18" charset="0"/>
                <a:cs typeface="Open Sans" panose="020B0606030504020204" pitchFamily="34" charset="0"/>
                <a:hlinkClick r:id="rId4"/>
              </a:rPr>
              <a:t>control plane</a:t>
            </a:r>
            <a:r>
              <a:rPr kumimoji="0" lang="en-US" altLang="en-US" sz="1200" b="0" i="0" u="none" strike="noStrike" cap="none" normalizeH="0" baseline="0">
                <a:ln>
                  <a:noFill/>
                </a:ln>
                <a:solidFill>
                  <a:srgbClr val="222222"/>
                </a:solidFill>
                <a:effectLst/>
                <a:latin typeface="Calibri" panose="020F0502020204030204" pitchFamily="34" charset="0"/>
                <a:ea typeface="Times New Roman" panose="02020603050405020304" pitchFamily="18" charset="0"/>
                <a:cs typeface="Open Sans" panose="020B0606030504020204" pitchFamily="34" charset="0"/>
              </a:rPr>
              <a:t> </a:t>
            </a:r>
            <a:r>
              <a:rPr kumimoji="0" lang="en-US" altLang="en-US" sz="1200" b="0"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component that embeds cloud-specific control logic. The cloud controller manager lets you link your cluster into your cloud provider's API, and separates out the components that interact with that cloud platform from components that only interact with your cluster.</a:t>
            </a:r>
            <a:endParaRPr kumimoji="0" lang="en-US" altLang="en-US" sz="12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22222"/>
                </a:solidFill>
                <a:effectLst/>
                <a:latin typeface="Open Sans" panose="020B0606030504020204" pitchFamily="34" charset="0"/>
                <a:ea typeface="Times New Roman" panose="02020603050405020304" pitchFamily="18" charset="0"/>
                <a:cs typeface="Open Sans" panose="020B0606030504020204" pitchFamily="34" charset="0"/>
              </a:rPr>
              <a:t>The cloud-controller-manager only runs controllers that are specific to your cloud provider. If you are running Kubernetes on your own premises, or in a learning environment inside your own PC, the cluster does not have a cloud controller manager.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6331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4C9DAC-3A8C-B888-66EA-9BB632ADF570}"/>
              </a:ext>
            </a:extLst>
          </p:cNvPr>
          <p:cNvSpPr txBox="1"/>
          <p:nvPr/>
        </p:nvSpPr>
        <p:spPr>
          <a:xfrm>
            <a:off x="438150" y="219076"/>
            <a:ext cx="8705850" cy="2724400"/>
          </a:xfrm>
          <a:prstGeom prst="rect">
            <a:avLst/>
          </a:prstGeom>
          <a:noFill/>
        </p:spPr>
        <p:txBody>
          <a:bodyPr wrap="square">
            <a:spAutoFit/>
          </a:bodyPr>
          <a:lstStyle/>
          <a:p>
            <a:r>
              <a:rPr lang="en-IN" sz="1800" dirty="0">
                <a:solidFill>
                  <a:srgbClr val="222222"/>
                </a:solidFill>
                <a:effectLst/>
                <a:latin typeface="Open Sans" panose="020B0606030504020204" pitchFamily="34" charset="0"/>
                <a:ea typeface="Times New Roman" panose="02020603050405020304" pitchFamily="18" charset="0"/>
              </a:rPr>
              <a:t>As with the </a:t>
            </a:r>
            <a:r>
              <a:rPr lang="en-IN" sz="1800" dirty="0" err="1">
                <a:solidFill>
                  <a:srgbClr val="222222"/>
                </a:solidFill>
                <a:effectLst/>
                <a:latin typeface="Open Sans" panose="020B0606030504020204" pitchFamily="34" charset="0"/>
                <a:ea typeface="Times New Roman" panose="02020603050405020304" pitchFamily="18" charset="0"/>
              </a:rPr>
              <a:t>kube</a:t>
            </a:r>
            <a:r>
              <a:rPr lang="en-IN" sz="1800" dirty="0">
                <a:solidFill>
                  <a:srgbClr val="222222"/>
                </a:solidFill>
                <a:effectLst/>
                <a:latin typeface="Open Sans" panose="020B0606030504020204" pitchFamily="34" charset="0"/>
                <a:ea typeface="Times New Roman" panose="02020603050405020304" pitchFamily="18" charset="0"/>
              </a:rPr>
              <a:t>-controller-manager, the cloud-controller-manager combines several logically independent control loops into a single binary that you run as a single process. You can scale horizontally (run more than one copy) to improve performance or to help tolerate failures.</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222222"/>
                </a:solidFill>
                <a:effectLst/>
                <a:latin typeface="Open Sans" panose="020B0606030504020204" pitchFamily="34" charset="0"/>
                <a:ea typeface="Times New Roman" panose="02020603050405020304" pitchFamily="18" charset="0"/>
              </a:rPr>
              <a:t>The following controllers can have cloud provider dependencies:</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Node controller: For checking the cloud provider to determine if a node has been deleted in the cloud after it stops responding</a:t>
            </a:r>
            <a:endParaRPr lang="en-IN" sz="1600" dirty="0">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Route controller: For setting up routes in the underlying cloud infrastructure</a:t>
            </a:r>
            <a:endParaRPr lang="en-IN" sz="1600" dirty="0">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Service controller: For creating, updating and deleting cloud provider load balancers</a:t>
            </a:r>
            <a:endParaRPr lang="en-IN" sz="1600" dirty="0">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A0C0DEC3-3010-F637-4960-CE35A8A29CB4}"/>
              </a:ext>
            </a:extLst>
          </p:cNvPr>
          <p:cNvSpPr txBox="1"/>
          <p:nvPr/>
        </p:nvSpPr>
        <p:spPr>
          <a:xfrm>
            <a:off x="561975" y="3023704"/>
            <a:ext cx="6096000" cy="3615220"/>
          </a:xfrm>
          <a:prstGeom prst="rect">
            <a:avLst/>
          </a:prstGeom>
          <a:noFill/>
        </p:spPr>
        <p:txBody>
          <a:bodyPr wrap="square">
            <a:spAutoFit/>
          </a:bodyPr>
          <a:lstStyle/>
          <a:p>
            <a:r>
              <a:rPr lang="en-IN" sz="2800" b="0" dirty="0">
                <a:solidFill>
                  <a:srgbClr val="222222"/>
                </a:solidFill>
                <a:effectLst/>
                <a:latin typeface="Open Sans" panose="020B0606030504020204" pitchFamily="34" charset="0"/>
                <a:ea typeface="Times New Roman" panose="02020603050405020304" pitchFamily="18" charset="0"/>
              </a:rPr>
              <a:t>Node Components</a:t>
            </a:r>
            <a:endParaRPr lang="en-IN" sz="2800" b="1" dirty="0">
              <a:effectLst/>
              <a:latin typeface="Times New Roman" panose="02020603050405020304" pitchFamily="18" charset="0"/>
              <a:ea typeface="Times New Roman" panose="02020603050405020304" pitchFamily="18" charset="0"/>
            </a:endParaRPr>
          </a:p>
          <a:p>
            <a:r>
              <a:rPr lang="en-IN" sz="1800" dirty="0">
                <a:solidFill>
                  <a:srgbClr val="222222"/>
                </a:solidFill>
                <a:effectLst/>
                <a:latin typeface="Open Sans" panose="020B0606030504020204" pitchFamily="34" charset="0"/>
                <a:ea typeface="Times New Roman" panose="02020603050405020304" pitchFamily="18" charset="0"/>
              </a:rPr>
              <a:t>Node components run on every node, maintaining running pods and providing the Kubernetes runtime environment.</a:t>
            </a:r>
            <a:endParaRPr lang="en-IN" sz="1800" dirty="0">
              <a:effectLst/>
              <a:latin typeface="Times New Roman" panose="02020603050405020304" pitchFamily="18" charset="0"/>
              <a:ea typeface="Times New Roman" panose="02020603050405020304" pitchFamily="18" charset="0"/>
            </a:endParaRPr>
          </a:p>
          <a:p>
            <a:pPr>
              <a:lnSpc>
                <a:spcPct val="107000"/>
              </a:lnSpc>
              <a:spcBef>
                <a:spcPts val="200"/>
              </a:spcBef>
            </a:pPr>
            <a:r>
              <a:rPr lang="en-IN" sz="1800" b="1" dirty="0" err="1">
                <a:solidFill>
                  <a:srgbClr val="222222"/>
                </a:solidFill>
                <a:effectLst/>
                <a:latin typeface="Open Sans" panose="020B0606030504020204" pitchFamily="34" charset="0"/>
                <a:ea typeface="Times New Roman" panose="02020603050405020304" pitchFamily="18" charset="0"/>
                <a:cs typeface="Times New Roman" panose="02020603050405020304" pitchFamily="18" charset="0"/>
              </a:rPr>
              <a:t>kubelet</a:t>
            </a:r>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sz="1800" dirty="0">
                <a:solidFill>
                  <a:srgbClr val="222222"/>
                </a:solidFill>
                <a:effectLst/>
                <a:latin typeface="Open Sans" panose="020B0606030504020204" pitchFamily="34" charset="0"/>
                <a:ea typeface="Times New Roman" panose="02020603050405020304" pitchFamily="18" charset="0"/>
              </a:rPr>
              <a:t>An agent that runs on each </a:t>
            </a:r>
            <a:r>
              <a:rPr lang="en-IN" sz="1800" u="sng" dirty="0">
                <a:solidFill>
                  <a:srgbClr val="000000"/>
                </a:solidFill>
                <a:effectLst/>
                <a:latin typeface="Open Sans" panose="020B0606030504020204" pitchFamily="34" charset="0"/>
                <a:ea typeface="Times New Roman" panose="02020603050405020304" pitchFamily="18" charset="0"/>
                <a:hlinkClick r:id="rId2"/>
              </a:rPr>
              <a:t>node</a:t>
            </a:r>
            <a:r>
              <a:rPr lang="en-IN" sz="1800" dirty="0">
                <a:solidFill>
                  <a:srgbClr val="222222"/>
                </a:solidFill>
                <a:effectLst/>
                <a:latin typeface="Open Sans" panose="020B0606030504020204" pitchFamily="34" charset="0"/>
                <a:ea typeface="Times New Roman" panose="02020603050405020304" pitchFamily="18" charset="0"/>
              </a:rPr>
              <a:t> in the cluster. It makes sure that </a:t>
            </a:r>
            <a:r>
              <a:rPr lang="en-IN" sz="1800" u="sng" dirty="0">
                <a:solidFill>
                  <a:srgbClr val="000000"/>
                </a:solidFill>
                <a:effectLst/>
                <a:latin typeface="Open Sans" panose="020B0606030504020204" pitchFamily="34" charset="0"/>
                <a:ea typeface="Times New Roman" panose="02020603050405020304" pitchFamily="18" charset="0"/>
                <a:hlinkClick r:id="rId3"/>
              </a:rPr>
              <a:t>containers</a:t>
            </a:r>
            <a:r>
              <a:rPr lang="en-IN" sz="1800" dirty="0">
                <a:solidFill>
                  <a:srgbClr val="222222"/>
                </a:solidFill>
                <a:effectLst/>
                <a:latin typeface="Open Sans" panose="020B0606030504020204" pitchFamily="34" charset="0"/>
                <a:ea typeface="Times New Roman" panose="02020603050405020304" pitchFamily="18" charset="0"/>
              </a:rPr>
              <a:t> are running in a </a:t>
            </a:r>
            <a:r>
              <a:rPr lang="en-IN" sz="1800" u="sng" dirty="0">
                <a:solidFill>
                  <a:srgbClr val="000000"/>
                </a:solidFill>
                <a:effectLst/>
                <a:latin typeface="Open Sans" panose="020B0606030504020204" pitchFamily="34" charset="0"/>
                <a:ea typeface="Times New Roman" panose="02020603050405020304" pitchFamily="18" charset="0"/>
                <a:hlinkClick r:id="rId4"/>
              </a:rPr>
              <a:t>Pod</a:t>
            </a:r>
            <a:r>
              <a:rPr lang="en-IN" sz="1800" dirty="0">
                <a:solidFill>
                  <a:srgbClr val="222222"/>
                </a:solidFill>
                <a:effectLst/>
                <a:latin typeface="Open Sans" panose="020B0606030504020204"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222222"/>
                </a:solidFill>
                <a:effectLst/>
                <a:latin typeface="Open Sans" panose="020B0606030504020204" pitchFamily="34" charset="0"/>
                <a:ea typeface="Times New Roman" panose="02020603050405020304" pitchFamily="18" charset="0"/>
              </a:rPr>
              <a:t>The </a:t>
            </a:r>
            <a:r>
              <a:rPr lang="en-IN" sz="1800" dirty="0" err="1">
                <a:solidFill>
                  <a:srgbClr val="222222"/>
                </a:solidFill>
                <a:effectLst/>
                <a:latin typeface="Open Sans" panose="020B0606030504020204" pitchFamily="34" charset="0"/>
                <a:ea typeface="Times New Roman" panose="02020603050405020304" pitchFamily="18" charset="0"/>
              </a:rPr>
              <a:t>kubelet</a:t>
            </a:r>
            <a:r>
              <a:rPr lang="en-IN" sz="1800" dirty="0">
                <a:solidFill>
                  <a:srgbClr val="222222"/>
                </a:solidFill>
                <a:effectLst/>
                <a:latin typeface="Open Sans" panose="020B0606030504020204" pitchFamily="34" charset="0"/>
                <a:ea typeface="Times New Roman" panose="02020603050405020304" pitchFamily="18" charset="0"/>
              </a:rPr>
              <a:t> takes a set of </a:t>
            </a:r>
            <a:r>
              <a:rPr lang="en-IN" sz="1800" dirty="0" err="1">
                <a:solidFill>
                  <a:srgbClr val="222222"/>
                </a:solidFill>
                <a:effectLst/>
                <a:latin typeface="Open Sans" panose="020B0606030504020204" pitchFamily="34" charset="0"/>
                <a:ea typeface="Times New Roman" panose="02020603050405020304" pitchFamily="18" charset="0"/>
              </a:rPr>
              <a:t>PodSpecs</a:t>
            </a:r>
            <a:r>
              <a:rPr lang="en-IN" sz="1800" dirty="0">
                <a:solidFill>
                  <a:srgbClr val="222222"/>
                </a:solidFill>
                <a:effectLst/>
                <a:latin typeface="Open Sans" panose="020B0606030504020204" pitchFamily="34" charset="0"/>
                <a:ea typeface="Times New Roman" panose="02020603050405020304" pitchFamily="18" charset="0"/>
              </a:rPr>
              <a:t> that are provided through various mechanisms and ensures that the containers described in those </a:t>
            </a:r>
            <a:r>
              <a:rPr lang="en-IN" sz="1800" dirty="0" err="1">
                <a:solidFill>
                  <a:srgbClr val="222222"/>
                </a:solidFill>
                <a:effectLst/>
                <a:latin typeface="Open Sans" panose="020B0606030504020204" pitchFamily="34" charset="0"/>
                <a:ea typeface="Times New Roman" panose="02020603050405020304" pitchFamily="18" charset="0"/>
              </a:rPr>
              <a:t>PodSpecs</a:t>
            </a:r>
            <a:r>
              <a:rPr lang="en-IN" sz="1800" dirty="0">
                <a:solidFill>
                  <a:srgbClr val="222222"/>
                </a:solidFill>
                <a:effectLst/>
                <a:latin typeface="Open Sans" panose="020B0606030504020204" pitchFamily="34" charset="0"/>
                <a:ea typeface="Times New Roman" panose="02020603050405020304" pitchFamily="18" charset="0"/>
              </a:rPr>
              <a:t> are running and healthy. The </a:t>
            </a:r>
            <a:r>
              <a:rPr lang="en-IN" sz="1800" dirty="0" err="1">
                <a:solidFill>
                  <a:srgbClr val="222222"/>
                </a:solidFill>
                <a:effectLst/>
                <a:latin typeface="Open Sans" panose="020B0606030504020204" pitchFamily="34" charset="0"/>
                <a:ea typeface="Times New Roman" panose="02020603050405020304" pitchFamily="18" charset="0"/>
              </a:rPr>
              <a:t>kubelet</a:t>
            </a:r>
            <a:r>
              <a:rPr lang="en-IN" sz="1800" dirty="0">
                <a:solidFill>
                  <a:srgbClr val="222222"/>
                </a:solidFill>
                <a:effectLst/>
                <a:latin typeface="Open Sans" panose="020B0606030504020204" pitchFamily="34" charset="0"/>
                <a:ea typeface="Times New Roman" panose="02020603050405020304" pitchFamily="18" charset="0"/>
              </a:rPr>
              <a:t> doesn't manage containers which were not created by Kubernetes.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28978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BE6E37-9790-0047-5D63-0E368E2BC5DF}"/>
              </a:ext>
            </a:extLst>
          </p:cNvPr>
          <p:cNvSpPr txBox="1"/>
          <p:nvPr/>
        </p:nvSpPr>
        <p:spPr>
          <a:xfrm>
            <a:off x="180975" y="104775"/>
            <a:ext cx="8963025" cy="3480696"/>
          </a:xfrm>
          <a:prstGeom prst="rect">
            <a:avLst/>
          </a:prstGeom>
          <a:noFill/>
        </p:spPr>
        <p:txBody>
          <a:bodyPr wrap="square">
            <a:spAutoFit/>
          </a:bodyPr>
          <a:lstStyle/>
          <a:p>
            <a:pPr>
              <a:lnSpc>
                <a:spcPct val="107000"/>
              </a:lnSpc>
              <a:spcBef>
                <a:spcPts val="200"/>
              </a:spcBef>
            </a:pPr>
            <a:r>
              <a:rPr lang="en-IN" sz="1800" b="1" dirty="0" err="1">
                <a:solidFill>
                  <a:srgbClr val="222222"/>
                </a:solidFill>
                <a:effectLst/>
                <a:latin typeface="Open Sans" panose="020B0606030504020204" pitchFamily="34" charset="0"/>
                <a:ea typeface="Times New Roman" panose="02020603050405020304" pitchFamily="18" charset="0"/>
                <a:cs typeface="Times New Roman" panose="02020603050405020304" pitchFamily="18" charset="0"/>
              </a:rPr>
              <a:t>kube</a:t>
            </a:r>
            <a:r>
              <a:rPr lang="en-IN" sz="1800" b="1" dirty="0">
                <a:solidFill>
                  <a:srgbClr val="222222"/>
                </a:solidFill>
                <a:effectLst/>
                <a:latin typeface="Open Sans" panose="020B0606030504020204" pitchFamily="34" charset="0"/>
                <a:ea typeface="Times New Roman" panose="02020603050405020304" pitchFamily="18" charset="0"/>
                <a:cs typeface="Times New Roman" panose="02020603050405020304" pitchFamily="18" charset="0"/>
              </a:rPr>
              <a:t>-proxy</a:t>
            </a:r>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sz="1800" dirty="0" err="1">
                <a:solidFill>
                  <a:srgbClr val="222222"/>
                </a:solidFill>
                <a:effectLst/>
                <a:latin typeface="Open Sans" panose="020B0606030504020204" pitchFamily="34" charset="0"/>
                <a:ea typeface="Times New Roman" panose="02020603050405020304" pitchFamily="18" charset="0"/>
              </a:rPr>
              <a:t>kube</a:t>
            </a:r>
            <a:r>
              <a:rPr lang="en-IN" sz="1800" dirty="0">
                <a:solidFill>
                  <a:srgbClr val="222222"/>
                </a:solidFill>
                <a:effectLst/>
                <a:latin typeface="Open Sans" panose="020B0606030504020204" pitchFamily="34" charset="0"/>
                <a:ea typeface="Times New Roman" panose="02020603050405020304" pitchFamily="18" charset="0"/>
              </a:rPr>
              <a:t>-proxy is a network proxy that runs on each </a:t>
            </a:r>
            <a:r>
              <a:rPr lang="en-IN" sz="1800" u="sng" dirty="0">
                <a:solidFill>
                  <a:srgbClr val="000000"/>
                </a:solidFill>
                <a:effectLst/>
                <a:latin typeface="Open Sans" panose="020B0606030504020204" pitchFamily="34" charset="0"/>
                <a:ea typeface="Times New Roman" panose="02020603050405020304" pitchFamily="18" charset="0"/>
                <a:hlinkClick r:id="rId2"/>
              </a:rPr>
              <a:t>node</a:t>
            </a:r>
            <a:r>
              <a:rPr lang="en-IN" sz="1800" dirty="0">
                <a:solidFill>
                  <a:srgbClr val="222222"/>
                </a:solidFill>
                <a:effectLst/>
                <a:latin typeface="Open Sans" panose="020B0606030504020204" pitchFamily="34" charset="0"/>
                <a:ea typeface="Times New Roman" panose="02020603050405020304" pitchFamily="18" charset="0"/>
              </a:rPr>
              <a:t> in your cluster, implementing part of the Kubernetes </a:t>
            </a:r>
            <a:r>
              <a:rPr lang="en-IN" sz="1800" u="sng" dirty="0">
                <a:solidFill>
                  <a:srgbClr val="000000"/>
                </a:solidFill>
                <a:effectLst/>
                <a:latin typeface="Open Sans" panose="020B0606030504020204" pitchFamily="34" charset="0"/>
                <a:ea typeface="Times New Roman" panose="02020603050405020304" pitchFamily="18" charset="0"/>
                <a:hlinkClick r:id="rId3"/>
              </a:rPr>
              <a:t>Service</a:t>
            </a:r>
            <a:r>
              <a:rPr lang="en-IN" sz="1800" dirty="0">
                <a:solidFill>
                  <a:srgbClr val="222222"/>
                </a:solidFill>
                <a:effectLst/>
                <a:latin typeface="Open Sans" panose="020B0606030504020204" pitchFamily="34" charset="0"/>
                <a:ea typeface="Times New Roman" panose="02020603050405020304" pitchFamily="18" charset="0"/>
              </a:rPr>
              <a:t> concept.</a:t>
            </a:r>
            <a:endParaRPr lang="en-IN" sz="1800" dirty="0">
              <a:effectLst/>
              <a:latin typeface="Times New Roman" panose="02020603050405020304" pitchFamily="18" charset="0"/>
              <a:ea typeface="Times New Roman" panose="02020603050405020304" pitchFamily="18" charset="0"/>
            </a:endParaRPr>
          </a:p>
          <a:p>
            <a:r>
              <a:rPr lang="en-IN" sz="1800" u="sng" dirty="0" err="1">
                <a:solidFill>
                  <a:srgbClr val="3371E3"/>
                </a:solidFill>
                <a:effectLst/>
                <a:latin typeface="Open Sans" panose="020B0606030504020204" pitchFamily="34" charset="0"/>
                <a:ea typeface="Times New Roman" panose="02020603050405020304" pitchFamily="18" charset="0"/>
                <a:hlinkClick r:id="rId4"/>
              </a:rPr>
              <a:t>kube</a:t>
            </a:r>
            <a:r>
              <a:rPr lang="en-IN" sz="1800" u="sng" dirty="0">
                <a:solidFill>
                  <a:srgbClr val="3371E3"/>
                </a:solidFill>
                <a:effectLst/>
                <a:latin typeface="Open Sans" panose="020B0606030504020204" pitchFamily="34" charset="0"/>
                <a:ea typeface="Times New Roman" panose="02020603050405020304" pitchFamily="18" charset="0"/>
                <a:hlinkClick r:id="rId4"/>
              </a:rPr>
              <a:t>-proxy</a:t>
            </a:r>
            <a:r>
              <a:rPr lang="en-IN" sz="1800" dirty="0">
                <a:solidFill>
                  <a:srgbClr val="222222"/>
                </a:solidFill>
                <a:effectLst/>
                <a:latin typeface="Open Sans" panose="020B0606030504020204" pitchFamily="34" charset="0"/>
                <a:ea typeface="Times New Roman" panose="02020603050405020304" pitchFamily="18" charset="0"/>
              </a:rPr>
              <a:t> maintains network rules on nodes. These network rules allow network communication to your Pods from network sessions inside or outside of your cluster.</a:t>
            </a:r>
            <a:endParaRPr lang="en-IN" sz="1800" dirty="0">
              <a:effectLst/>
              <a:latin typeface="Times New Roman" panose="02020603050405020304" pitchFamily="18" charset="0"/>
              <a:ea typeface="Times New Roman" panose="02020603050405020304" pitchFamily="18" charset="0"/>
            </a:endParaRPr>
          </a:p>
          <a:p>
            <a:r>
              <a:rPr lang="en-IN" sz="1800" dirty="0" err="1">
                <a:solidFill>
                  <a:srgbClr val="222222"/>
                </a:solidFill>
                <a:effectLst/>
                <a:latin typeface="Open Sans" panose="020B0606030504020204" pitchFamily="34" charset="0"/>
                <a:ea typeface="Times New Roman" panose="02020603050405020304" pitchFamily="18" charset="0"/>
              </a:rPr>
              <a:t>kube</a:t>
            </a:r>
            <a:r>
              <a:rPr lang="en-IN" sz="1800" dirty="0">
                <a:solidFill>
                  <a:srgbClr val="222222"/>
                </a:solidFill>
                <a:effectLst/>
                <a:latin typeface="Open Sans" panose="020B0606030504020204" pitchFamily="34" charset="0"/>
                <a:ea typeface="Times New Roman" panose="02020603050405020304" pitchFamily="18" charset="0"/>
              </a:rPr>
              <a:t>-proxy uses the operating system packet filtering layer if there is one and it's available. Otherwise, </a:t>
            </a:r>
            <a:r>
              <a:rPr lang="en-IN" sz="1800" dirty="0" err="1">
                <a:solidFill>
                  <a:srgbClr val="222222"/>
                </a:solidFill>
                <a:effectLst/>
                <a:latin typeface="Open Sans" panose="020B0606030504020204" pitchFamily="34" charset="0"/>
                <a:ea typeface="Times New Roman" panose="02020603050405020304" pitchFamily="18" charset="0"/>
              </a:rPr>
              <a:t>kube</a:t>
            </a:r>
            <a:r>
              <a:rPr lang="en-IN" sz="1800" dirty="0">
                <a:solidFill>
                  <a:srgbClr val="222222"/>
                </a:solidFill>
                <a:effectLst/>
                <a:latin typeface="Open Sans" panose="020B0606030504020204" pitchFamily="34" charset="0"/>
                <a:ea typeface="Times New Roman" panose="02020603050405020304" pitchFamily="18" charset="0"/>
              </a:rPr>
              <a:t>-proxy forwards the traffic itself.</a:t>
            </a:r>
            <a:endParaRPr lang="en-IN" sz="1800" dirty="0">
              <a:effectLst/>
              <a:latin typeface="Times New Roman" panose="02020603050405020304" pitchFamily="18" charset="0"/>
              <a:ea typeface="Times New Roman" panose="02020603050405020304" pitchFamily="18" charset="0"/>
            </a:endParaRPr>
          </a:p>
          <a:p>
            <a:pPr>
              <a:lnSpc>
                <a:spcPct val="107000"/>
              </a:lnSpc>
              <a:spcBef>
                <a:spcPts val="200"/>
              </a:spcBef>
            </a:pPr>
            <a:r>
              <a:rPr lang="en-IN" sz="1800" b="1" dirty="0">
                <a:solidFill>
                  <a:srgbClr val="222222"/>
                </a:solidFill>
                <a:effectLst/>
                <a:latin typeface="Open Sans" panose="020B0606030504020204" pitchFamily="34" charset="0"/>
                <a:ea typeface="Times New Roman" panose="02020603050405020304" pitchFamily="18" charset="0"/>
                <a:cs typeface="Times New Roman" panose="02020603050405020304" pitchFamily="18" charset="0"/>
              </a:rPr>
              <a:t>Container runtime</a:t>
            </a:r>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sz="1800" dirty="0">
                <a:solidFill>
                  <a:srgbClr val="222222"/>
                </a:solidFill>
                <a:effectLst/>
                <a:latin typeface="Open Sans" panose="020B0606030504020204" pitchFamily="34" charset="0"/>
                <a:ea typeface="Times New Roman" panose="02020603050405020304" pitchFamily="18" charset="0"/>
              </a:rPr>
              <a:t>The container runtime is the software that is responsible for running containers.</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222222"/>
                </a:solidFill>
                <a:effectLst/>
                <a:latin typeface="Open Sans" panose="020B0606030504020204" pitchFamily="34" charset="0"/>
                <a:ea typeface="Times New Roman" panose="02020603050405020304" pitchFamily="18" charset="0"/>
              </a:rPr>
              <a:t>Kubernetes supports container runtimes such as </a:t>
            </a:r>
            <a:r>
              <a:rPr lang="en-IN" sz="1800" u="sng" dirty="0" err="1">
                <a:solidFill>
                  <a:srgbClr val="000000"/>
                </a:solidFill>
                <a:effectLst/>
                <a:latin typeface="Open Sans" panose="020B0606030504020204" pitchFamily="34" charset="0"/>
                <a:ea typeface="Times New Roman" panose="02020603050405020304" pitchFamily="18" charset="0"/>
                <a:hlinkClick r:id="rId5"/>
              </a:rPr>
              <a:t>containerd</a:t>
            </a:r>
            <a:r>
              <a:rPr lang="en-IN" sz="1800" dirty="0">
                <a:solidFill>
                  <a:srgbClr val="222222"/>
                </a:solidFill>
                <a:effectLst/>
                <a:latin typeface="Open Sans" panose="020B0606030504020204" pitchFamily="34" charset="0"/>
                <a:ea typeface="Times New Roman" panose="02020603050405020304" pitchFamily="18" charset="0"/>
              </a:rPr>
              <a:t>, </a:t>
            </a:r>
            <a:r>
              <a:rPr lang="en-IN" sz="1800" u="sng" dirty="0">
                <a:solidFill>
                  <a:srgbClr val="000000"/>
                </a:solidFill>
                <a:effectLst/>
                <a:latin typeface="Open Sans" panose="020B0606030504020204" pitchFamily="34" charset="0"/>
                <a:ea typeface="Times New Roman" panose="02020603050405020304" pitchFamily="18" charset="0"/>
                <a:hlinkClick r:id="rId6"/>
              </a:rPr>
              <a:t>CRI-O</a:t>
            </a:r>
            <a:r>
              <a:rPr lang="en-IN" sz="1800" dirty="0">
                <a:solidFill>
                  <a:srgbClr val="222222"/>
                </a:solidFill>
                <a:effectLst/>
                <a:latin typeface="Open Sans" panose="020B0606030504020204" pitchFamily="34" charset="0"/>
                <a:ea typeface="Times New Roman" panose="02020603050405020304" pitchFamily="18" charset="0"/>
              </a:rPr>
              <a:t>, and any other implementation of the </a:t>
            </a:r>
            <a:r>
              <a:rPr lang="en-IN" sz="1800" u="sng" dirty="0">
                <a:solidFill>
                  <a:srgbClr val="3371E3"/>
                </a:solidFill>
                <a:effectLst/>
                <a:latin typeface="Open Sans" panose="020B0606030504020204" pitchFamily="34" charset="0"/>
                <a:ea typeface="Times New Roman" panose="02020603050405020304" pitchFamily="18" charset="0"/>
                <a:hlinkClick r:id="rId7"/>
              </a:rPr>
              <a:t>Kubernetes CRI (Container Runtime Interface)</a:t>
            </a:r>
            <a:r>
              <a:rPr lang="en-IN" sz="1800" dirty="0">
                <a:solidFill>
                  <a:srgbClr val="222222"/>
                </a:solidFill>
                <a:effectLst/>
                <a:latin typeface="Open Sans" panose="020B0606030504020204"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19052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7BA2E3-0E5D-50C4-9F54-DD814FC5C22F}"/>
              </a:ext>
            </a:extLst>
          </p:cNvPr>
          <p:cNvSpPr txBox="1"/>
          <p:nvPr/>
        </p:nvSpPr>
        <p:spPr>
          <a:xfrm>
            <a:off x="495299" y="117693"/>
            <a:ext cx="7142507" cy="6740307"/>
          </a:xfrm>
          <a:prstGeom prst="rect">
            <a:avLst/>
          </a:prstGeom>
          <a:noFill/>
        </p:spPr>
        <p:txBody>
          <a:bodyPr wrap="square">
            <a:spAutoFit/>
          </a:bodyPr>
          <a:lstStyle/>
          <a:p>
            <a:r>
              <a:rPr lang="en-US" dirty="0"/>
              <a:t>Addons</a:t>
            </a:r>
          </a:p>
          <a:p>
            <a:r>
              <a:rPr lang="en-US" dirty="0"/>
              <a:t>Addons use Kubernetes resources (</a:t>
            </a:r>
            <a:r>
              <a:rPr lang="en-US" dirty="0" err="1"/>
              <a:t>DaemonSet</a:t>
            </a:r>
            <a:r>
              <a:rPr lang="en-US" dirty="0"/>
              <a:t>, Deployment, </a:t>
            </a:r>
            <a:r>
              <a:rPr lang="en-US" dirty="0" err="1"/>
              <a:t>etc</a:t>
            </a:r>
            <a:r>
              <a:rPr lang="en-US" dirty="0"/>
              <a:t>) to implement cluster features. Because these are providing cluster-level features, </a:t>
            </a:r>
            <a:r>
              <a:rPr lang="en-US" dirty="0" err="1"/>
              <a:t>namespaced</a:t>
            </a:r>
            <a:r>
              <a:rPr lang="en-US" dirty="0"/>
              <a:t> resources for addons belong within the </a:t>
            </a:r>
            <a:r>
              <a:rPr lang="en-US" dirty="0" err="1"/>
              <a:t>kube</a:t>
            </a:r>
            <a:r>
              <a:rPr lang="en-US" dirty="0"/>
              <a:t>-system namespace.</a:t>
            </a:r>
          </a:p>
          <a:p>
            <a:r>
              <a:rPr lang="en-US" dirty="0"/>
              <a:t>Selected addons are described below; for an extended list of available addons, please see Addons.</a:t>
            </a:r>
          </a:p>
          <a:p>
            <a:r>
              <a:rPr lang="en-US" dirty="0"/>
              <a:t>DNS</a:t>
            </a:r>
          </a:p>
          <a:p>
            <a:r>
              <a:rPr lang="en-US" dirty="0"/>
              <a:t>While the other addons are not strictly required, all Kubernetes clusters should have cluster DNS, as many examples rely on it.</a:t>
            </a:r>
          </a:p>
          <a:p>
            <a:r>
              <a:rPr lang="en-US" dirty="0"/>
              <a:t>Cluster DNS is a DNS server, in addition to the other DNS server(s) in your environment, which serves DNS records for Kubernetes services.</a:t>
            </a:r>
          </a:p>
          <a:p>
            <a:r>
              <a:rPr lang="en-US" dirty="0"/>
              <a:t>Containers started by Kubernetes automatically include this DNS server in their DNS searches.</a:t>
            </a:r>
          </a:p>
          <a:p>
            <a:r>
              <a:rPr lang="en-US" dirty="0"/>
              <a:t>Web UI (Dashboard)</a:t>
            </a:r>
          </a:p>
          <a:p>
            <a:r>
              <a:rPr lang="en-US" dirty="0"/>
              <a:t>Dashboard is a general purpose, web-based UI for Kubernetes clusters. It allows users to manage and troubleshoot applications running in the cluster, as well as the cluster itself.</a:t>
            </a:r>
          </a:p>
          <a:p>
            <a:r>
              <a:rPr lang="en-US" dirty="0"/>
              <a:t>Container Resource Monitoring</a:t>
            </a:r>
          </a:p>
          <a:p>
            <a:r>
              <a:rPr lang="en-US" dirty="0"/>
              <a:t>Container Resource Monitoring records generic time-series metrics about containers in a central database, and provides a UI for browsing that data.</a:t>
            </a:r>
          </a:p>
          <a:p>
            <a:r>
              <a:rPr lang="en-US" dirty="0"/>
              <a:t>Cluster-level Logging</a:t>
            </a:r>
          </a:p>
          <a:p>
            <a:r>
              <a:rPr lang="en-US" dirty="0"/>
              <a:t>A cluster-level logging mechanism is responsible for saving container logs to a central log store with search/browsing interface.</a:t>
            </a:r>
          </a:p>
        </p:txBody>
      </p:sp>
    </p:spTree>
    <p:extLst>
      <p:ext uri="{BB962C8B-B14F-4D97-AF65-F5344CB8AC3E}">
        <p14:creationId xmlns:p14="http://schemas.microsoft.com/office/powerpoint/2010/main" val="4181909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2860</Words>
  <Application>Microsoft Office PowerPoint</Application>
  <PresentationFormat>Widescreen</PresentationFormat>
  <Paragraphs>154</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Consolas</vt:lpstr>
      <vt:lpstr>Open Sans</vt:lpstr>
      <vt:lpstr>Symbol</vt:lpstr>
      <vt:lpstr>Times New Roman</vt:lpstr>
      <vt:lpstr>Office Theme</vt:lpstr>
      <vt:lpstr>PowerPoint Presentation</vt:lpstr>
      <vt:lpstr>KUBERNETES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VinayReddy Allam</dc:creator>
  <cp:lastModifiedBy>VinayReddy Allam</cp:lastModifiedBy>
  <cp:revision>1</cp:revision>
  <dcterms:created xsi:type="dcterms:W3CDTF">2023-01-17T09:24:18Z</dcterms:created>
  <dcterms:modified xsi:type="dcterms:W3CDTF">2023-01-17T09:51:41Z</dcterms:modified>
</cp:coreProperties>
</file>