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sldIdLst>
    <p:sldId id="4778" r:id="rId3"/>
    <p:sldId id="1010" r:id="rId4"/>
    <p:sldId id="4780" r:id="rId6"/>
    <p:sldId id="4779" r:id="rId7"/>
    <p:sldId id="4781" r:id="rId8"/>
    <p:sldId id="4782" r:id="rId9"/>
    <p:sldId id="4783" r:id="rId10"/>
    <p:sldId id="4784" r:id="rId11"/>
    <p:sldId id="4785" r:id="rId12"/>
    <p:sldId id="4786" r:id="rId13"/>
    <p:sldId id="275" r:id="rId14"/>
  </p:sldIdLst>
  <p:sldSz cx="12192000" cy="6858000"/>
  <p:notesSz cx="6858000" cy="9144000"/>
  <p:embeddedFontLst>
    <p:embeddedFont>
      <p:font typeface="Roboto Light" panose="02000000000000000000" pitchFamily="2" charset="0"/>
      <p:regular r:id="rId18"/>
      <p:italic r:id="rId19"/>
    </p:embeddedFont>
    <p:embeddedFont>
      <p:font typeface="Roboto" panose="02000000000000000000" pitchFamily="2" charset="0"/>
      <p:regular r:id="rId20"/>
      <p:bold r:id="rId21"/>
      <p:italic r:id="rId22"/>
      <p:boldItalic r:id="rId23"/>
    </p:embeddedFont>
    <p:embeddedFont>
      <p:font typeface="Calibri" panose="020F0502020204030204" pitchFamily="34" charset="0"/>
      <p:regular r:id="rId24"/>
      <p:bold r:id="rId25"/>
      <p:italic r:id="rId26"/>
      <p:boldItalic r:id="rId27"/>
    </p:embeddedFont>
    <p:embeddedFont>
      <p:font typeface="Roboto Medium" panose="02000000000000000000" pitchFamily="2" charset="0"/>
      <p:regular r:id="rId28"/>
      <p:italic r:id="rId29"/>
    </p:embeddedFont>
    <p:embeddedFont>
      <p:font typeface="Bahnschrift" panose="020B0502040204020203"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p:cViewPr varScale="1">
        <p:scale>
          <a:sx n="71" d="100"/>
          <a:sy n="71" d="100"/>
        </p:scale>
        <p:origin x="1354"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font" Target="fonts/font14.fntdata"/><Relationship Id="rId30" Type="http://schemas.openxmlformats.org/officeDocument/2006/relationships/font" Target="fonts/font13.fntdata"/><Relationship Id="rId3" Type="http://schemas.openxmlformats.org/officeDocument/2006/relationships/slide" Target="slides/slide1.xml"/><Relationship Id="rId29" Type="http://schemas.openxmlformats.org/officeDocument/2006/relationships/font" Target="fonts/font12.fntdata"/><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fld>
            <a:endParaRPr lang="en-AU"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file:///\\quantium.com.au.local\quantiumgroup\Company%20Reference\Brand%20&amp;%20Design\Brand%20videos\Q%20Privacy.mp4" TargetMode="External"/><Relationship Id="rId3" Type="http://schemas.openxmlformats.org/officeDocument/2006/relationships/hyperlink" Target="https://www.youtube.com/watch?v=Zq1QDAkoRzU"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endParaRPr lang="en-AU" sz="1200" i="0" kern="1200" dirty="0">
              <a:solidFill>
                <a:schemeClr val="tx1"/>
              </a:solidFill>
              <a:effectLst/>
              <a:latin typeface="+mn-lt"/>
              <a:ea typeface="+mn-ea"/>
              <a:cs typeface="+mn-cs"/>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we neither receive it, and put the necessary protections in place to be unable to decipher it. </a:t>
            </a:r>
            <a:endParaRPr lang="en-AU" sz="1200" i="0" kern="1200" dirty="0">
              <a:solidFill>
                <a:schemeClr val="tx1"/>
              </a:solidFill>
              <a:effectLst/>
              <a:latin typeface="+mn-lt"/>
              <a:ea typeface="+mn-ea"/>
              <a:cs typeface="+mn-cs"/>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and in turn the trust that builds with their stakeholders.</a:t>
            </a:r>
            <a:endParaRPr lang="en-AU" sz="1200" i="0" kern="1200" dirty="0">
              <a:solidFill>
                <a:schemeClr val="tx1"/>
              </a:solidFill>
              <a:effectLst/>
              <a:latin typeface="+mn-lt"/>
              <a:ea typeface="+mn-ea"/>
              <a:cs typeface="+mn-cs"/>
            </a:endParaRP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p>
        </p:txBody>
      </p:sp>
      <p:sp>
        <p:nvSpPr>
          <p:cNvPr id="13" name="TextBox 12"/>
          <p:cNvSpPr txBox="1"/>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endPar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endParaRPr>
          </a:p>
        </p:txBody>
      </p:sp>
      <p:sp>
        <p:nvSpPr>
          <p:cNvPr id="18" name="TextBox 17"/>
          <p:cNvSpPr txBox="1"/>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endPar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endParaRPr>
          </a:p>
        </p:txBody>
      </p:sp>
      <p:sp>
        <p:nvSpPr>
          <p:cNvPr id="19" name="TextBox 18"/>
          <p:cNvSpPr txBox="1"/>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endPar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endParaRPr>
          </a:p>
        </p:txBody>
      </p:sp>
      <p:sp>
        <p:nvSpPr>
          <p:cNvPr id="20" name="Rectangle 19"/>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endPar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endParaRPr>
          </a:p>
        </p:txBody>
      </p:sp>
      <p:sp>
        <p:nvSpPr>
          <p:cNvPr id="21" name="Rectangle 20"/>
          <p:cNvSpPr/>
          <p:nvPr userDrawn="1"/>
        </p:nvSpPr>
        <p:spPr bwMode="auto">
          <a:xfrm>
            <a:off x="1196974" y="2254637"/>
            <a:ext cx="2311153" cy="1938992"/>
          </a:xfrm>
          <a:prstGeom prst="rect">
            <a:avLst/>
          </a:prstGeom>
          <a:noFill/>
        </p:spPr>
        <p:txBody>
          <a:bodyPr wrap="square" lIns="0" rIns="0" rtlCol="0">
            <a:spAutoFit/>
          </a:bodyPr>
          <a:lstStyle/>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2" name="Rectangle 21"/>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endPar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endParaRPr>
          </a:p>
        </p:txBody>
      </p:sp>
      <p:sp>
        <p:nvSpPr>
          <p:cNvPr id="23" name="Rectangle 22"/>
          <p:cNvSpPr/>
          <p:nvPr userDrawn="1"/>
        </p:nvSpPr>
        <p:spPr bwMode="auto">
          <a:xfrm>
            <a:off x="3957637" y="2254637"/>
            <a:ext cx="2311153" cy="3524042"/>
          </a:xfrm>
          <a:prstGeom prst="rect">
            <a:avLst/>
          </a:prstGeom>
          <a:noFill/>
        </p:spPr>
        <p:txBody>
          <a:bodyPr wrap="square" lIns="0" rtlCol="0">
            <a:spAutoFit/>
          </a:bodyPr>
          <a:lstStyle/>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endPar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a:p>
            <a:pPr marL="179705" marR="0" lvl="0" indent="-179705" algn="l" defTabSz="914400" rtl="0" eaLnBrk="1" fontAlgn="auto" latinLnBrk="0" hangingPunct="1">
              <a:lnSpc>
                <a:spcPct val="100000"/>
              </a:lnSpc>
              <a:spcBef>
                <a:spcPts val="0"/>
              </a:spcBef>
              <a:spcAft>
                <a:spcPts val="600"/>
              </a:spcAft>
              <a:buClrTx/>
              <a:buSzTx/>
              <a:buFont typeface="Roboto Light" panose="02000000000000000000" pitchFamily="2" charset="0"/>
              <a:buChar char="•"/>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endPar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endParaRPr>
          </a:p>
        </p:txBody>
      </p:sp>
      <p:sp>
        <p:nvSpPr>
          <p:cNvPr id="25" name="Rectangle 24"/>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grpSp>
        <p:nvGrpSpPr>
          <p:cNvPr id="3" name="Group 2"/>
          <p:cNvGrpSpPr/>
          <p:nvPr userDrawn="1"/>
        </p:nvGrpSpPr>
        <p:grpSpPr>
          <a:xfrm>
            <a:off x="3732882" y="1987963"/>
            <a:ext cx="2760663" cy="3790715"/>
            <a:chOff x="3732882" y="1987964"/>
            <a:chExt cx="2760663" cy="3850128"/>
          </a:xfrm>
        </p:grpSpPr>
        <p:cxnSp>
          <p:nvCxnSpPr>
            <p:cNvPr id="26" name="Straight Connector 25"/>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p:cNvSpPr txBox="1"/>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anose="02000000000000000000" pitchFamily="2" charset="0"/>
                <a:ea typeface="Roboto" panose="02000000000000000000" pitchFamily="2" charset="0"/>
              </a:rPr>
            </a:fld>
            <a:endParaRPr lang="en-AU" sz="1400" dirty="0">
              <a:solidFill>
                <a:srgbClr val="FFFFFF"/>
              </a:solidFill>
              <a:latin typeface="Roboto" panose="02000000000000000000" pitchFamily="2" charset="0"/>
              <a:ea typeface="Roboto" panose="02000000000000000000" pitchFamily="2" charset="0"/>
            </a:endParaRPr>
          </a:p>
        </p:txBody>
      </p:sp>
      <p:sp>
        <p:nvSpPr>
          <p:cNvPr id="5" name="Oval 4"/>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dirty="0"/>
          </a:p>
        </p:txBody>
      </p:sp>
      <p:sp>
        <p:nvSpPr>
          <p:cNvPr id="2" name="MSIPCMContentMarking" descr="{&quot;HashCode&quot;:-231024771,&quot;Placement&quot;:&quot;Footer&quot;}"/>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Category review: Chips</a:t>
            </a:r>
            <a:endParaRPr lang="en-AU" dirty="0"/>
          </a:p>
        </p:txBody>
      </p:sp>
      <p:sp>
        <p:nvSpPr>
          <p:cNvPr id="3" name="Subtitle 2"/>
          <p:cNvSpPr>
            <a:spLocks noGrp="1"/>
          </p:cNvSpPr>
          <p:nvPr>
            <p:ph type="subTitle" idx="1"/>
          </p:nvPr>
        </p:nvSpPr>
        <p:spPr/>
        <p:txBody>
          <a:bodyPr/>
          <a:lstStyle/>
          <a:p>
            <a:r>
              <a:rPr lang="en-AU" dirty="0"/>
              <a:t>Retail Analytics</a:t>
            </a:r>
            <a:endParaRPr lang="en-AU" dirty="0"/>
          </a:p>
          <a:p>
            <a:endParaRPr lang="en-AU" dirty="0"/>
          </a:p>
        </p:txBody>
      </p:sp>
      <p:sp>
        <p:nvSpPr>
          <p:cNvPr id="4" name="Text Placeholder 3"/>
          <p:cNvSpPr>
            <a:spLocks noGrp="1"/>
          </p:cNvSpPr>
          <p:nvPr>
            <p:ph type="body" sz="quarter" idx="10"/>
          </p:nvPr>
        </p:nvSpPr>
        <p:spPr/>
        <p:txBody>
          <a:bodyPr/>
          <a:lstStyle/>
          <a:p>
            <a:r>
              <a:rPr lang="en-AU" dirty="0"/>
              <a:t>June 2020</a:t>
            </a:r>
            <a:endParaRPr lang="en-AU" dirty="0"/>
          </a:p>
        </p:txBody>
      </p:sp>
      <p:grpSp>
        <p:nvGrpSpPr>
          <p:cNvPr id="8" name="Group 7"/>
          <p:cNvGrpSpPr/>
          <p:nvPr/>
        </p:nvGrpSpPr>
        <p:grpSpPr>
          <a:xfrm>
            <a:off x="12294760" y="5621533"/>
            <a:ext cx="1981965" cy="1236467"/>
            <a:chOff x="8857913" y="1025653"/>
            <a:chExt cx="1981965" cy="1236467"/>
          </a:xfrm>
        </p:grpSpPr>
        <p:sp>
          <p:nvSpPr>
            <p:cNvPr id="9" name="Rectangle 8"/>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p:cNvGrpSpPr>
              <a:grpSpLocks noChangeAspect="1"/>
            </p:cNvGrpSpPr>
            <p:nvPr/>
          </p:nvGrpSpPr>
          <p:grpSpPr bwMode="auto">
            <a:xfrm>
              <a:off x="8857913" y="1025653"/>
              <a:ext cx="356123" cy="320040"/>
              <a:chOff x="2932" y="1344"/>
              <a:chExt cx="1816" cy="1632"/>
            </a:xfrm>
            <a:solidFill>
              <a:srgbClr val="C7C5C4"/>
            </a:solidFill>
          </p:grpSpPr>
          <p:sp>
            <p:nvSpPr>
              <p:cNvPr id="11" name="Freeform 5"/>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endParaRPr lang="en-AU"/>
              </a:p>
            </p:txBody>
          </p:sp>
          <p:sp>
            <p:nvSpPr>
              <p:cNvPr id="12" name="Freeform 6"/>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endParaRPr lang="en-AU"/>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 typeface="Arial" panose="020B0604020202020204" pitchFamily="34" charset="0"/>
              <a:buChar char="•"/>
            </a:pPr>
            <a:r>
              <a:rPr lang="en-AU" sz="2000" dirty="0"/>
              <a:t>Total number of customers in the trial period for the trial store is significantly higher than the control store for two out of three months, which indicates a positive trial effect.</a:t>
            </a:r>
            <a:endParaRPr lang="en-AU" sz="2000" dirty="0"/>
          </a:p>
        </p:txBody>
      </p:sp>
      <p:pic>
        <p:nvPicPr>
          <p:cNvPr id="2" name="Picture 1"/>
          <p:cNvPicPr>
            <a:picLocks noChangeAspect="1"/>
          </p:cNvPicPr>
          <p:nvPr/>
        </p:nvPicPr>
        <p:blipFill>
          <a:blip r:embed="rId1"/>
          <a:stretch>
            <a:fillRect/>
          </a:stretch>
        </p:blipFill>
        <p:spPr>
          <a:xfrm>
            <a:off x="12305518" y="0"/>
            <a:ext cx="1993565" cy="2005758"/>
          </a:xfrm>
          <a:prstGeom prst="rect">
            <a:avLst/>
          </a:prstGeom>
        </p:spPr>
      </p:pic>
      <p:pic>
        <p:nvPicPr>
          <p:cNvPr id="106" name="Picture 105"/>
          <p:cNvPicPr/>
          <p:nvPr/>
        </p:nvPicPr>
        <p:blipFill>
          <a:blip r:embed="rId2"/>
          <a:stretch>
            <a:fillRect/>
          </a:stretch>
        </p:blipFill>
        <p:spPr>
          <a:xfrm>
            <a:off x="1196975" y="1277620"/>
            <a:ext cx="8843010" cy="48704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AU" dirty="0"/>
              <a:t>Executive summary</a:t>
            </a:r>
            <a:endParaRPr lang="en-AU" dirty="0"/>
          </a:p>
        </p:txBody>
      </p:sp>
      <p:sp>
        <p:nvSpPr>
          <p:cNvPr id="3" name="Oval 2"/>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endParaRPr lang="en-AU" dirty="0">
              <a:solidFill>
                <a:srgbClr val="000000"/>
              </a:solidFill>
              <a:latin typeface="Roboto Light" panose="02000000000000000000" pitchFamily="2" charset="0"/>
              <a:ea typeface="Roboto Light" panose="02000000000000000000" pitchFamily="2" charset="0"/>
            </a:endParaRPr>
          </a:p>
        </p:txBody>
      </p:sp>
      <p:sp>
        <p:nvSpPr>
          <p:cNvPr id="4" name="Oval 3"/>
          <p:cNvSpPr/>
          <p:nvPr/>
        </p:nvSpPr>
        <p:spPr>
          <a:xfrm>
            <a:off x="1196975" y="422511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p:cNvSpPr txBox="1"/>
          <p:nvPr/>
        </p:nvSpPr>
        <p:spPr>
          <a:xfrm>
            <a:off x="1819910" y="1967865"/>
            <a:ext cx="2360930" cy="1718945"/>
          </a:xfrm>
          <a:prstGeom prst="rect">
            <a:avLst/>
          </a:prstGeom>
          <a:noFill/>
        </p:spPr>
        <p:txBody>
          <a:bodyPr wrap="square" lIns="0" tIns="0" rIns="0" bIns="0" rtlCol="0" anchor="t">
            <a:noAutofit/>
          </a:bodyPr>
          <a:lstStyle/>
          <a:p>
            <a:pPr algn="l"/>
            <a:r>
              <a:rPr lang="en-IN" altLang="en-AU" sz="1600" b="1" dirty="0">
                <a:latin typeface="Roboto" panose="02000000000000000000" pitchFamily="2" charset="0"/>
                <a:ea typeface="Roboto" panose="02000000000000000000" pitchFamily="2" charset="0"/>
                <a:cs typeface="Roboto" panose="02000000000000000000" pitchFamily="2" charset="0"/>
              </a:rPr>
              <a:t>Chips Category Review</a:t>
            </a:r>
            <a:endParaRPr lang="en-IN" altLang="en-AU" sz="16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p:cNvSpPr txBox="1"/>
          <p:nvPr/>
        </p:nvSpPr>
        <p:spPr>
          <a:xfrm>
            <a:off x="1820016" y="4308960"/>
            <a:ext cx="1896185" cy="1718741"/>
          </a:xfrm>
          <a:prstGeom prst="rect">
            <a:avLst/>
          </a:prstGeom>
          <a:noFill/>
        </p:spPr>
        <p:txBody>
          <a:bodyPr wrap="square" lIns="0" tIns="0" rIns="0" bIns="0" rtlCol="0" anchor="t">
            <a:noAutofit/>
          </a:bodyPr>
          <a:lstStyle/>
          <a:p>
            <a:pPr algn="l"/>
            <a:r>
              <a:rPr lang="en-IN" altLang="en-AU" sz="1600" b="1">
                <a:latin typeface="Roboto" panose="02000000000000000000" pitchFamily="2" charset="0"/>
                <a:ea typeface="Roboto" panose="02000000000000000000" pitchFamily="2" charset="0"/>
                <a:cs typeface="Roboto" panose="02000000000000000000" pitchFamily="2" charset="0"/>
              </a:rPr>
              <a:t>Store Analysis</a:t>
            </a:r>
            <a:endParaRPr lang="en-IN" altLang="en-AU" sz="1600" b="1" dirty="0">
              <a:latin typeface="Roboto" panose="02000000000000000000" pitchFamily="2" charset="0"/>
              <a:ea typeface="Roboto" panose="02000000000000000000" pitchFamily="2" charset="0"/>
              <a:cs typeface="Roboto" panose="02000000000000000000" pitchFamily="2" charset="0"/>
            </a:endParaRPr>
          </a:p>
        </p:txBody>
      </p:sp>
      <p:sp>
        <p:nvSpPr>
          <p:cNvPr id="7" name="TextBox 6"/>
          <p:cNvSpPr txBox="1"/>
          <p:nvPr/>
        </p:nvSpPr>
        <p:spPr>
          <a:xfrm>
            <a:off x="4318000" y="1967865"/>
            <a:ext cx="7820660" cy="2023745"/>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 Most sold chips brand are (Kettle,Smiths,Doritos). Least sold chips brand are </a:t>
            </a:r>
            <a:r>
              <a:rPr lang="en-IN" altLang="en-AU" sz="1600" dirty="0">
                <a:latin typeface="Bahnschrift" panose="020B0502040204020203" charset="0"/>
                <a:ea typeface="Roboto Light" panose="02000000000000000000" pitchFamily="2" charset="0"/>
                <a:cs typeface="Bahnschrift" panose="020B0502040204020203" charset="0"/>
              </a:rPr>
              <a:t>  </a:t>
            </a:r>
            <a:r>
              <a:rPr lang="en-AU" sz="1600" dirty="0">
                <a:latin typeface="Bahnschrift" panose="020B0502040204020203" charset="0"/>
                <a:ea typeface="Roboto Light" panose="02000000000000000000" pitchFamily="2" charset="0"/>
                <a:cs typeface="Bahnschrift" panose="020B0502040204020203" charset="0"/>
              </a:rPr>
              <a:t>(French,Burger,Cheetos).</a:t>
            </a:r>
            <a:endParaRPr lang="en-AU" sz="1600" dirty="0">
              <a:latin typeface="Bahnschrift" panose="020B0502040204020203" charset="0"/>
              <a:ea typeface="Roboto Light" panose="02000000000000000000" pitchFamily="2" charset="0"/>
              <a:cs typeface="Bahnschrift" panose="020B0502040204020203" charset="0"/>
            </a:endParaRPr>
          </a:p>
          <a:p>
            <a:pPr marL="285750" indent="-285750" algn="l">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Mainstream Customers are more in number,compared to other Customers and </a:t>
            </a:r>
            <a:r>
              <a:rPr lang="en-IN" altLang="en-AU" sz="1600" dirty="0">
                <a:latin typeface="Bahnschrift" panose="020B0502040204020203" charset="0"/>
                <a:ea typeface="Roboto Light" panose="02000000000000000000" pitchFamily="2" charset="0"/>
                <a:cs typeface="Bahnschrift" panose="020B0502040204020203" charset="0"/>
              </a:rPr>
              <a:t>    </a:t>
            </a:r>
            <a:r>
              <a:rPr lang="en-AU" sz="1600" dirty="0">
                <a:latin typeface="Bahnschrift" panose="020B0502040204020203" charset="0"/>
                <a:ea typeface="Roboto Light" panose="02000000000000000000" pitchFamily="2" charset="0"/>
                <a:cs typeface="Bahnschrift" panose="020B0502040204020203" charset="0"/>
              </a:rPr>
              <a:t>Retirees are more in number, compared to other lifestaged customers.</a:t>
            </a:r>
            <a:endParaRPr lang="en-AU" sz="1600" dirty="0">
              <a:latin typeface="Bahnschrift" panose="020B0502040204020203" charset="0"/>
              <a:ea typeface="Roboto Light" panose="02000000000000000000" pitchFamily="2" charset="0"/>
              <a:cs typeface="Bahnschrift" panose="020B0502040204020203" charset="0"/>
            </a:endParaRPr>
          </a:p>
          <a:p>
            <a:pPr marL="285750" indent="-285750" algn="l">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sales are highest for (Budget, OLDER FAMILIES), (Mainstream, YOUNG SINGLES/COUPLES) and (Mainstream, RETIREES)</a:t>
            </a:r>
            <a:endParaRPr lang="en-AU" sz="1600" dirty="0">
              <a:latin typeface="Bahnschrift" panose="020B0502040204020203" charset="0"/>
              <a:ea typeface="Roboto Light" panose="02000000000000000000" pitchFamily="2" charset="0"/>
              <a:cs typeface="Bahnschrift" panose="020B0502040204020203" charset="0"/>
            </a:endParaRPr>
          </a:p>
          <a:p>
            <a:pPr marL="285750" indent="-285750" algn="l">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Mainstream customers did more sales when compared to others</a:t>
            </a:r>
            <a:endParaRPr lang="en-AU" sz="1600" dirty="0">
              <a:latin typeface="Bahnschrift" panose="020B0502040204020203" charset="0"/>
              <a:ea typeface="Roboto Light" panose="02000000000000000000" pitchFamily="2" charset="0"/>
              <a:cs typeface="Bahnschrift" panose="020B0502040204020203" charset="0"/>
            </a:endParaRPr>
          </a:p>
          <a:p>
            <a:pPr marL="285750" indent="-285750" algn="l">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Older singles/couples did more sales when compared to other lifestage.</a:t>
            </a:r>
            <a:endParaRPr lang="en-AU" sz="1600" dirty="0">
              <a:latin typeface="Bahnschrift" panose="020B0502040204020203" charset="0"/>
              <a:ea typeface="Roboto Light" panose="02000000000000000000" pitchFamily="2" charset="0"/>
              <a:cs typeface="Bahnschrift" panose="020B0502040204020203" charset="0"/>
            </a:endParaRPr>
          </a:p>
        </p:txBody>
      </p:sp>
      <p:sp>
        <p:nvSpPr>
          <p:cNvPr id="9" name="TextBox 8"/>
          <p:cNvSpPr txBox="1"/>
          <p:nvPr/>
        </p:nvSpPr>
        <p:spPr>
          <a:xfrm>
            <a:off x="4317200" y="4341981"/>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 The results for trial stores 77 and 88 during the trial period show a significant difference in at least two of the three trial months.</a:t>
            </a:r>
            <a:endParaRPr lang="en-AU" sz="1600" dirty="0">
              <a:latin typeface="Bahnschrift" panose="020B0502040204020203" charset="0"/>
              <a:ea typeface="Roboto Light" panose="02000000000000000000" pitchFamily="2" charset="0"/>
              <a:cs typeface="Bahnschrift" panose="020B0502040204020203" charset="0"/>
            </a:endParaRPr>
          </a:p>
          <a:p>
            <a:pPr marL="285750" indent="-285750">
              <a:buFont typeface="Arial" panose="020B0604020202020204" pitchFamily="34" charset="0"/>
              <a:buChar char="•"/>
            </a:pPr>
            <a:r>
              <a:rPr lang="en-AU" sz="1600" dirty="0">
                <a:latin typeface="Bahnschrift" panose="020B0502040204020203" charset="0"/>
                <a:ea typeface="Roboto Light" panose="02000000000000000000" pitchFamily="2" charset="0"/>
                <a:cs typeface="Bahnschrift" panose="020B0502040204020203" charset="0"/>
              </a:rPr>
              <a:t>This is not the case for trial store 86. We can check with   the client if the implementation of the trial was different in trial store 86 but overall, the trial shows a   significant increase in sales.</a:t>
            </a:r>
            <a:endParaRPr lang="en-AU" sz="1600" dirty="0">
              <a:latin typeface="Bahnschrift" panose="020B0502040204020203" charset="0"/>
              <a:ea typeface="Roboto Light" panose="02000000000000000000" pitchFamily="2" charset="0"/>
              <a:cs typeface="Bahnschrift" panose="020B0502040204020203" charset="0"/>
            </a:endParaRPr>
          </a:p>
        </p:txBody>
      </p:sp>
      <p:sp>
        <p:nvSpPr>
          <p:cNvPr id="8" name="Text Box 7"/>
          <p:cNvSpPr txBox="1"/>
          <p:nvPr/>
        </p:nvSpPr>
        <p:spPr>
          <a:xfrm>
            <a:off x="6198870" y="6727190"/>
            <a:ext cx="914400" cy="914400"/>
          </a:xfrm>
          <a:prstGeom prst="rect">
            <a:avLst/>
          </a:prstGeom>
          <a:noFill/>
        </p:spPr>
        <p:txBody>
          <a:bodyPr wrap="none" lIns="0" tIns="0" rIns="0" bIns="0" rtlCol="0" anchor="t">
            <a:noAutofit/>
          </a:bodyPr>
          <a:p>
            <a:pPr algn="l"/>
            <a:endParaRPr lang="en-US" sz="1200" dirty="0" err="1" smtClean="0">
              <a:latin typeface="Roboto Light" panose="02000000000000000000" pitchFamily="2" charset="0"/>
              <a:ea typeface="Roboto Light" panose="02000000000000000000" pitchFamily="2" charset="0"/>
            </a:endParaRPr>
          </a:p>
        </p:txBody>
      </p:sp>
      <p:sp>
        <p:nvSpPr>
          <p:cNvPr id="10" name="Text Box 9"/>
          <p:cNvSpPr txBox="1"/>
          <p:nvPr/>
        </p:nvSpPr>
        <p:spPr>
          <a:xfrm>
            <a:off x="1865630" y="6419850"/>
            <a:ext cx="914400" cy="914400"/>
          </a:xfrm>
          <a:prstGeom prst="rect">
            <a:avLst/>
          </a:prstGeom>
          <a:noFill/>
        </p:spPr>
        <p:txBody>
          <a:bodyPr wrap="none" lIns="0" tIns="0" rIns="0" bIns="0" rtlCol="0" anchor="t">
            <a:noAutofit/>
          </a:bodyPr>
          <a:p>
            <a:pPr algn="l"/>
            <a:endParaRPr lang="en-US" sz="1200" dirty="0" err="1" smtClean="0">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01</a:t>
            </a:r>
            <a:endParaRPr lang="en-AU" dirty="0"/>
          </a:p>
        </p:txBody>
      </p:sp>
      <p:sp>
        <p:nvSpPr>
          <p:cNvPr id="4" name="Text Placeholder 3"/>
          <p:cNvSpPr>
            <a:spLocks noGrp="1"/>
          </p:cNvSpPr>
          <p:nvPr>
            <p:ph type="body" idx="1"/>
          </p:nvPr>
        </p:nvSpPr>
        <p:spPr/>
        <p:txBody>
          <a:bodyPr/>
          <a:lstStyle/>
          <a:p>
            <a:r>
              <a:rPr lang="en-AU" dirty="0"/>
              <a:t>Category</a:t>
            </a:r>
            <a:endParaRPr lang="en-AU"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1187450"/>
          </a:xfrm>
        </p:spPr>
        <p:txBody>
          <a:bodyPr/>
          <a:lstStyle/>
          <a:p>
            <a:pPr marL="285750" indent="-285750">
              <a:buFont typeface="Arial" panose="020B0604020202020204" pitchFamily="34" charset="0"/>
              <a:buChar char="•"/>
            </a:pPr>
            <a:r>
              <a:rPr lang="en-IN" altLang="en-AU" sz="1800" dirty="0"/>
              <a:t>Sales are done more by Budget- Older Families, followed by Mainstream- Young singles/couples and Mainstream- Retirees.</a:t>
            </a:r>
            <a:endParaRPr lang="en-IN" altLang="en-AU" sz="1800" dirty="0"/>
          </a:p>
          <a:p>
            <a:pPr marL="285750" indent="-285750">
              <a:buFont typeface="Arial" panose="020B0604020202020204" pitchFamily="34" charset="0"/>
              <a:buChar char="•"/>
            </a:pPr>
            <a:r>
              <a:rPr lang="en-IN" altLang="en-AU" sz="1800" dirty="0"/>
              <a:t>Mainstream customers did more sales compared to others.</a:t>
            </a:r>
            <a:endParaRPr lang="en-IN" altLang="en-AU" sz="1800" dirty="0"/>
          </a:p>
        </p:txBody>
      </p:sp>
      <p:pic>
        <p:nvPicPr>
          <p:cNvPr id="100" name="Picture 99"/>
          <p:cNvPicPr/>
          <p:nvPr/>
        </p:nvPicPr>
        <p:blipFill>
          <a:blip r:embed="rId1"/>
          <a:stretch>
            <a:fillRect/>
          </a:stretch>
        </p:blipFill>
        <p:spPr>
          <a:xfrm>
            <a:off x="1196975" y="2068195"/>
            <a:ext cx="9698990" cy="40252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595630"/>
          </a:xfrm>
        </p:spPr>
        <p:txBody>
          <a:bodyPr/>
          <a:lstStyle/>
          <a:p>
            <a:pPr marL="285750" indent="-285750">
              <a:buFont typeface="Arial" panose="020B0604020202020204" pitchFamily="34" charset="0"/>
              <a:buChar char="•"/>
            </a:pPr>
            <a:r>
              <a:rPr lang="en-IN" altLang="en-AU" sz="1800" dirty="0"/>
              <a:t>Most Sold Chips Brands are Kettle,Smiths and Doritos order by it’s quantity.</a:t>
            </a:r>
            <a:endParaRPr lang="en-IN" altLang="en-AU" sz="1800" dirty="0"/>
          </a:p>
          <a:p>
            <a:pPr>
              <a:buFont typeface="Arial" panose="020B0604020202020204" pitchFamily="34" charset="0"/>
            </a:pPr>
            <a:endParaRPr lang="en-IN" altLang="en-AU" sz="1800" dirty="0"/>
          </a:p>
        </p:txBody>
      </p:sp>
      <p:pic>
        <p:nvPicPr>
          <p:cNvPr id="101" name="Picture 100"/>
          <p:cNvPicPr/>
          <p:nvPr/>
        </p:nvPicPr>
        <p:blipFill>
          <a:blip r:embed="rId1"/>
          <a:stretch>
            <a:fillRect/>
          </a:stretch>
        </p:blipFill>
        <p:spPr>
          <a:xfrm>
            <a:off x="1316990" y="1049655"/>
            <a:ext cx="10358755" cy="53003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6975" y="453390"/>
            <a:ext cx="10479405" cy="1395095"/>
          </a:xfrm>
        </p:spPr>
        <p:txBody>
          <a:bodyPr/>
          <a:lstStyle/>
          <a:p>
            <a:pPr marL="342900" indent="-342900">
              <a:buFont typeface="Arial" panose="020B0604020202020204" pitchFamily="34" charset="0"/>
              <a:buChar char="•"/>
            </a:pPr>
            <a:r>
              <a:rPr lang="en-IN" altLang="en-AU" sz="2000" dirty="0"/>
              <a:t>The day with no transaction is a Christmas that is when the store is closed. But the sales were high on 24th of December, as many tend to buy stuff for christmas.</a:t>
            </a:r>
            <a:endParaRPr lang="en-IN" altLang="en-AU" sz="2000" dirty="0"/>
          </a:p>
          <a:p>
            <a:pPr marL="342900" indent="-342900">
              <a:buFont typeface="Arial" panose="020B0604020202020204" pitchFamily="34" charset="0"/>
              <a:buChar char="•"/>
            </a:pPr>
            <a:r>
              <a:rPr lang="en-IN" altLang="en-AU" sz="2000" dirty="0"/>
              <a:t>Sales increase steadily after Christmas as Newyear to about to come.</a:t>
            </a:r>
            <a:endParaRPr lang="en-IN" altLang="en-AU" sz="2000" dirty="0"/>
          </a:p>
        </p:txBody>
      </p:sp>
      <p:grpSp>
        <p:nvGrpSpPr>
          <p:cNvPr id="3" name="Group 2"/>
          <p:cNvGrpSpPr/>
          <p:nvPr/>
        </p:nvGrpSpPr>
        <p:grpSpPr>
          <a:xfrm>
            <a:off x="12294760" y="-281940"/>
            <a:ext cx="1536700" cy="601980"/>
            <a:chOff x="12294760" y="-281940"/>
            <a:chExt cx="1536700" cy="601980"/>
          </a:xfrm>
        </p:grpSpPr>
        <p:grpSp>
          <p:nvGrpSpPr>
            <p:cNvPr id="7" name="Group 6"/>
            <p:cNvGrpSpPr>
              <a:grpSpLocks noChangeAspect="1"/>
            </p:cNvGrpSpPr>
            <p:nvPr/>
          </p:nvGrpSpPr>
          <p:grpSpPr bwMode="auto">
            <a:xfrm>
              <a:off x="12294760" y="0"/>
              <a:ext cx="356123" cy="320040"/>
              <a:chOff x="2932" y="1344"/>
              <a:chExt cx="1816" cy="1632"/>
            </a:xfrm>
            <a:solidFill>
              <a:srgbClr val="C7C5C4"/>
            </a:solidFill>
          </p:grpSpPr>
          <p:sp>
            <p:nvSpPr>
              <p:cNvPr id="8" name="Freeform 5"/>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800" b="0" i="0" u="none" strike="noStrike" kern="1200" cap="none" spc="0" normalizeH="0" baseline="0" noProof="0">
                  <a:ln>
                    <a:noFill/>
                  </a:ln>
                  <a:solidFill>
                    <a:srgbClr val="000005"/>
                  </a:solidFill>
                  <a:effectLst/>
                  <a:uLnTx/>
                  <a:uFillTx/>
                  <a:latin typeface="Roboto Light" panose="02000000000000000000"/>
                  <a:ea typeface="+mn-ea"/>
                  <a:cs typeface="+mn-cs"/>
                </a:endParaRPr>
              </a:p>
            </p:txBody>
          </p:sp>
          <p:sp>
            <p:nvSpPr>
              <p:cNvPr id="9" name="Freeform 6"/>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0000" tIns="648000" rIns="3600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800" b="0" i="0" u="none" strike="noStrike" kern="1200" cap="none" spc="0" normalizeH="0" baseline="0" noProof="0">
                  <a:ln>
                    <a:noFill/>
                  </a:ln>
                  <a:solidFill>
                    <a:srgbClr val="000005"/>
                  </a:solidFill>
                  <a:effectLst/>
                  <a:uLnTx/>
                  <a:uFillTx/>
                  <a:latin typeface="Roboto Light" panose="02000000000000000000"/>
                  <a:ea typeface="+mn-ea"/>
                  <a:cs typeface="+mn-cs"/>
                </a:endParaRPr>
              </a:p>
            </p:txBody>
          </p:sp>
        </p:grpSp>
        <p:sp>
          <p:nvSpPr>
            <p:cNvPr id="10" name="TextBox 9"/>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endParaRPr lang="en-AU" sz="1200" dirty="0">
                <a:solidFill>
                  <a:srgbClr val="EF6347"/>
                </a:solidFill>
                <a:latin typeface="Roboto Light" panose="02000000000000000000" pitchFamily="2" charset="0"/>
                <a:ea typeface="Roboto Light" panose="02000000000000000000" pitchFamily="2" charset="0"/>
              </a:endParaRPr>
            </a:p>
          </p:txBody>
        </p:sp>
      </p:grpSp>
      <p:pic>
        <p:nvPicPr>
          <p:cNvPr id="2" name="Picture 1"/>
          <p:cNvPicPr>
            <a:picLocks noChangeAspect="1"/>
          </p:cNvPicPr>
          <p:nvPr/>
        </p:nvPicPr>
        <p:blipFill>
          <a:blip r:embed="rId1"/>
          <a:stretch>
            <a:fillRect/>
          </a:stretch>
        </p:blipFill>
        <p:spPr>
          <a:xfrm>
            <a:off x="12294760" y="0"/>
            <a:ext cx="1993565" cy="1639966"/>
          </a:xfrm>
          <a:prstGeom prst="rect">
            <a:avLst/>
          </a:prstGeom>
        </p:spPr>
      </p:pic>
      <p:pic>
        <p:nvPicPr>
          <p:cNvPr id="102" name="Picture 101"/>
          <p:cNvPicPr/>
          <p:nvPr/>
        </p:nvPicPr>
        <p:blipFill>
          <a:blip r:embed="rId2"/>
          <a:stretch>
            <a:fillRect/>
          </a:stretch>
        </p:blipFill>
        <p:spPr>
          <a:xfrm>
            <a:off x="1061720" y="2095500"/>
            <a:ext cx="10633710" cy="38392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02</a:t>
            </a:r>
            <a:endParaRPr lang="en-AU" dirty="0"/>
          </a:p>
        </p:txBody>
      </p:sp>
      <p:sp>
        <p:nvSpPr>
          <p:cNvPr id="4" name="Text Placeholder 3"/>
          <p:cNvSpPr>
            <a:spLocks noGrp="1"/>
          </p:cNvSpPr>
          <p:nvPr>
            <p:ph type="body" idx="1"/>
          </p:nvPr>
        </p:nvSpPr>
        <p:spPr/>
        <p:txBody>
          <a:bodyPr/>
          <a:lstStyle/>
          <a:p>
            <a:r>
              <a:rPr lang="en-AU" dirty="0"/>
              <a:t>Trial store performance</a:t>
            </a:r>
            <a:endParaRPr lang="en-AU" dirty="0"/>
          </a:p>
        </p:txBody>
      </p:sp>
      <p:sp>
        <p:nvSpPr>
          <p:cNvPr id="2" name="Text Box 1"/>
          <p:cNvSpPr txBox="1"/>
          <p:nvPr/>
        </p:nvSpPr>
        <p:spPr>
          <a:xfrm>
            <a:off x="286385" y="6427470"/>
            <a:ext cx="914400" cy="914400"/>
          </a:xfrm>
          <a:prstGeom prst="rect">
            <a:avLst/>
          </a:prstGeom>
          <a:noFill/>
        </p:spPr>
        <p:txBody>
          <a:bodyPr wrap="none" lIns="0" tIns="0" rIns="0" bIns="0" rtlCol="0" anchor="t">
            <a:noAutofit/>
          </a:bodyPr>
          <a:p>
            <a:pPr algn="l"/>
            <a:endParaRPr lang="en-US" sz="1200" dirty="0" err="1" smtClean="0">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AU" dirty="0"/>
              <a:t>Explanation of the </a:t>
            </a:r>
            <a:r>
              <a:rPr lang="en-IN" altLang="en-AU" dirty="0"/>
              <a:t>stores (77,233), (86,155), (88,237)</a:t>
            </a:r>
            <a:endParaRPr lang="en-IN" altLang="en-AU" dirty="0"/>
          </a:p>
        </p:txBody>
      </p:sp>
      <p:pic>
        <p:nvPicPr>
          <p:cNvPr id="2" name="Picture 1"/>
          <p:cNvPicPr>
            <a:picLocks noChangeAspect="1"/>
          </p:cNvPicPr>
          <p:nvPr/>
        </p:nvPicPr>
        <p:blipFill>
          <a:blip r:embed="rId1"/>
          <a:stretch>
            <a:fillRect/>
          </a:stretch>
        </p:blipFill>
        <p:spPr>
          <a:xfrm>
            <a:off x="12305402" y="0"/>
            <a:ext cx="1993565" cy="1822862"/>
          </a:xfrm>
          <a:prstGeom prst="rect">
            <a:avLst/>
          </a:prstGeom>
        </p:spPr>
      </p:pic>
      <p:pic>
        <p:nvPicPr>
          <p:cNvPr id="103" name="Picture 102"/>
          <p:cNvPicPr/>
          <p:nvPr/>
        </p:nvPicPr>
        <p:blipFill>
          <a:blip r:embed="rId2"/>
          <a:stretch>
            <a:fillRect/>
          </a:stretch>
        </p:blipFill>
        <p:spPr>
          <a:xfrm>
            <a:off x="1196975" y="934720"/>
            <a:ext cx="3781425" cy="2779395"/>
          </a:xfrm>
          <a:prstGeom prst="rect">
            <a:avLst/>
          </a:prstGeom>
          <a:noFill/>
          <a:ln w="9525">
            <a:noFill/>
          </a:ln>
        </p:spPr>
      </p:pic>
      <p:pic>
        <p:nvPicPr>
          <p:cNvPr id="104" name="Picture 103"/>
          <p:cNvPicPr/>
          <p:nvPr/>
        </p:nvPicPr>
        <p:blipFill>
          <a:blip r:embed="rId3"/>
          <a:stretch>
            <a:fillRect/>
          </a:stretch>
        </p:blipFill>
        <p:spPr>
          <a:xfrm>
            <a:off x="7790180" y="934720"/>
            <a:ext cx="3886200" cy="2684145"/>
          </a:xfrm>
          <a:prstGeom prst="rect">
            <a:avLst/>
          </a:prstGeom>
          <a:noFill/>
          <a:ln w="9525">
            <a:noFill/>
          </a:ln>
        </p:spPr>
      </p:pic>
      <p:pic>
        <p:nvPicPr>
          <p:cNvPr id="105" name="Picture 104"/>
          <p:cNvPicPr/>
          <p:nvPr/>
        </p:nvPicPr>
        <p:blipFill>
          <a:blip r:embed="rId4"/>
          <a:stretch>
            <a:fillRect/>
          </a:stretch>
        </p:blipFill>
        <p:spPr>
          <a:xfrm>
            <a:off x="4504690" y="3818255"/>
            <a:ext cx="4076700" cy="25552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1821</Words>
  <Application>WPS Presentation</Application>
  <PresentationFormat>Widescreen</PresentationFormat>
  <Paragraphs>51</Paragraphs>
  <Slides>11</Slides>
  <Notes>2</Notes>
  <HiddenSlides>0</HiddenSlides>
  <MMClips>0</MMClips>
  <ScaleCrop>false</ScaleCrop>
  <HeadingPairs>
    <vt:vector size="6" baseType="variant">
      <vt:variant>
        <vt:lpstr>已用的字体</vt:lpstr>
      </vt:variant>
      <vt:variant>
        <vt:i4>46</vt:i4>
      </vt:variant>
      <vt:variant>
        <vt:lpstr>主题</vt:lpstr>
      </vt:variant>
      <vt:variant>
        <vt:i4>1</vt:i4>
      </vt:variant>
      <vt:variant>
        <vt:lpstr>幻灯片标题</vt:lpstr>
      </vt:variant>
      <vt:variant>
        <vt:i4>11</vt:i4>
      </vt:variant>
    </vt:vector>
  </HeadingPairs>
  <TitlesOfParts>
    <vt:vector size="58" baseType="lpstr">
      <vt:lpstr>Arial</vt:lpstr>
      <vt:lpstr>SimSun</vt:lpstr>
      <vt:lpstr>Wingdings</vt:lpstr>
      <vt:lpstr>Roboto Light</vt:lpstr>
      <vt:lpstr>Roboto</vt:lpstr>
      <vt:lpstr>Calibri</vt:lpstr>
      <vt:lpstr>Roboto Medium</vt:lpstr>
      <vt:lpstr>Roboto Light</vt:lpstr>
      <vt:lpstr>Microsoft YaHei</vt:lpstr>
      <vt:lpstr>Arial Unicode MS</vt:lpstr>
      <vt:lpstr>Algerian</vt:lpstr>
      <vt:lpstr>Agency FB</vt:lpstr>
      <vt:lpstr>Arial Black</vt:lpstr>
      <vt:lpstr>Arial Narrow</vt:lpstr>
      <vt:lpstr>Bodoni MT Black</vt:lpstr>
      <vt:lpstr>Bodoni MT</vt:lpstr>
      <vt:lpstr>Bodoni MT Condensed</vt:lpstr>
      <vt:lpstr>Bodoni MT Poster Compressed</vt:lpstr>
      <vt:lpstr>Book Antiqua</vt:lpstr>
      <vt:lpstr>Bookman Old Style</vt:lpstr>
      <vt:lpstr>Cascadia Mono SemiLight</vt:lpstr>
      <vt:lpstr>Centaur</vt:lpstr>
      <vt:lpstr>Century</vt:lpstr>
      <vt:lpstr>Courier New</vt:lpstr>
      <vt:lpstr>Corbel</vt:lpstr>
      <vt:lpstr>Copperplate Gothic Light</vt:lpstr>
      <vt:lpstr>Corbel Light</vt:lpstr>
      <vt:lpstr>Curlz MT</vt:lpstr>
      <vt:lpstr>Dubai Light</vt:lpstr>
      <vt:lpstr>Dubai Medium</vt:lpstr>
      <vt:lpstr>Ebrima</vt:lpstr>
      <vt:lpstr>Edwardian Script ITC</vt:lpstr>
      <vt:lpstr>Elephant</vt:lpstr>
      <vt:lpstr>Engravers MT</vt:lpstr>
      <vt:lpstr>Eras Light ITC</vt:lpstr>
      <vt:lpstr>Microsoft JhengHei</vt:lpstr>
      <vt:lpstr>Microsoft JhengHei Light</vt:lpstr>
      <vt:lpstr>Arial Rounded MT Bold</vt:lpstr>
      <vt:lpstr>Franklin Gothic Demi Cond</vt:lpstr>
      <vt:lpstr>Franklin Gothic Demi</vt:lpstr>
      <vt:lpstr>Franklin Gothic Heavy</vt:lpstr>
      <vt:lpstr>Franklin Gothic Medium</vt:lpstr>
      <vt:lpstr>French Script MT</vt:lpstr>
      <vt:lpstr>Gadugi</vt:lpstr>
      <vt:lpstr>Bahnschrift Condensed</vt:lpstr>
      <vt:lpstr>Bahnschrift</vt:lpstr>
      <vt:lpstr>Office Theme</vt:lpstr>
      <vt:lpstr>Category review: Chips</vt:lpstr>
      <vt:lpstr>PowerPoint 演示文稿</vt:lpstr>
      <vt:lpstr>PowerPoint 演示文稿</vt:lpstr>
      <vt:lpstr>01</vt:lpstr>
      <vt:lpstr>PowerPoint 演示文稿</vt:lpstr>
      <vt:lpstr>PowerPoint 演示文稿</vt:lpstr>
      <vt:lpstr>PowerPoint 演示文稿</vt:lpstr>
      <vt:lpstr>02</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surya</cp:lastModifiedBy>
  <cp:revision>466</cp:revision>
  <dcterms:created xsi:type="dcterms:W3CDTF">2018-02-07T23:23:00Z</dcterms:created>
  <dcterms:modified xsi:type="dcterms:W3CDTF">2022-08-22T05:05:48Z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y fmtid="{D5CDD505-2E9C-101B-9397-08002B2CF9AE}" pid="11" name="ICV">
    <vt:lpwstr>06FB2F25E5284635BD0D7EBAD82FE964</vt:lpwstr>
  </property>
  <property fmtid="{D5CDD505-2E9C-101B-9397-08002B2CF9AE}" pid="12" name="KSOProductBuildVer">
    <vt:lpwstr>1033-11.2.0.11210</vt:lpwstr>
  </property>
</Properties>
</file>