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D23AC-7B1A-45CA-8257-B5BB83DBD7A5}" v="6" dt="2025-03-26T09:07:12.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1757" y="13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i Abhinav" userId="97fe7ba1212be7fb" providerId="LiveId" clId="{867D23AC-7B1A-45CA-8257-B5BB83DBD7A5}"/>
    <pc:docChg chg="custSel modSld">
      <pc:chgData name="Nani Abhinav" userId="97fe7ba1212be7fb" providerId="LiveId" clId="{867D23AC-7B1A-45CA-8257-B5BB83DBD7A5}" dt="2025-03-26T09:16:02.539" v="103" actId="255"/>
      <pc:docMkLst>
        <pc:docMk/>
      </pc:docMkLst>
      <pc:sldChg chg="addSp delSp modSp mod">
        <pc:chgData name="Nani Abhinav" userId="97fe7ba1212be7fb" providerId="LiveId" clId="{867D23AC-7B1A-45CA-8257-B5BB83DBD7A5}" dt="2025-03-26T09:16:02.539" v="103" actId="255"/>
        <pc:sldMkLst>
          <pc:docMk/>
          <pc:sldMk cId="215355532" sldId="259"/>
        </pc:sldMkLst>
        <pc:spChg chg="mod">
          <ac:chgData name="Nani Abhinav" userId="97fe7ba1212be7fb" providerId="LiveId" clId="{867D23AC-7B1A-45CA-8257-B5BB83DBD7A5}" dt="2025-03-26T09:04:23.908" v="82" actId="255"/>
          <ac:spMkLst>
            <pc:docMk/>
            <pc:sldMk cId="215355532" sldId="259"/>
            <ac:spMk id="2" creationId="{6A33F464-D1AA-71BD-E8E8-9E623AA4F989}"/>
          </ac:spMkLst>
        </pc:spChg>
        <pc:spChg chg="mod">
          <ac:chgData name="Nani Abhinav" userId="97fe7ba1212be7fb" providerId="LiveId" clId="{867D23AC-7B1A-45CA-8257-B5BB83DBD7A5}" dt="2025-03-26T09:03:58.979" v="81" actId="1076"/>
          <ac:spMkLst>
            <pc:docMk/>
            <pc:sldMk cId="215355532" sldId="259"/>
            <ac:spMk id="3" creationId="{690F19EB-303E-AEB7-52BB-F28B25A828BC}"/>
          </ac:spMkLst>
        </pc:spChg>
        <pc:spChg chg="mod">
          <ac:chgData name="Nani Abhinav" userId="97fe7ba1212be7fb" providerId="LiveId" clId="{867D23AC-7B1A-45CA-8257-B5BB83DBD7A5}" dt="2025-03-26T09:03:16.695" v="64" actId="255"/>
          <ac:spMkLst>
            <pc:docMk/>
            <pc:sldMk cId="215355532" sldId="259"/>
            <ac:spMk id="6" creationId="{2B204EB5-8496-83FD-C136-E3683E982639}"/>
          </ac:spMkLst>
        </pc:spChg>
        <pc:spChg chg="mod">
          <ac:chgData name="Nani Abhinav" userId="97fe7ba1212be7fb" providerId="LiveId" clId="{867D23AC-7B1A-45CA-8257-B5BB83DBD7A5}" dt="2025-03-26T09:03:58.979" v="81" actId="1076"/>
          <ac:spMkLst>
            <pc:docMk/>
            <pc:sldMk cId="215355532" sldId="259"/>
            <ac:spMk id="7" creationId="{FA4C99A5-2D2A-0664-FDD2-FFD52F55F8C4}"/>
          </ac:spMkLst>
        </pc:spChg>
        <pc:spChg chg="del mod">
          <ac:chgData name="Nani Abhinav" userId="97fe7ba1212be7fb" providerId="LiveId" clId="{867D23AC-7B1A-45CA-8257-B5BB83DBD7A5}" dt="2025-03-26T09:01:09.466" v="6" actId="478"/>
          <ac:spMkLst>
            <pc:docMk/>
            <pc:sldMk cId="215355532" sldId="259"/>
            <ac:spMk id="10" creationId="{68A829BF-150C-1E1A-F6A1-168F21475341}"/>
          </ac:spMkLst>
        </pc:spChg>
        <pc:spChg chg="mod">
          <ac:chgData name="Nani Abhinav" userId="97fe7ba1212be7fb" providerId="LiveId" clId="{867D23AC-7B1A-45CA-8257-B5BB83DBD7A5}" dt="2025-03-26T09:03:58.979" v="81" actId="1076"/>
          <ac:spMkLst>
            <pc:docMk/>
            <pc:sldMk cId="215355532" sldId="259"/>
            <ac:spMk id="12" creationId="{FD4A362A-FBD5-E7E4-F5BF-7C1838844648}"/>
          </ac:spMkLst>
        </pc:spChg>
        <pc:spChg chg="mod">
          <ac:chgData name="Nani Abhinav" userId="97fe7ba1212be7fb" providerId="LiveId" clId="{867D23AC-7B1A-45CA-8257-B5BB83DBD7A5}" dt="2025-03-26T09:03:58.979" v="81" actId="1076"/>
          <ac:spMkLst>
            <pc:docMk/>
            <pc:sldMk cId="215355532" sldId="259"/>
            <ac:spMk id="15" creationId="{F0006A55-82E5-5FDD-4A12-734471761870}"/>
          </ac:spMkLst>
        </pc:spChg>
        <pc:spChg chg="mod">
          <ac:chgData name="Nani Abhinav" userId="97fe7ba1212be7fb" providerId="LiveId" clId="{867D23AC-7B1A-45CA-8257-B5BB83DBD7A5}" dt="2025-03-26T09:03:58.979" v="81" actId="1076"/>
          <ac:spMkLst>
            <pc:docMk/>
            <pc:sldMk cId="215355532" sldId="259"/>
            <ac:spMk id="19" creationId="{56456D07-662D-81A0-41A8-A827A4F743A7}"/>
          </ac:spMkLst>
        </pc:spChg>
        <pc:spChg chg="mod">
          <ac:chgData name="Nani Abhinav" userId="97fe7ba1212be7fb" providerId="LiveId" clId="{867D23AC-7B1A-45CA-8257-B5BB83DBD7A5}" dt="2025-03-26T09:03:58.979" v="81" actId="1076"/>
          <ac:spMkLst>
            <pc:docMk/>
            <pc:sldMk cId="215355532" sldId="259"/>
            <ac:spMk id="25" creationId="{D9DA8B80-CF38-1A06-449C-222B1F26F8FE}"/>
          </ac:spMkLst>
        </pc:spChg>
        <pc:spChg chg="mod">
          <ac:chgData name="Nani Abhinav" userId="97fe7ba1212be7fb" providerId="LiveId" clId="{867D23AC-7B1A-45CA-8257-B5BB83DBD7A5}" dt="2025-03-26T09:03:58.979" v="81" actId="1076"/>
          <ac:spMkLst>
            <pc:docMk/>
            <pc:sldMk cId="215355532" sldId="259"/>
            <ac:spMk id="27" creationId="{D0171118-A452-8446-D338-2FD022614F7F}"/>
          </ac:spMkLst>
        </pc:spChg>
        <pc:spChg chg="mod">
          <ac:chgData name="Nani Abhinav" userId="97fe7ba1212be7fb" providerId="LiveId" clId="{867D23AC-7B1A-45CA-8257-B5BB83DBD7A5}" dt="2025-03-26T09:03:58.979" v="81" actId="1076"/>
          <ac:spMkLst>
            <pc:docMk/>
            <pc:sldMk cId="215355532" sldId="259"/>
            <ac:spMk id="29" creationId="{BB29E532-5B27-AD52-1B28-26897E6CC31F}"/>
          </ac:spMkLst>
        </pc:spChg>
        <pc:spChg chg="mod">
          <ac:chgData name="Nani Abhinav" userId="97fe7ba1212be7fb" providerId="LiveId" clId="{867D23AC-7B1A-45CA-8257-B5BB83DBD7A5}" dt="2025-03-26T09:03:58.979" v="81" actId="1076"/>
          <ac:spMkLst>
            <pc:docMk/>
            <pc:sldMk cId="215355532" sldId="259"/>
            <ac:spMk id="31" creationId="{1D37B0B5-9A6D-23AC-9BB7-8D7BBB20D995}"/>
          </ac:spMkLst>
        </pc:spChg>
        <pc:spChg chg="del mod">
          <ac:chgData name="Nani Abhinav" userId="97fe7ba1212be7fb" providerId="LiveId" clId="{867D23AC-7B1A-45CA-8257-B5BB83DBD7A5}" dt="2025-03-26T08:53:04.787" v="4" actId="21"/>
          <ac:spMkLst>
            <pc:docMk/>
            <pc:sldMk cId="215355532" sldId="259"/>
            <ac:spMk id="39" creationId="{3F0CDBD9-A3BB-E60B-F00D-9C92218FC27A}"/>
          </ac:spMkLst>
        </pc:spChg>
        <pc:spChg chg="mod">
          <ac:chgData name="Nani Abhinav" userId="97fe7ba1212be7fb" providerId="LiveId" clId="{867D23AC-7B1A-45CA-8257-B5BB83DBD7A5}" dt="2025-03-26T09:16:02.539" v="103" actId="255"/>
          <ac:spMkLst>
            <pc:docMk/>
            <pc:sldMk cId="215355532" sldId="259"/>
            <ac:spMk id="41" creationId="{B32D3E79-306C-6867-B378-9F8A9F8FA380}"/>
          </ac:spMkLst>
        </pc:spChg>
        <pc:spChg chg="add mod">
          <ac:chgData name="Nani Abhinav" userId="97fe7ba1212be7fb" providerId="LiveId" clId="{867D23AC-7B1A-45CA-8257-B5BB83DBD7A5}" dt="2025-03-26T09:02:01.551" v="20" actId="1076"/>
          <ac:spMkLst>
            <pc:docMk/>
            <pc:sldMk cId="215355532" sldId="259"/>
            <ac:spMk id="44" creationId="{E7FFF598-FC12-D900-5842-486116A18F81}"/>
          </ac:spMkLst>
        </pc:spChg>
        <pc:picChg chg="add mod">
          <ac:chgData name="Nani Abhinav" userId="97fe7ba1212be7fb" providerId="LiveId" clId="{867D23AC-7B1A-45CA-8257-B5BB83DBD7A5}" dt="2025-03-26T09:07:52.389" v="94" actId="1076"/>
          <ac:picMkLst>
            <pc:docMk/>
            <pc:sldMk cId="215355532" sldId="259"/>
            <ac:picMk id="47" creationId="{7A454D54-055A-2494-7B5F-9D33D5C8DCAB}"/>
          </ac:picMkLst>
        </pc:picChg>
        <pc:picChg chg="del mod">
          <ac:chgData name="Nani Abhinav" userId="97fe7ba1212be7fb" providerId="LiveId" clId="{867D23AC-7B1A-45CA-8257-B5BB83DBD7A5}" dt="2025-03-26T09:07:12.307" v="86" actId="21"/>
          <ac:picMkLst>
            <pc:docMk/>
            <pc:sldMk cId="215355532" sldId="259"/>
            <ac:picMk id="1026" creationId="{D301EA1F-7C81-A1A9-D74E-32E3E2663F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165424" y="2"/>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131363" y="970040"/>
              <a:ext cx="20431124" cy="375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marL="0" marR="0" lvl="0" indent="0" algn="ctr" rtl="0">
                <a:spcBef>
                  <a:spcPts val="0"/>
                </a:spcBef>
                <a:spcAft>
                  <a:spcPts val="0"/>
                </a:spcAft>
                <a:buNone/>
              </a:pPr>
              <a:r>
                <a:rPr lang="en-IN" sz="7200" b="1" dirty="0">
                  <a:solidFill>
                    <a:schemeClr val="dk1"/>
                  </a:solidFill>
                  <a:latin typeface="Poppins"/>
                  <a:ea typeface="Poppins"/>
                  <a:cs typeface="Poppins"/>
                  <a:sym typeface="Poppins"/>
                </a:rPr>
                <a:t>Adaptive modulation in optical </a:t>
              </a:r>
              <a:r>
                <a:rPr lang="en-IN" sz="7200" b="1" dirty="0" err="1">
                  <a:solidFill>
                    <a:schemeClr val="dk1"/>
                  </a:solidFill>
                  <a:latin typeface="Poppins"/>
                  <a:ea typeface="Poppins"/>
                  <a:cs typeface="Poppins"/>
                  <a:sym typeface="Poppins"/>
                </a:rPr>
                <a:t>fiber</a:t>
              </a:r>
              <a:r>
                <a:rPr lang="en-IN" sz="7200" b="1" dirty="0">
                  <a:solidFill>
                    <a:schemeClr val="dk1"/>
                  </a:solidFill>
                  <a:latin typeface="Poppins"/>
                  <a:ea typeface="Poppins"/>
                  <a:cs typeface="Poppins"/>
                  <a:sym typeface="Poppins"/>
                </a:rPr>
                <a:t> communication system</a:t>
              </a:r>
              <a:endParaRPr lang="en-IN" sz="7200" dirty="0"/>
            </a:p>
            <a:p>
              <a:pPr marL="0" marR="0" lvl="0" indent="0" algn="ctr" rtl="0">
                <a:spcBef>
                  <a:spcPts val="0"/>
                </a:spcBef>
                <a:spcAft>
                  <a:spcPts val="0"/>
                </a:spcAft>
                <a:buNone/>
              </a:pPr>
              <a:endParaRPr lang="en-IN" sz="7200" b="1" u="none" dirty="0">
                <a:solidFill>
                  <a:schemeClr val="dk1"/>
                </a:solidFill>
                <a:latin typeface="Poppins"/>
                <a:ea typeface="Poppins"/>
                <a:cs typeface="Poppins"/>
                <a:sym typeface="Poppins"/>
              </a:endParaRPr>
            </a:p>
            <a:p>
              <a:pPr algn="ctr" eaLnBrk="1" hangingPunct="1">
                <a:spcBef>
                  <a:spcPts val="0"/>
                </a:spcBef>
              </a:pPr>
              <a:endParaRPr lang="en-US" altLang="zh-CN" sz="72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7200"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4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IN" sz="5400" b="1" u="none" dirty="0">
                  <a:solidFill>
                    <a:schemeClr val="dk1"/>
                  </a:solidFill>
                  <a:latin typeface="Poppins"/>
                  <a:ea typeface="Poppins"/>
                  <a:cs typeface="Poppins"/>
                  <a:sym typeface="Poppins"/>
                </a:rPr>
                <a:t>Supervisor : </a:t>
              </a:r>
              <a:r>
                <a:rPr lang="en-IN" sz="5400" b="1" dirty="0">
                  <a:solidFill>
                    <a:schemeClr val="dk1"/>
                  </a:solidFill>
                  <a:latin typeface="Poppins"/>
                  <a:ea typeface="Poppins"/>
                  <a:cs typeface="Poppins"/>
                  <a:sym typeface="Poppins"/>
                </a:rPr>
                <a:t>Dr. Rohan Prasad</a:t>
              </a:r>
              <a:endParaRPr lang="en-IN" sz="5400" dirty="0"/>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302263" y="30185925"/>
            <a:ext cx="9871939" cy="5016758"/>
          </a:xfrm>
          <a:prstGeom prst="rect">
            <a:avLst/>
          </a:prstGeom>
          <a:noFill/>
        </p:spPr>
        <p:txBody>
          <a:bodyPr wrap="square" rtlCol="0">
            <a:spAutoFit/>
          </a:bodyPr>
          <a:lstStyle/>
          <a:p>
            <a:r>
              <a:rPr lang="en-IN" sz="4000" i="0" dirty="0">
                <a:effectLst/>
                <a:latin typeface="Inter"/>
              </a:rPr>
              <a:t>1. Improved Internet Connectivity</a:t>
            </a:r>
          </a:p>
          <a:p>
            <a:pPr algn="l">
              <a:buNone/>
            </a:pPr>
            <a:r>
              <a:rPr lang="en-US" sz="4000" i="0" dirty="0">
                <a:effectLst/>
                <a:latin typeface="Inter"/>
              </a:rPr>
              <a:t>2. Support for Emerging Technologies</a:t>
            </a:r>
          </a:p>
          <a:p>
            <a:pPr algn="l">
              <a:buFont typeface="Arial" panose="020B0604020202020204" pitchFamily="34" charset="0"/>
              <a:buChar char="•"/>
            </a:pPr>
            <a:r>
              <a:rPr lang="en-US" sz="4000" i="0" dirty="0">
                <a:effectLst/>
                <a:latin typeface="Inter"/>
              </a:rPr>
              <a:t>5G and Beyond</a:t>
            </a:r>
          </a:p>
          <a:p>
            <a:r>
              <a:rPr lang="en-IN" sz="4000" i="0" dirty="0">
                <a:effectLst/>
                <a:latin typeface="Inter"/>
              </a:rPr>
              <a:t>3. Economic Growth</a:t>
            </a:r>
          </a:p>
          <a:p>
            <a:r>
              <a:rPr lang="en-IN" sz="4000" dirty="0">
                <a:latin typeface="Inter"/>
              </a:rPr>
              <a:t>4</a:t>
            </a:r>
            <a:r>
              <a:rPr lang="en-IN" sz="4000" i="0" dirty="0">
                <a:effectLst/>
                <a:latin typeface="Inter"/>
              </a:rPr>
              <a:t>. Enhanced Global Connectivity</a:t>
            </a:r>
          </a:p>
          <a:p>
            <a:endParaRPr lang="en-IN" sz="4000" i="0" dirty="0">
              <a:effectLst/>
              <a:latin typeface="Inter"/>
            </a:endParaRPr>
          </a:p>
          <a:p>
            <a:pPr algn="l"/>
            <a:endParaRPr lang="en-US" sz="4000" i="0" dirty="0">
              <a:effectLst/>
              <a:latin typeface="Inter"/>
            </a:endParaRPr>
          </a:p>
          <a:p>
            <a:endParaRPr lang="en-IN" sz="40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209753" y="25561375"/>
            <a:ext cx="16984247" cy="3170099"/>
          </a:xfrm>
          <a:prstGeom prst="rect">
            <a:avLst/>
          </a:prstGeom>
          <a:noFill/>
        </p:spPr>
        <p:txBody>
          <a:bodyPr wrap="square" rtlCol="0">
            <a:spAutoFit/>
          </a:bodyPr>
          <a:lstStyle/>
          <a:p>
            <a:pPr marL="1028700" lvl="1" indent="-571500">
              <a:buFont typeface="Arial" panose="020B0604020202020204" pitchFamily="34" charset="0"/>
              <a:buChar char="•"/>
            </a:pPr>
            <a:r>
              <a:rPr lang="en-US" sz="4000" dirty="0">
                <a:solidFill>
                  <a:schemeClr val="dk1"/>
                </a:solidFill>
                <a:latin typeface="Calibri"/>
                <a:ea typeface="Calibri"/>
                <a:cs typeface="Calibri"/>
                <a:sym typeface="Calibri"/>
              </a:rPr>
              <a:t>Future research could explore advanced modulation techniques or hybrid systems that combine DPSK with other methods to improve performance. Investigating the use of machine learning for optimizing signal processing in real-time could also yield significant advancements.</a:t>
            </a:r>
            <a:endParaRPr lang="en-US" sz="4000" dirty="0"/>
          </a:p>
          <a:p>
            <a:pPr marL="1028700" lvl="1" indent="-571500">
              <a:buFont typeface="Arial" panose="020B0604020202020204" pitchFamily="34" charset="0"/>
              <a:buChar char="•"/>
            </a:pPr>
            <a:endParaRPr lang="en-IN" sz="40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9207568" cy="12834283"/>
          </a:xfrm>
          <a:prstGeom prst="rect">
            <a:avLst/>
          </a:prstGeom>
          <a:noFill/>
        </p:spPr>
        <p:txBody>
          <a:bodyPr wrap="square" rtlCol="0">
            <a:spAutoFit/>
          </a:bodyPr>
          <a:lstStyle/>
          <a:p>
            <a:pPr marL="457200" lvl="0" indent="-488950" algn="l" rtl="0">
              <a:spcBef>
                <a:spcPts val="0"/>
              </a:spcBef>
              <a:spcAft>
                <a:spcPts val="0"/>
              </a:spcAft>
              <a:buClr>
                <a:schemeClr val="dk1"/>
              </a:buClr>
              <a:buSzPts val="4100"/>
              <a:buFont typeface="Calibri"/>
              <a:buChar char="➔"/>
            </a:pPr>
            <a:r>
              <a:rPr lang="en-US" sz="3600" u="sng" dirty="0">
                <a:solidFill>
                  <a:schemeClr val="dk1"/>
                </a:solidFill>
                <a:latin typeface="Calibri"/>
                <a:ea typeface="Calibri"/>
                <a:cs typeface="Calibri"/>
                <a:sym typeface="Calibri"/>
              </a:rPr>
              <a:t>OPTISYSTEM</a:t>
            </a:r>
          </a:p>
          <a:p>
            <a:pPr marL="0" lvl="0" indent="0" algn="l" rtl="0">
              <a:spcBef>
                <a:spcPts val="0"/>
              </a:spcBef>
              <a:spcAft>
                <a:spcPts val="0"/>
              </a:spcAft>
              <a:buClr>
                <a:schemeClr val="dk1"/>
              </a:buClr>
              <a:buSzPts val="1100"/>
              <a:buFont typeface="Arial"/>
              <a:buNone/>
            </a:pPr>
            <a:endParaRPr lang="en-US" sz="3600" dirty="0">
              <a:solidFill>
                <a:schemeClr val="dk1"/>
              </a:solidFill>
              <a:latin typeface="Calibri"/>
              <a:ea typeface="Calibri"/>
              <a:cs typeface="Calibri"/>
              <a:sym typeface="Calibri"/>
            </a:endParaRP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Modulation Blocks: Specifically, the DPSK modulator and demodulator blocks, which facilitate the encoding and decoding of data.</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Channel Models: Simulating real-world fiber optic conditions, including factors such as noise, and attenuation.</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Performance Analysis Tools: Built-in tools for evaluating key performance metrics such as BER, eye diagrams, and SNR.</a:t>
            </a:r>
          </a:p>
          <a:p>
            <a:pPr marL="0" lvl="0" indent="0" algn="l" rtl="0">
              <a:spcBef>
                <a:spcPts val="0"/>
              </a:spcBef>
              <a:spcAft>
                <a:spcPts val="0"/>
              </a:spcAft>
              <a:buClr>
                <a:schemeClr val="dk1"/>
              </a:buClr>
              <a:buSzPts val="1100"/>
              <a:buFont typeface="Arial"/>
              <a:buNone/>
            </a:pPr>
            <a:endParaRPr lang="en-US" sz="3600" dirty="0">
              <a:solidFill>
                <a:schemeClr val="dk1"/>
              </a:solidFill>
              <a:latin typeface="Calibri"/>
              <a:ea typeface="Calibri"/>
              <a:cs typeface="Calibri"/>
              <a:sym typeface="Calibri"/>
            </a:endParaRPr>
          </a:p>
          <a:p>
            <a:pPr marL="457200" lvl="0" indent="-488950" algn="l" rtl="0">
              <a:spcBef>
                <a:spcPts val="0"/>
              </a:spcBef>
              <a:spcAft>
                <a:spcPts val="0"/>
              </a:spcAft>
              <a:buClr>
                <a:schemeClr val="dk1"/>
              </a:buClr>
              <a:buSzPts val="4100"/>
              <a:buFont typeface="Calibri"/>
              <a:buChar char="➔"/>
            </a:pPr>
            <a:r>
              <a:rPr lang="en-US" sz="3600" u="sng" dirty="0">
                <a:solidFill>
                  <a:schemeClr val="dk1"/>
                </a:solidFill>
                <a:latin typeface="Calibri"/>
                <a:ea typeface="Calibri"/>
                <a:cs typeface="Calibri"/>
                <a:sym typeface="Calibri"/>
              </a:rPr>
              <a:t>MATLAB</a:t>
            </a:r>
          </a:p>
          <a:p>
            <a:pPr marL="0" lvl="0" indent="0" algn="l" rtl="0">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Its capabilities allow for:</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Data Processing: Analyzing the output data from the Opti-System simulations to derive performance metrics.</a:t>
            </a:r>
          </a:p>
          <a:p>
            <a:pPr marL="457200" lvl="0" indent="-488950" algn="l" rtl="0">
              <a:spcBef>
                <a:spcPts val="0"/>
              </a:spcBef>
              <a:spcAft>
                <a:spcPts val="0"/>
              </a:spcAft>
              <a:buClr>
                <a:schemeClr val="dk1"/>
              </a:buClr>
              <a:buSzPts val="4100"/>
              <a:buFont typeface="Calibri"/>
              <a:buChar char="●"/>
            </a:pPr>
            <a:r>
              <a:rPr lang="en-US" sz="3600" dirty="0">
                <a:solidFill>
                  <a:schemeClr val="dk1"/>
                </a:solidFill>
                <a:latin typeface="Calibri"/>
                <a:ea typeface="Calibri"/>
                <a:cs typeface="Calibri"/>
                <a:sym typeface="Calibri"/>
              </a:rPr>
              <a:t>Graphical Representation: Creating visualizations of the results, such as BER vs. distance plots and eye diagrams, to facilitate interpretation.</a:t>
            </a:r>
          </a:p>
          <a:p>
            <a:pPr marL="0" marR="0" lvl="0" indent="0" algn="l" rtl="0">
              <a:spcBef>
                <a:spcPts val="0"/>
              </a:spcBef>
              <a:spcAft>
                <a:spcPts val="0"/>
              </a:spcAft>
              <a:buNone/>
            </a:pPr>
            <a:endParaRPr lang="en-US" sz="3600" dirty="0">
              <a:solidFill>
                <a:schemeClr val="dk1"/>
              </a:solidFill>
              <a:latin typeface="Calibri"/>
              <a:ea typeface="Calibri"/>
              <a:cs typeface="Calibri"/>
              <a:sym typeface="Calibri"/>
            </a:endParaRPr>
          </a:p>
          <a:p>
            <a:endParaRPr lang="en-IN" sz="36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092080" y="5510524"/>
            <a:ext cx="8865340" cy="5078313"/>
          </a:xfrm>
          <a:prstGeom prst="rect">
            <a:avLst/>
          </a:prstGeom>
          <a:noFill/>
        </p:spPr>
        <p:txBody>
          <a:bodyPr wrap="square" rtlCol="0">
            <a:spAutoFit/>
          </a:bodyPr>
          <a:lstStyle/>
          <a:p>
            <a:r>
              <a:rPr lang="en-US" sz="3600" dirty="0">
                <a:solidFill>
                  <a:schemeClr val="dk1"/>
                </a:solidFill>
                <a:latin typeface="Calibri"/>
                <a:ea typeface="Calibri"/>
                <a:cs typeface="Calibri"/>
                <a:sym typeface="Calibri"/>
              </a:rPr>
              <a:t>The simulation results provided valuable insights into the performance of the DPSK system. Key metrics such as BER, SNR, and eye diagrams will be presented to illustrate the system's effectiveness. The outcomes indicate a reliable transmission capability at the desired bit rate, despite the challenges posed by distance.</a:t>
            </a:r>
            <a:endParaRPr lang="en-US" sz="3600" dirty="0"/>
          </a:p>
          <a:p>
            <a:endParaRPr lang="en-IN" sz="36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454639" y="4335957"/>
            <a:ext cx="10009588" cy="13388280"/>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endParaRPr lang="en-US" sz="3600"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endParaRPr lang="en-US" sz="3600" dirty="0">
              <a:solidFill>
                <a:schemeClr val="lt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This project explores adaptive modulation techniques in optical fiber communication using Opti-System, focusing on Differential Phase Shift Keying (DPSK) as the modulation scheme. The primary objective is to enhance system performance by dynamically adjusting modulation formats based on channel conditions. The simulation incorporates a Bit Error Rate (BER) analyzer to assess the impact of varying signal-to-noise ratios (SNR) on communication reliability.</a:t>
            </a:r>
          </a:p>
          <a:p>
            <a:pPr marL="0" lvl="0" indent="0" algn="l" rtl="0">
              <a:spcBef>
                <a:spcPts val="0"/>
              </a:spcBef>
              <a:spcAft>
                <a:spcPts val="0"/>
              </a:spcAft>
              <a:buClr>
                <a:schemeClr val="dk1"/>
              </a:buClr>
              <a:buSzPts val="1100"/>
              <a:buFont typeface="Arial"/>
              <a:buNone/>
            </a:pPr>
            <a:r>
              <a:rPr lang="en-US" sz="3600" dirty="0">
                <a:solidFill>
                  <a:schemeClr val="dk1"/>
                </a:solidFill>
                <a:latin typeface="Calibri"/>
                <a:ea typeface="Calibri"/>
                <a:cs typeface="Calibri"/>
                <a:sym typeface="Calibri"/>
              </a:rPr>
              <a:t>The project demonstrates how adaptive modulation can optimize data rates while maintaining acceptable BER levels. Results indicate that implementing DPSK in conjunction with adaptive techniques significantly improves transmission efficiency and resilience against noise, making it suitable for high-speed optical networks. The findings contribute to advancements in optical communication systems, highlighting the importance of adaptive approaches in meeting the demands of modern data transmission requirements.</a:t>
            </a:r>
          </a:p>
          <a:p>
            <a:endParaRPr lang="en-IN" sz="36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29457" y="18200876"/>
            <a:ext cx="10608889" cy="19174480"/>
          </a:xfrm>
          <a:prstGeom prst="rect">
            <a:avLst/>
          </a:prstGeom>
          <a:noFill/>
        </p:spPr>
        <p:txBody>
          <a:bodyPr wrap="square" rtlCol="0">
            <a:spAutoFit/>
          </a:bodyPr>
          <a:lstStyle/>
          <a:p>
            <a:pPr marL="0" lvl="0" indent="0" algn="ctr" rtl="0">
              <a:spcBef>
                <a:spcPts val="0"/>
              </a:spcBef>
              <a:spcAft>
                <a:spcPts val="0"/>
              </a:spcAft>
              <a:buSzPts val="1100"/>
              <a:buNone/>
            </a:pPr>
            <a:endParaRPr lang="en-US" sz="40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4000" dirty="0">
                <a:solidFill>
                  <a:schemeClr val="dk1"/>
                </a:solidFill>
                <a:latin typeface="Calibri"/>
                <a:ea typeface="Calibri"/>
                <a:cs typeface="Calibri"/>
                <a:sym typeface="Calibri"/>
              </a:rPr>
              <a:t>Adaptive modulation in optical fiber communication is a technique aimed at optimizing the transmission capacity by dynamically adjusting the modulation format based on the channel conditions. As optical fiber systems are prone to impairments such as chromatic dispersion, polarization mode dispersion, and non-linear effects, these impairments can degrade signal quality and limit transmission distances. </a:t>
            </a:r>
          </a:p>
          <a:p>
            <a:pPr marL="0" lvl="0" indent="0" algn="l" rtl="0">
              <a:spcBef>
                <a:spcPts val="0"/>
              </a:spcBef>
              <a:spcAft>
                <a:spcPts val="0"/>
              </a:spcAft>
              <a:buClr>
                <a:schemeClr val="dk1"/>
              </a:buClr>
              <a:buSzPts val="1100"/>
              <a:buFont typeface="Arial"/>
              <a:buNone/>
            </a:pPr>
            <a:r>
              <a:rPr lang="en-US" sz="4000" dirty="0">
                <a:solidFill>
                  <a:schemeClr val="dk1"/>
                </a:solidFill>
                <a:latin typeface="Calibri"/>
                <a:ea typeface="Calibri"/>
                <a:cs typeface="Calibri"/>
                <a:sym typeface="Calibri"/>
              </a:rPr>
              <a:t>DPSK is commonly used due to its ability to balance spectral efficiency and resilience against noise, making it a practical choice for high-speed optical communications. In adaptive modulation, DPSK can be deployed in favorable conditions for high-speed data transmission and switched to more robust modulation formats under degraded conditions.</a:t>
            </a:r>
          </a:p>
          <a:p>
            <a:pPr marL="0" lvl="0" indent="0" algn="l" rtl="0">
              <a:spcBef>
                <a:spcPts val="0"/>
              </a:spcBef>
              <a:spcAft>
                <a:spcPts val="0"/>
              </a:spcAft>
              <a:buSzPts val="1100"/>
              <a:buNone/>
            </a:pPr>
            <a:r>
              <a:rPr lang="en-US" sz="4000" dirty="0">
                <a:solidFill>
                  <a:schemeClr val="dk1"/>
                </a:solidFill>
                <a:latin typeface="Calibri"/>
                <a:ea typeface="Calibri"/>
                <a:cs typeface="Calibri"/>
                <a:sym typeface="Calibri"/>
              </a:rPr>
              <a:t>Bit Error Rate (BER) analysis is a key metric for evaluating the performance of adaptive modulation systems. By continuously monitoring the BER, the system can adapt in real time to maintain an optimal trade-off between data rate and signal integrity. A lower BER reflects better transmission quality, while higher BERs indicate the need for modulation adjustment. This ensures efficient use of bandwidth while maintaining reliable communication in the presence of varying optical channel conditions.</a:t>
            </a:r>
          </a:p>
          <a:p>
            <a:endParaRPr lang="en-IN" sz="4000" dirty="0"/>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13395" y="1549967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0911956" y="17341560"/>
            <a:ext cx="9857616" cy="6370975"/>
          </a:xfrm>
          <a:prstGeom prst="rect">
            <a:avLst/>
          </a:prstGeom>
          <a:noFill/>
        </p:spPr>
        <p:txBody>
          <a:bodyPr wrap="square" rtlCol="0">
            <a:spAutoFit/>
          </a:bodyPr>
          <a:lstStyle/>
          <a:p>
            <a:pPr algn="just">
              <a:lnSpc>
                <a:spcPct val="115000"/>
              </a:lnSpc>
              <a:buNone/>
            </a:pPr>
            <a:r>
              <a:rPr lang="en-IN" sz="4000" dirty="0">
                <a:effectLst/>
                <a:latin typeface="Times New Roman" panose="02020603050405020304" pitchFamily="18" charset="0"/>
                <a:ea typeface="Arial" panose="020B0604020202020204" pitchFamily="34" charset="0"/>
              </a:rPr>
              <a:t>The conclusion will summarize the project’s findings, reinforcing the significance of DPSK modulation in enhancing </a:t>
            </a:r>
            <a:r>
              <a:rPr lang="en-IN" sz="4000" dirty="0" err="1">
                <a:effectLst/>
                <a:latin typeface="Times New Roman" panose="02020603050405020304" pitchFamily="18" charset="0"/>
                <a:ea typeface="Arial" panose="020B0604020202020204" pitchFamily="34" charset="0"/>
              </a:rPr>
              <a:t>fiber</a:t>
            </a:r>
            <a:r>
              <a:rPr lang="en-IN" sz="4000" dirty="0">
                <a:latin typeface="Times New Roman" panose="02020603050405020304" pitchFamily="18" charset="0"/>
                <a:ea typeface="Arial" panose="020B0604020202020204" pitchFamily="34" charset="0"/>
              </a:rPr>
              <a:t>-</a:t>
            </a:r>
            <a:r>
              <a:rPr lang="en-IN" sz="4000" dirty="0">
                <a:effectLst/>
                <a:latin typeface="Times New Roman" panose="02020603050405020304" pitchFamily="18" charset="0"/>
                <a:ea typeface="Arial" panose="020B0604020202020204" pitchFamily="34" charset="0"/>
              </a:rPr>
              <a:t>optic communication capabilities. The main achievements will be highlighted, alongside the potential impact of these findings on future research and development in the field.</a:t>
            </a:r>
            <a:endParaRPr lang="en-IN" sz="4000" dirty="0">
              <a:effectLst/>
              <a:latin typeface="Arial" panose="020B0604020202020204" pitchFamily="34" charset="0"/>
              <a:ea typeface="Arial" panose="020B0604020202020204" pitchFamily="34" charset="0"/>
            </a:endParaRPr>
          </a:p>
          <a:p>
            <a:pPr algn="just">
              <a:lnSpc>
                <a:spcPct val="115000"/>
              </a:lnSpc>
            </a:pPr>
            <a:r>
              <a:rPr lang="en-IN" sz="4000" dirty="0">
                <a:effectLst/>
                <a:highlight>
                  <a:srgbClr val="FFFFFF"/>
                </a:highlight>
                <a:latin typeface="Times New Roman" panose="02020603050405020304" pitchFamily="18" charset="0"/>
                <a:ea typeface="Times New Roman" panose="02020603050405020304" pitchFamily="18" charset="0"/>
              </a:rPr>
              <a:t> </a:t>
            </a:r>
            <a:endParaRPr lang="en-IN" sz="4000" dirty="0">
              <a:effectLst/>
              <a:latin typeface="Arial" panose="020B0604020202020204" pitchFamily="34" charset="0"/>
              <a:ea typeface="Arial" panose="020B0604020202020204" pitchFamily="34" charset="0"/>
            </a:endParaRPr>
          </a:p>
          <a:p>
            <a:endParaRPr lang="en-IN" sz="40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100111"/>
            <a:ext cx="17147422" cy="2123658"/>
          </a:xfrm>
          <a:prstGeom prst="rect">
            <a:avLst/>
          </a:prstGeom>
          <a:noFill/>
        </p:spPr>
        <p:txBody>
          <a:bodyPr wrap="square" rtlCol="0">
            <a:spAutoFit/>
          </a:bodyPr>
          <a:lstStyle/>
          <a:p>
            <a:r>
              <a:rPr lang="en-IN" sz="4400" dirty="0"/>
              <a:t>GitHub </a:t>
            </a:r>
            <a:r>
              <a:rPr lang="en-IN" sz="4400" dirty="0" err="1"/>
              <a:t>link:https</a:t>
            </a:r>
            <a:r>
              <a:rPr lang="en-IN" sz="4400" dirty="0"/>
              <a:t>://github.com/suryateja989/Alpha-23.git</a:t>
            </a:r>
          </a:p>
          <a:p>
            <a:r>
              <a:rPr lang="en-IN" sz="4400" dirty="0"/>
              <a:t>Video </a:t>
            </a:r>
            <a:r>
              <a:rPr lang="en-IN" sz="4400" dirty="0" err="1"/>
              <a:t>link:https</a:t>
            </a:r>
            <a:r>
              <a:rPr lang="en-IN" sz="4400" dirty="0"/>
              <a:t>://drive.google.com/file/d/1XiWhQcbcc5boLUOEUnHtVhIe7L8R4W0x/</a:t>
            </a:r>
            <a:r>
              <a:rPr lang="en-IN" sz="4400" dirty="0" err="1"/>
              <a:t>view?usp</a:t>
            </a:r>
            <a:r>
              <a:rPr lang="en-IN" sz="4400" dirty="0"/>
              <a:t>=</a:t>
            </a:r>
            <a:r>
              <a:rPr lang="en-IN" sz="4400" dirty="0" err="1"/>
              <a:t>drivesdk</a:t>
            </a:r>
            <a:r>
              <a:rPr lang="en-IN" sz="4400" dirty="0"/>
              <a:t> </a:t>
            </a:r>
          </a:p>
        </p:txBody>
      </p:sp>
      <p:pic>
        <p:nvPicPr>
          <p:cNvPr id="42" name="Picture 41">
            <a:extLst>
              <a:ext uri="{FF2B5EF4-FFF2-40B4-BE49-F238E27FC236}">
                <a16:creationId xmlns:a16="http://schemas.microsoft.com/office/drawing/2014/main" id="{EAC01186-60FC-3729-3EBC-6FEF856D56B2}"/>
              </a:ext>
            </a:extLst>
          </p:cNvPr>
          <p:cNvPicPr>
            <a:picLocks noChangeAspect="1"/>
          </p:cNvPicPr>
          <p:nvPr/>
        </p:nvPicPr>
        <p:blipFill>
          <a:blip r:embed="rId4"/>
          <a:stretch>
            <a:fillRect/>
          </a:stretch>
        </p:blipFill>
        <p:spPr>
          <a:xfrm>
            <a:off x="11425662" y="17690648"/>
            <a:ext cx="8791808" cy="5882913"/>
          </a:xfrm>
          <a:prstGeom prst="rect">
            <a:avLst/>
          </a:prstGeom>
        </p:spPr>
      </p:pic>
      <p:pic>
        <p:nvPicPr>
          <p:cNvPr id="45" name="Picture 44" descr="A screen shot of a graph&#10;&#10;AI-generated content may be incorrect.">
            <a:extLst>
              <a:ext uri="{FF2B5EF4-FFF2-40B4-BE49-F238E27FC236}">
                <a16:creationId xmlns:a16="http://schemas.microsoft.com/office/drawing/2014/main" id="{BAE5F261-E651-F86B-DBC5-74800ABF1C49}"/>
              </a:ext>
            </a:extLst>
          </p:cNvPr>
          <p:cNvPicPr>
            <a:picLocks noChangeAspect="1"/>
          </p:cNvPicPr>
          <p:nvPr/>
        </p:nvPicPr>
        <p:blipFill>
          <a:blip r:embed="rId5"/>
          <a:stretch>
            <a:fillRect/>
          </a:stretch>
        </p:blipFill>
        <p:spPr>
          <a:xfrm>
            <a:off x="20893594" y="10159454"/>
            <a:ext cx="10193639" cy="4963598"/>
          </a:xfrm>
          <a:prstGeom prst="rect">
            <a:avLst/>
          </a:prstGeom>
        </p:spPr>
      </p:pic>
      <p:sp>
        <p:nvSpPr>
          <p:cNvPr id="44" name="TextBox 43">
            <a:extLst>
              <a:ext uri="{FF2B5EF4-FFF2-40B4-BE49-F238E27FC236}">
                <a16:creationId xmlns:a16="http://schemas.microsoft.com/office/drawing/2014/main" id="{E7FFF598-FC12-D900-5842-486116A18F81}"/>
              </a:ext>
            </a:extLst>
          </p:cNvPr>
          <p:cNvSpPr txBox="1"/>
          <p:nvPr/>
        </p:nvSpPr>
        <p:spPr>
          <a:xfrm>
            <a:off x="4925235" y="2815381"/>
            <a:ext cx="22892564" cy="646331"/>
          </a:xfrm>
          <a:prstGeom prst="rect">
            <a:avLst/>
          </a:prstGeom>
          <a:noFill/>
        </p:spPr>
        <p:txBody>
          <a:bodyPr wrap="square">
            <a:spAutoFit/>
          </a:bodyPr>
          <a:lstStyle/>
          <a:p>
            <a:pPr marL="0" marR="0" lvl="0" indent="0" algn="ctr" rtl="0">
              <a:spcBef>
                <a:spcPts val="0"/>
              </a:spcBef>
              <a:spcAft>
                <a:spcPts val="0"/>
              </a:spcAft>
              <a:buNone/>
            </a:pPr>
            <a:r>
              <a:rPr lang="en-IN" sz="3600" b="1" dirty="0">
                <a:solidFill>
                  <a:schemeClr val="dk1"/>
                </a:solidFill>
                <a:latin typeface="Poppins"/>
                <a:ea typeface="Poppins"/>
                <a:cs typeface="Poppins"/>
                <a:sym typeface="Poppins"/>
              </a:rPr>
              <a:t>team members name: J Surya Teja, BMK Ganesh, G Hemanth Kumar</a:t>
            </a:r>
          </a:p>
        </p:txBody>
      </p:sp>
      <p:pic>
        <p:nvPicPr>
          <p:cNvPr id="47" name="Picture 46" descr="A qr code on a white background&#10;&#10;AI-generated content may be incorrect.">
            <a:extLst>
              <a:ext uri="{FF2B5EF4-FFF2-40B4-BE49-F238E27FC236}">
                <a16:creationId xmlns:a16="http://schemas.microsoft.com/office/drawing/2014/main" id="{7A454D54-055A-2494-7B5F-9D33D5C8DCAB}"/>
              </a:ext>
            </a:extLst>
          </p:cNvPr>
          <p:cNvPicPr>
            <a:picLocks noChangeAspect="1"/>
          </p:cNvPicPr>
          <p:nvPr/>
        </p:nvPicPr>
        <p:blipFill>
          <a:blip r:embed="rId6"/>
          <a:stretch>
            <a:fillRect/>
          </a:stretch>
        </p:blipFill>
        <p:spPr>
          <a:xfrm>
            <a:off x="28967787" y="33668402"/>
            <a:ext cx="2410343" cy="229405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6704</TotalTime>
  <Words>698</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Inter</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Nani Abhinav</cp:lastModifiedBy>
  <cp:revision>201</cp:revision>
  <cp:lastPrinted>2013-08-04T02:58:23Z</cp:lastPrinted>
  <dcterms:created xsi:type="dcterms:W3CDTF">2011-10-21T15:46:33Z</dcterms:created>
  <dcterms:modified xsi:type="dcterms:W3CDTF">2025-03-26T09:16:08Z</dcterms:modified>
</cp:coreProperties>
</file>