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289" r:id="rId3"/>
    <p:sldId id="292" r:id="rId4"/>
    <p:sldId id="294" r:id="rId5"/>
    <p:sldId id="533" r:id="rId6"/>
    <p:sldId id="298" r:id="rId7"/>
    <p:sldId id="532" r:id="rId8"/>
    <p:sldId id="302" r:id="rId9"/>
    <p:sldId id="534" r:id="rId10"/>
    <p:sldId id="306" r:id="rId11"/>
    <p:sldId id="307" r:id="rId12"/>
    <p:sldId id="301" r:id="rId13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E7AD339-51BE-4A38-A1C7-CCF28897F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 panose="00000500000000000000"/>
              <a:buNone/>
              <a:defRPr sz="2400" b="0" i="0" u="none" strike="noStrike" cap="none">
                <a:solidFill>
                  <a:srgbClr val="03769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Char char="●"/>
              <a:defRPr sz="60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/>
          <a:srcRect/>
          <a:stretch>
            <a:fillRect/>
          </a:stretch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/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>
            <a:fillRect/>
          </a:stretch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grpSp>
        <p:nvGrpSpPr>
          <p:cNvPr id="12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11;p1"/>
          <p:cNvSpPr/>
          <p:nvPr/>
        </p:nvSpPr>
        <p:spPr>
          <a:xfrm>
            <a:off x="133754" y="4504626"/>
            <a:ext cx="2926946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Team: </a:t>
            </a:r>
            <a:endParaRPr lang="en-IN" sz="1400" i="0" u="none" strike="noStrike" cap="none" dirty="0">
              <a:ea typeface="Montserrat Medium" panose="000006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          SURYA TEJA J</a:t>
            </a:r>
            <a:endParaRPr lang="en-IN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 M K GANESH</a:t>
            </a:r>
            <a:endParaRPr lang="en-IN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         G HEMANTH KUMAR</a:t>
            </a:r>
            <a:endParaRPr lang="en-IN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Montserrat Medium" panose="00000600000000000000"/>
              <a:sym typeface="Montserrat Medium" panose="00000600000000000000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111;p1"/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Mentor: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 panose="00000600000000000000"/>
                <a:sym typeface="Montserrat Medium" panose="00000600000000000000"/>
              </a:rPr>
              <a:t>.  Dr. Rohan Prasad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 panose="00000600000000000000"/>
                <a:sym typeface="Montserrat Medium" panose="00000600000000000000"/>
              </a:rPr>
              <a:t>Dr Ambar Bajpai</a:t>
            </a:r>
            <a:endParaRPr lang="en-US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" name="Google Shape;67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/>
          <p:cNvSpPr txBox="1"/>
          <p:nvPr/>
        </p:nvSpPr>
        <p:spPr>
          <a:xfrm>
            <a:off x="1818968" y="48570"/>
            <a:ext cx="8229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Adaptive Modulation in optical fiber communication</a:t>
            </a:r>
            <a:endParaRPr lang="en-US" sz="2800" dirty="0"/>
          </a:p>
        </p:txBody>
      </p:sp>
      <p:sp>
        <p:nvSpPr>
          <p:cNvPr id="23" name="Google Shape;88;p1"/>
          <p:cNvSpPr txBox="1"/>
          <p:nvPr/>
        </p:nvSpPr>
        <p:spPr>
          <a:xfrm>
            <a:off x="4106192" y="1072201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Mid-Review 1/2/3</a:t>
            </a:r>
            <a:endParaRPr lang="en-US" sz="2000" dirty="0"/>
          </a:p>
        </p:txBody>
      </p:sp>
      <p:sp>
        <p:nvSpPr>
          <p:cNvPr id="25" name="Google Shape;120;p76"/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120;p76"/>
          <p:cNvSpPr/>
          <p:nvPr/>
        </p:nvSpPr>
        <p:spPr>
          <a:xfrm>
            <a:off x="9156700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Project ID: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C7(Alpha 20)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Ongoing the  circuit modelling and initial simulations.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Conducted experimental validations on DPSK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Integrated III-V heterostructures with surface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functionalization strategies for DPSK Fiber communication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Recap of objectives and findings.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Effectiveness of DPSK modulation for high-speed fiber optic communication.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Contribution to the field of optical communications.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Future Work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higher bit rates beyond 40 GHz.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Investigating advanced dispersion compensation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of hybrid modulation schemes to enhance performance.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 panose="020B0604020202020204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 panose="02010803020104030203"/>
              <a:ea typeface="Aharoni" panose="02010803020104030203"/>
              <a:cs typeface="Aharoni" panose="02010803020104030203"/>
              <a:sym typeface="Aharoni" panose="02010803020104030203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 panose="02010803020104030203"/>
              <a:ea typeface="Aharoni" panose="02010803020104030203"/>
              <a:cs typeface="Aharoni" panose="02010803020104030203"/>
              <a:sym typeface="Aharoni" panose="020108030201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Objective and Goals</a:t>
            </a:r>
            <a:endParaRPr dirty="0"/>
          </a:p>
        </p:txBody>
      </p:sp>
      <p:sp>
        <p:nvSpPr>
          <p:cNvPr id="3" name="Google Shape;120;p76"/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0;p76"/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0124" y="1268361"/>
            <a:ext cx="9943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and Simulation</a:t>
            </a:r>
            <a:r>
              <a:rPr lang="en-US" dirty="0"/>
              <a:t>: Develop a robust QPSK modulation scheme in </a:t>
            </a:r>
            <a:r>
              <a:rPr lang="en-US" dirty="0" err="1"/>
              <a:t>OptiSystem</a:t>
            </a:r>
            <a:r>
              <a:rPr lang="en-US" dirty="0"/>
              <a:t> to achieve a bit rate of 40 GHz over 50 km.</a:t>
            </a:r>
          </a:p>
          <a:p>
            <a:r>
              <a:rPr lang="en-US" b="1" dirty="0"/>
              <a:t>Performance Evaluation</a:t>
            </a:r>
            <a:r>
              <a:rPr lang="en-US" dirty="0"/>
              <a:t>: Analyze key metrics such as Bit Error Rate (BER), Signal-to-Noise Ratio (SNR), and eye diagrams to assess QPSK effectiveness.</a:t>
            </a:r>
          </a:p>
          <a:p>
            <a:r>
              <a:rPr lang="en-US" b="1" dirty="0"/>
              <a:t>Dispersion and Attenuation Analysis</a:t>
            </a:r>
            <a:r>
              <a:rPr lang="en-US" dirty="0"/>
              <a:t>: Evaluate the impact of chromatic dispersion and attenuation, exploring compensation techniques.</a:t>
            </a:r>
          </a:p>
          <a:p>
            <a:r>
              <a:rPr lang="en-US" b="1" dirty="0"/>
              <a:t>Comparison with Other Modulation Techniques</a:t>
            </a:r>
            <a:r>
              <a:rPr lang="en-US" dirty="0"/>
              <a:t>: Benchmark QPSK performance against BPSK and QAM regarding efficiency and reliability.</a:t>
            </a:r>
          </a:p>
          <a:p>
            <a:r>
              <a:rPr lang="en-US" b="1" dirty="0"/>
              <a:t>Recommendations for Future Work</a:t>
            </a:r>
            <a:r>
              <a:rPr lang="en-US" dirty="0"/>
              <a:t>: Suggest future research directions and potential system design improvements.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4942" y="3860497"/>
            <a:ext cx="99431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a bit rate of 40 GHz over 50 km of fiber optic 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performance metrics: Bit Error Rate (BER), Signal-to-Noise Ratio (SNR).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.Analyze the impact of dispersion and attenuation on signal quality.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.Compare QPSK with other modulation techniques like DPSK 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/>
          <p:cNvSpPr txBox="1"/>
          <p:nvPr/>
        </p:nvSpPr>
        <p:spPr>
          <a:xfrm>
            <a:off x="595158" y="1055047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Project Plan (Clearly mention milestone for objectives under each reviews)</a:t>
            </a:r>
            <a:endParaRPr dirty="0"/>
          </a:p>
        </p:txBody>
      </p:sp>
      <p:graphicFrame>
        <p:nvGraphicFramePr>
          <p:cNvPr id="2" name="Picture Placeholder 1"/>
          <p:cNvGraphicFramePr>
            <a:graphicFrameLocks noGrp="1"/>
          </p:cNvGraphicFramePr>
          <p:nvPr>
            <p:ph type="pic" idx="2"/>
            <p:custDataLst>
              <p:tags r:id="rId1"/>
            </p:custDataLst>
          </p:nvPr>
        </p:nvGraphicFramePr>
        <p:xfrm>
          <a:off x="328295" y="1782445"/>
          <a:ext cx="11187430" cy="3324225"/>
        </p:xfrm>
        <a:graphic>
          <a:graphicData uri="http://schemas.openxmlformats.org/drawingml/2006/table">
            <a:tbl>
              <a:tblPr firstRow="1" firstCol="1" bandRow="1">
                <a:tableStyleId>{DE7AD339-51BE-4A38-A1C7-CCF28897F289}</a:tableStyleId>
              </a:tblPr>
              <a:tblGrid>
                <a:gridCol w="559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week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Task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1-2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Resarch and literature review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3-4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effectLst/>
                        </a:rPr>
                        <a:t>Design circuit architecture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5-6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Testing the circuit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7-8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Collecting the feedback of the signal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9-10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Incoporate feedback and finalize 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11-12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Documentation and presentation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Literature Survey (Improved post minor project)</a:t>
            </a:r>
            <a:endParaRPr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0" name="Google Shape;167;p16"/>
          <p:cNvSpPr txBox="1"/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12" name="Google Shape;169;p16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13" name="Google Shape;170;p16"/>
          <p:cNvGraphicFramePr/>
          <p:nvPr/>
        </p:nvGraphicFramePr>
        <p:xfrm>
          <a:off x="1000125" y="968675"/>
          <a:ext cx="10287000" cy="526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-Author : </a:t>
                      </a:r>
                      <a:r>
                        <a:rPr lang="en-IN" sz="1200" dirty="0" err="1"/>
                        <a:t>Yequn</a:t>
                      </a:r>
                      <a:r>
                        <a:rPr lang="en-IN" sz="1200" dirty="0"/>
                        <a:t> Zhang and Ivan B. Djordjevic.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-Established in year 2013.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Adaptive Modulation Implementation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DWDM System Optimization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Adaptive Trellis-Coded Modulation (ATCM)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Performance Evaluation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FEC Integration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Increased Complexity: Adaptive systems require sophisticated algorithms and hardware, raising implementation complexity.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Hardware Cost: Support for multiple modulation formats can increase the cost of DACs and DSP components.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Power Consumption: Adaptive systems may consume more power due to dynamic adjustments and processing.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Error Handling: Adaptation may complicate error handling and recovery processes.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System Stability: Frequent modulation changes can affect system stability and performance consistency.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71;p16"/>
          <p:cNvGraphicFramePr/>
          <p:nvPr/>
        </p:nvGraphicFramePr>
        <p:xfrm>
          <a:off x="1000125" y="968675"/>
          <a:ext cx="10287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         Author and Established year                               Methodology                                                  Drawbacks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747252"/>
          <a:ext cx="10287000" cy="50636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6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Authors: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Xiaofeng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Gao, Feng Tian, Qi Zhang,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Qinghua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Tian,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Yongjun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Wang,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Leijing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Yang,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Xiangjun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Xin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Established Year: 2021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Multi-Carrier Utilization: Employ FFT/IFFT to manage subcarriers, enhancing spectral efficiency.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Dynamic Allocation: Adjust bit and power allocation in real-time based on channel conditions.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Adaptive Modulation: Modify transmission parameters to optimize performance per channel band.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Bit Allocation: Apply Hughes-Hartogs algorithm for efficient bit and power distribution.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Simulation: Validate performance using MATLAB for various multi-carrier symbols and conditions.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Complexity: Adaptive modulation increases system complexity and computational load.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Latency: Real-time adjustments may introduce latency.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Cost: Advanced technology can lead to higher implementation costs.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Compatibility: May not be compatible with existing infrastructure.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Error Handling: Sensitive to noise and signal degradation in various bands.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Architecture  </a:t>
            </a:r>
            <a:endParaRPr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647EF-344D-C7BA-A78C-4689CDC4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22" y="716421"/>
            <a:ext cx="7715647" cy="5162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363796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High-speed internet service providers – Delivering fast and reliable internet connectivity.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transmission in metropolitan networks – Enabling efficient communication in urban areas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Applications in IoT and smart cities – Supporting connected devices and smart infrastructure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Enterprise and data center connectivity – Ensuring secure, high-speed communication for businesses.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5G and telecommunications networks – Powering next-generation mobile networks with low-latency connections.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Cloud computing and storage – Facilitating seamless data access and large-scale data transfers.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Streaming services and online gaming – Enhancing performance for bandwidth-intensive applications.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Autonomous vehicles and transportation systems – Enabling real-time data exchange for smart transportation.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63148" y="76694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Performance under varying distances (up to 50 km) – Evaluating signal integrity over different transmission distances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Impact of different noise levels on BER – Assessing bit error rate (BER) under varying noise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Comparison of QPSK with BPSK and QAM under the same conditions – Analyzing performance differences among modulation schemes.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Effect of channel impairments (attenuation, interference, and multipath fading) – Testing system robustness in real-world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Latency and jitter performance analysis – Measuring time delays and fluctuations in signal transmission.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Power consumption at different transmission power levels – Evaluating energy efficiency across power settings.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Throughput and bandwidth efficiency tests – Assessing data rates and spectral efficiency under different loads.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Performance in varying environmental conditions (temperature, humidity, etc.) – Ensuring reliability in diverse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313;p24"/>
          <p:cNvSpPr txBox="1"/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6" name="Google Shape;314;p24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1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315;p24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Iteration 1 : Results </a:t>
            </a:r>
            <a:endParaRPr dirty="0"/>
          </a:p>
          <a:p>
            <a:pPr lvl="0"/>
            <a:endParaRPr lang="en-IN" dirty="0">
              <a:latin typeface="Verdana" panose="020B0604030504040204"/>
              <a:ea typeface="Verdana" panose="020B0604030504040204"/>
              <a:sym typeface="Verdana" panose="020B0604030504040204"/>
            </a:endParaRPr>
          </a:p>
          <a:p>
            <a:pPr lvl="0"/>
            <a:r>
              <a:rPr lang="en-IN" b="1" dirty="0"/>
              <a:t>Summary of simulation outcomes: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 results and graphical representations (eye diagrams, constellation diagrams).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SNR measurements across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comparison with other modulation techniques.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8" name="Picture 7" descr="D:\sharevm\sampled signal spectr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7" y="2359742"/>
            <a:ext cx="5959137" cy="390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DFC3B-6F2F-BDAF-F760-242F1E82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60" y="2224328"/>
            <a:ext cx="5302727" cy="3974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9C1D6-2096-E98F-D93A-8AFB14176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AAA8A65A-0909-CCF9-2179-78F3F196377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</a:t>
            </a:r>
            <a:r>
              <a:rPr lang="en-IN" sz="24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63441-CCF9-95DB-7A53-9938E64DC8C5}"/>
              </a:ext>
            </a:extLst>
          </p:cNvPr>
          <p:cNvSpPr txBox="1"/>
          <p:nvPr/>
        </p:nvSpPr>
        <p:spPr>
          <a:xfrm>
            <a:off x="0" y="958408"/>
            <a:ext cx="991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Iteration 2 : Results </a:t>
            </a:r>
            <a:endParaRPr lang="en-US" dirty="0"/>
          </a:p>
          <a:p>
            <a:pPr lvl="0"/>
            <a:endParaRPr lang="en-US" dirty="0">
              <a:latin typeface="Verdana" panose="020B0604030504040204"/>
              <a:ea typeface="Verdana" panose="020B0604030504040204"/>
              <a:sym typeface="Verdana" panose="020B0604030504040204"/>
            </a:endParaRPr>
          </a:p>
          <a:p>
            <a:pPr lvl="0"/>
            <a:r>
              <a:rPr lang="en-US" b="1" dirty="0"/>
              <a:t>Summary of simulation outcomes: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r>
              <a:rPr lang="en-US" dirty="0"/>
              <a:t>Refined BER Analysis : Further evaluation with enhanced noise models and coding techniques.</a:t>
            </a:r>
          </a:p>
          <a:p>
            <a:r>
              <a:rPr lang="en-US" dirty="0"/>
              <a:t>Advanced Graphical Representations : Improved eye diagrams and constellation diagrams under varying noise conditions.</a:t>
            </a:r>
          </a:p>
          <a:p>
            <a:r>
              <a:rPr lang="en-US" dirty="0"/>
              <a:t>SNR Measurements with Interference Consideration : Additional SNR analysis incorporating channel impairments and interference effects.</a:t>
            </a:r>
          </a:p>
          <a:p>
            <a:r>
              <a:rPr lang="en-US" dirty="0"/>
              <a:t>Throughput and Latency Analysis : Performance assessment including bit rate efficiency and delay variations.</a:t>
            </a:r>
          </a:p>
          <a:p>
            <a:r>
              <a:rPr lang="en-US" dirty="0"/>
              <a:t>Extended Performance Comparison :Comparing DPSK, QAM to identify optimal transmission schemes.</a:t>
            </a:r>
            <a:endParaRPr lang="en-IN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ECB5006-6F0A-B809-8C6C-E43CFE30A5E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918904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0*261"/>
  <p:tag name="TABLE_ENDDRAG_RECT" val="25*140*880*261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21236</TotalTime>
  <Words>1046</Words>
  <Application>Microsoft Office PowerPoint</Application>
  <PresentationFormat>Widescreen</PresentationFormat>
  <Paragraphs>185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Open Sans</vt:lpstr>
      <vt:lpstr>Aharoni</vt:lpstr>
      <vt:lpstr>Montserrat Medium</vt:lpstr>
      <vt:lpstr>Poppins SemiBold</vt:lpstr>
      <vt:lpstr>Montserrat</vt:lpstr>
      <vt:lpstr>Arial</vt:lpstr>
      <vt:lpstr>Verdana</vt:lpstr>
      <vt:lpstr>Plus Jakarta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GITAM</dc:creator>
  <cp:lastModifiedBy>SURYA TEJA.J</cp:lastModifiedBy>
  <cp:revision>34</cp:revision>
  <dcterms:created xsi:type="dcterms:W3CDTF">2022-05-23T07:15:00Z</dcterms:created>
  <dcterms:modified xsi:type="dcterms:W3CDTF">2025-03-19T06:45:51Z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3A72536E5DA1456390A520D491362FD7_12</vt:lpwstr>
  </property>
  <property fmtid="{D5CDD505-2E9C-101B-9397-08002B2CF9AE}" pid="3" name="KSOProductBuildVer">
    <vt:lpwstr>1033-12.2.0.19805</vt:lpwstr>
  </property>
</Properties>
</file>