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31" r:id="rId2"/>
    <p:sldId id="289" r:id="rId3"/>
    <p:sldId id="292" r:id="rId4"/>
    <p:sldId id="294" r:id="rId5"/>
    <p:sldId id="533" r:id="rId6"/>
    <p:sldId id="298" r:id="rId7"/>
    <p:sldId id="534" r:id="rId8"/>
    <p:sldId id="532" r:id="rId9"/>
    <p:sldId id="302" r:id="rId10"/>
    <p:sldId id="306" r:id="rId11"/>
    <p:sldId id="307" r:id="rId12"/>
    <p:sldId id="301" r:id="rId13"/>
  </p:sldIdLst>
  <p:sldSz cx="12192000" cy="6858000"/>
  <p:notesSz cx="6858000" cy="9144000"/>
  <p:embeddedFontLst>
    <p:embeddedFont>
      <p:font typeface="Aharoni" panose="02010803020104030203" pitchFamily="2" charset="-79"/>
      <p:bold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Montserrat Medium" panose="00000600000000000000" pitchFamily="2" charset="0"/>
      <p:regular r:id="rId21"/>
      <p:italic r:id="rId22"/>
    </p:embeddedFont>
    <p:embeddedFont>
      <p:font typeface="Open Sans" panose="020B0606030504020204" pitchFamily="34" charset="0"/>
      <p:regular r:id="rId23"/>
      <p:bold r:id="rId24"/>
    </p:embeddedFont>
    <p:embeddedFont>
      <p:font typeface="Plus Jakarta Sans" panose="020B0604020202020204" charset="0"/>
      <p:regular r:id="rId25"/>
      <p:bold r:id="rId26"/>
      <p:italic r:id="rId27"/>
      <p:boldItalic r:id="rId28"/>
    </p:embeddedFont>
    <p:embeddedFont>
      <p:font typeface="Poppins SemiBold" panose="00000700000000000000" pitchFamily="2" charset="0"/>
      <p:regular r:id="rId29"/>
      <p:bold r:id="rId30"/>
    </p:embeddedFont>
    <p:embeddedFont>
      <p:font typeface="Verdana" panose="020B0604030504040204" pitchFamily="34" charset="0"/>
      <p:regular r:id="rId31"/>
      <p:bold r:id="rId32"/>
      <p:italic r:id="rId33"/>
      <p:boldItalic r:id="rId34"/>
    </p:embeddedFont>
  </p:embeddedFontLst>
  <p:custDataLst>
    <p:tags r:id="rId3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d_eceblr gitam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E7AD339-51BE-4A38-A1C7-CCF28897F2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3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heme" Target="theme/theme1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14F2F-8EAD-49A7-A8EF-9A8E9DCC375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54583-99CA-4BB1-8621-21CE87B9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fee63df26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1" name="Google Shape;741;g2fee63df2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">
  <p:cSld name="General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f68141a545_0_445"/>
          <p:cNvSpPr/>
          <p:nvPr/>
        </p:nvSpPr>
        <p:spPr>
          <a:xfrm>
            <a:off x="0" y="2689"/>
            <a:ext cx="688500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" name="Google Shape;28;g2f68141a545_0_445"/>
          <p:cNvSpPr txBox="1">
            <a:spLocks noGrp="1"/>
          </p:cNvSpPr>
          <p:nvPr>
            <p:ph type="title"/>
          </p:nvPr>
        </p:nvSpPr>
        <p:spPr>
          <a:xfrm>
            <a:off x="850492" y="245369"/>
            <a:ext cx="75726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Poppins SemiBold" panose="00000500000000000000"/>
              <a:buNone/>
              <a:defRPr sz="2400" b="0" i="0" u="none" strike="noStrike" cap="none">
                <a:solidFill>
                  <a:srgbClr val="037692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29" name="Google Shape;29;g2f68141a545_0_4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850490" y="902171"/>
            <a:ext cx="790813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g2f68141a545_0_44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10470" y="5707756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7884b107a2_2_1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" name="Google Shape;34;g27884b107a2_2_16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●"/>
              <a:defRPr sz="1400" b="0" i="0" u="none" strike="noStrike" cap="none">
                <a:solidFill>
                  <a:srgbClr val="000000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" name="Google Shape;35;g27884b107a2_2_16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7884b107a2_0_178"/>
          <p:cNvSpPr>
            <a:spLocks noGrp="1"/>
          </p:cNvSpPr>
          <p:nvPr>
            <p:ph type="pic" idx="2"/>
          </p:nvPr>
        </p:nvSpPr>
        <p:spPr>
          <a:xfrm>
            <a:off x="1055687" y="1268413"/>
            <a:ext cx="4319700" cy="504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5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40" name="Google Shape;40;p85"/>
          <p:cNvSpPr>
            <a:spLocks noGrp="1"/>
          </p:cNvSpPr>
          <p:nvPr>
            <p:ph type="pic" idx="2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1" name="Google Shape;41;p85"/>
          <p:cNvSpPr>
            <a:spLocks noGrp="1"/>
          </p:cNvSpPr>
          <p:nvPr>
            <p:ph type="pic" idx="3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7884b107a2_0_1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Char char="●"/>
              <a:defRPr sz="6000" b="0" i="0" u="none" strike="noStrike" cap="none">
                <a:solidFill>
                  <a:srgbClr val="000000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" name="Google Shape;44;g27884b107a2_0_1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000000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" name="Google Shape;45;g27884b107a2_0_1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6" name="Google Shape;46;g27884b107a2_0_1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" name="Google Shape;47;g27884b107a2_0_1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haroni" panose="02010803020104030203"/>
                <a:ea typeface="Aharoni" panose="02010803020104030203"/>
                <a:cs typeface="Aharoni" panose="02010803020104030203"/>
                <a:sym typeface="Aharoni" panose="020108030201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Google Shape;14;p38"/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C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/>
          <p:nvPr/>
        </p:nvSpPr>
        <p:spPr>
          <a:xfrm>
            <a:off x="434411" y="6230138"/>
            <a:ext cx="4789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 panose="020B0606030504020204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Dept EECE, GST Bengaluru</a:t>
            </a:r>
            <a:endParaRPr sz="1800" b="0" i="0" u="none" strike="noStrike" cap="none">
              <a:solidFill>
                <a:srgbClr val="7F7F7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pic>
        <p:nvPicPr>
          <p:cNvPr id="11" name="Google Shape;11;p64"/>
          <p:cNvPicPr preferRelativeResize="0"/>
          <p:nvPr userDrawn="1"/>
        </p:nvPicPr>
        <p:blipFill rotWithShape="1">
          <a:blip r:embed="rId11"/>
          <a:srcRect/>
          <a:stretch>
            <a:fillRect/>
          </a:stretch>
        </p:blipFill>
        <p:spPr>
          <a:xfrm>
            <a:off x="10545066" y="6107763"/>
            <a:ext cx="1432859" cy="6140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11460163" y="6218238"/>
            <a:ext cx="731837" cy="523875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5" name="Google Shape;87;p1"/>
          <p:cNvPicPr preferRelativeResize="0"/>
          <p:nvPr/>
        </p:nvPicPr>
        <p:blipFill rotWithShape="1">
          <a:blip r:embed="rId2">
            <a:alphaModFix amt="20000"/>
          </a:blip>
          <a:srcRect l="1514" r="2310" b="19493"/>
          <a:stretch>
            <a:fillRect/>
          </a:stretch>
        </p:blipFill>
        <p:spPr>
          <a:xfrm>
            <a:off x="-1235" y="7409"/>
            <a:ext cx="12193235" cy="67349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8;p1"/>
          <p:cNvSpPr txBox="1"/>
          <p:nvPr/>
        </p:nvSpPr>
        <p:spPr>
          <a:xfrm>
            <a:off x="2904067" y="3157752"/>
            <a:ext cx="638386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706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GITAM (Deemed-to-be) University</a:t>
            </a:r>
            <a:endParaRPr lang="en-US" sz="2800" dirty="0"/>
          </a:p>
        </p:txBody>
      </p:sp>
      <p:sp>
        <p:nvSpPr>
          <p:cNvPr id="11" name="Google Shape;93;p1"/>
          <p:cNvSpPr/>
          <p:nvPr/>
        </p:nvSpPr>
        <p:spPr>
          <a:xfrm>
            <a:off x="3060700" y="6148918"/>
            <a:ext cx="6096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rgbClr val="7F7F7F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www.gitam.edu</a:t>
            </a:r>
            <a:endParaRPr sz="1200" b="0" i="0" u="none" strike="noStrike" cap="none" dirty="0">
              <a:solidFill>
                <a:srgbClr val="7F7F7F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</p:txBody>
      </p:sp>
      <p:grpSp>
        <p:nvGrpSpPr>
          <p:cNvPr id="12" name="Google Shape;94;p1"/>
          <p:cNvGrpSpPr/>
          <p:nvPr/>
        </p:nvGrpSpPr>
        <p:grpSpPr>
          <a:xfrm rot="2700000">
            <a:off x="5984712" y="5183993"/>
            <a:ext cx="231043" cy="225933"/>
            <a:chOff x="11087593" y="13905"/>
            <a:chExt cx="1085533" cy="1061509"/>
          </a:xfrm>
        </p:grpSpPr>
        <p:sp>
          <p:nvSpPr>
            <p:cNvPr id="13" name="Google Shape;95;p1"/>
            <p:cNvSpPr/>
            <p:nvPr/>
          </p:nvSpPr>
          <p:spPr>
            <a:xfrm>
              <a:off x="11087593" y="548342"/>
              <a:ext cx="537028" cy="527072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 panose="020B0604020202020204"/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Google Shape;96;p1"/>
            <p:cNvSpPr/>
            <p:nvPr/>
          </p:nvSpPr>
          <p:spPr>
            <a:xfrm>
              <a:off x="11636098" y="13905"/>
              <a:ext cx="537028" cy="527079"/>
            </a:xfrm>
            <a:prstGeom prst="rect">
              <a:avLst/>
            </a:prstGeom>
            <a:solidFill>
              <a:srgbClr val="3A3A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 panose="020B0604020202020204"/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6" name="Google Shape;104;p1"/>
          <p:cNvSpPr/>
          <p:nvPr/>
        </p:nvSpPr>
        <p:spPr>
          <a:xfrm>
            <a:off x="2904067" y="4430594"/>
            <a:ext cx="6096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Department of Electrical Electronics and Communication Engineering</a:t>
            </a:r>
            <a:endParaRPr sz="18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" name="Google Shape;105;p1"/>
          <p:cNvSpPr/>
          <p:nvPr/>
        </p:nvSpPr>
        <p:spPr>
          <a:xfrm>
            <a:off x="9156700" y="5791918"/>
            <a:ext cx="29269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" name="Google Shape;111;p1"/>
          <p:cNvSpPr/>
          <p:nvPr/>
        </p:nvSpPr>
        <p:spPr>
          <a:xfrm>
            <a:off x="133754" y="4504626"/>
            <a:ext cx="2926946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IN" sz="1400" b="1" i="0" u="none" strike="noStrike" cap="none" dirty="0">
                <a:solidFill>
                  <a:schemeClr val="dk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Project Team: </a:t>
            </a:r>
            <a:endParaRPr lang="en-IN" sz="1400" i="0" u="none" strike="noStrike" cap="none" dirty="0">
              <a:ea typeface="Montserrat Medium" panose="000006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IN" b="1" dirty="0">
                <a:solidFill>
                  <a:schemeClr val="dk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          SURYA TEJA J</a:t>
            </a:r>
            <a:endParaRPr lang="en-IN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B M K GANESH</a:t>
            </a:r>
            <a:endParaRPr lang="en-IN" sz="14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         G HEMANTH KUMAR</a:t>
            </a:r>
            <a:endParaRPr lang="en-IN" sz="1400" b="1" i="0" u="none" strike="noStrike" cap="none" dirty="0">
              <a:solidFill>
                <a:schemeClr val="dk1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4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dk1"/>
              </a:solidFill>
              <a:latin typeface="Montserrat Medium" panose="00000600000000000000"/>
              <a:sym typeface="Montserrat Medium" panose="00000600000000000000"/>
            </a:endParaRP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" name="Google Shape;111;p1"/>
          <p:cNvSpPr/>
          <p:nvPr/>
        </p:nvSpPr>
        <p:spPr>
          <a:xfrm>
            <a:off x="9322056" y="5040405"/>
            <a:ext cx="292694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Project Mentor: 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>
                <a:solidFill>
                  <a:schemeClr val="dk1"/>
                </a:solidFill>
                <a:latin typeface="Montserrat Medium" panose="00000600000000000000"/>
                <a:sym typeface="Montserrat Medium" panose="00000600000000000000"/>
              </a:rPr>
              <a:t>.  Dr. Rohan Prasad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 panose="00000600000000000000"/>
                <a:ea typeface="Arial" panose="020B0604020202020204"/>
                <a:cs typeface="Arial" panose="020B0604020202020204"/>
                <a:sym typeface="Montserrat Medium" panose="00000600000000000000"/>
              </a:rPr>
              <a:t>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Project In-charge: 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Montserrat Medium" panose="00000600000000000000"/>
                <a:sym typeface="Montserrat Medium" panose="00000600000000000000"/>
              </a:rPr>
              <a:t>Dr Ambar Bajpai</a:t>
            </a:r>
            <a:endParaRPr lang="en-US" sz="14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1" name="Google Shape;67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601352" y="1778687"/>
            <a:ext cx="2674631" cy="124567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88;p1"/>
          <p:cNvSpPr txBox="1"/>
          <p:nvPr/>
        </p:nvSpPr>
        <p:spPr>
          <a:xfrm>
            <a:off x="1818968" y="48570"/>
            <a:ext cx="82296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706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Adaptive Modulation in optical fiber communication</a:t>
            </a:r>
            <a:endParaRPr lang="en-US" sz="2800" dirty="0"/>
          </a:p>
        </p:txBody>
      </p:sp>
      <p:sp>
        <p:nvSpPr>
          <p:cNvPr id="23" name="Google Shape;88;p1"/>
          <p:cNvSpPr txBox="1"/>
          <p:nvPr/>
        </p:nvSpPr>
        <p:spPr>
          <a:xfrm>
            <a:off x="4106192" y="1072201"/>
            <a:ext cx="400501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706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Mid-Review 1/2/3</a:t>
            </a:r>
            <a:endParaRPr lang="en-US" sz="2000" dirty="0"/>
          </a:p>
        </p:txBody>
      </p:sp>
      <p:sp>
        <p:nvSpPr>
          <p:cNvPr id="25" name="Google Shape;120;p76"/>
          <p:cNvSpPr/>
          <p:nvPr/>
        </p:nvSpPr>
        <p:spPr>
          <a:xfrm>
            <a:off x="133754" y="3194604"/>
            <a:ext cx="2432050" cy="468792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AY 2021-25 </a:t>
            </a:r>
            <a:endParaRPr sz="9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" name="Google Shape;120;p76"/>
          <p:cNvSpPr/>
          <p:nvPr/>
        </p:nvSpPr>
        <p:spPr>
          <a:xfrm>
            <a:off x="9156701" y="2965412"/>
            <a:ext cx="2901546" cy="818907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Major Project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Project ID: XX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Google Shape;125;p3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Contribution</a:t>
            </a:r>
            <a:endParaRPr lang="en-US"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Google Shape;125;p3"/>
          <p:cNvSpPr txBox="1"/>
          <p:nvPr/>
        </p:nvSpPr>
        <p:spPr>
          <a:xfrm>
            <a:off x="452284" y="788096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Team Progress and Movement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Ongoing the  circuit modelling and initial simulations.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Conducted experimental validations on DPSK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Integrated III-V heterostructures with surface 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functionalization strategies for DPSK Fiber communication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125;p3"/>
          <p:cNvSpPr txBox="1"/>
          <p:nvPr/>
        </p:nvSpPr>
        <p:spPr>
          <a:xfrm>
            <a:off x="6213988" y="757114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Google Shape;125;p3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Conclusion &amp; Future Work</a:t>
            </a:r>
            <a:endParaRPr lang="en-US"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Google Shape;125;p3"/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Summary and Conclusion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Recap of objectives and findings.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Effectiveness of DPSK modulation for high-speed fiber optic communication.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Contribution to the field of optical communications. 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Future Work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Exploration of higher bit rates beyond 40 GHz.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Investigating advanced dispersion compensation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 of hybrid modulation schemes to enhance performance.</a:t>
            </a:r>
          </a:p>
          <a:p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fee63df26b_0_0"/>
          <p:cNvSpPr txBox="1"/>
          <p:nvPr/>
        </p:nvSpPr>
        <p:spPr>
          <a:xfrm>
            <a:off x="1233714" y="2607717"/>
            <a:ext cx="97245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 panose="020B0604020202020204"/>
              <a:buNone/>
            </a:pPr>
            <a:r>
              <a:rPr lang="en-US" sz="11500" b="1" i="0" u="none" strike="noStrike" cap="none">
                <a:solidFill>
                  <a:srgbClr val="00706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THANK </a:t>
            </a:r>
            <a:r>
              <a:rPr lang="en-US" sz="11500" b="1" i="0" u="none" strike="noStrike" cap="none">
                <a:solidFill>
                  <a:srgbClr val="A5A5A5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YOU</a:t>
            </a:r>
            <a:endParaRPr sz="1400" b="0" i="0" u="none" strike="noStrike" cap="none">
              <a:solidFill>
                <a:srgbClr val="000000"/>
              </a:solidFill>
              <a:latin typeface="Aharoni" panose="02010803020104030203"/>
              <a:ea typeface="Aharoni" panose="02010803020104030203"/>
              <a:cs typeface="Aharoni" panose="02010803020104030203"/>
              <a:sym typeface="Aharoni" panose="02010803020104030203"/>
            </a:endParaRPr>
          </a:p>
        </p:txBody>
      </p:sp>
      <p:sp>
        <p:nvSpPr>
          <p:cNvPr id="744" name="Google Shape;744;g2fee63df26b_0_0"/>
          <p:cNvSpPr txBox="1"/>
          <p:nvPr/>
        </p:nvSpPr>
        <p:spPr>
          <a:xfrm>
            <a:off x="1596571" y="4466045"/>
            <a:ext cx="89988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dirty="0">
                <a:solidFill>
                  <a:srgbClr val="7F7F7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Have a Great Day ! </a:t>
            </a:r>
            <a:endParaRPr sz="1400" b="0" i="0" u="none" strike="noStrike" cap="none" dirty="0">
              <a:solidFill>
                <a:srgbClr val="000000"/>
              </a:solidFill>
              <a:latin typeface="Aharoni" panose="02010803020104030203"/>
              <a:ea typeface="Aharoni" panose="02010803020104030203"/>
              <a:cs typeface="Aharoni" panose="02010803020104030203"/>
              <a:sym typeface="Aharoni" panose="0201080302010403020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Objective and Goals</a:t>
            </a:r>
            <a:endParaRPr dirty="0"/>
          </a:p>
        </p:txBody>
      </p:sp>
      <p:sp>
        <p:nvSpPr>
          <p:cNvPr id="3" name="Google Shape;120;p76"/>
          <p:cNvSpPr/>
          <p:nvPr/>
        </p:nvSpPr>
        <p:spPr>
          <a:xfrm>
            <a:off x="550606" y="765905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Objective </a:t>
            </a:r>
            <a:endParaRPr sz="10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Google Shape;120;p76"/>
          <p:cNvSpPr/>
          <p:nvPr/>
        </p:nvSpPr>
        <p:spPr>
          <a:xfrm>
            <a:off x="550606" y="3429000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Goals</a:t>
            </a:r>
            <a:endParaRPr sz="10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0124" y="1268361"/>
            <a:ext cx="99431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Design and Simulation</a:t>
            </a:r>
            <a:r>
              <a:rPr lang="en-US" dirty="0"/>
              <a:t>: Develop a robust QPSK modulation scheme in </a:t>
            </a:r>
            <a:r>
              <a:rPr lang="en-US" dirty="0" err="1"/>
              <a:t>OptiSystem</a:t>
            </a:r>
            <a:r>
              <a:rPr lang="en-US" dirty="0"/>
              <a:t> to achieve a bit rate of 40 GHz over 50 km.</a:t>
            </a:r>
          </a:p>
          <a:p>
            <a:r>
              <a:rPr lang="en-US" b="1" dirty="0"/>
              <a:t>Performance Evaluation</a:t>
            </a:r>
            <a:r>
              <a:rPr lang="en-US" dirty="0"/>
              <a:t>: Analyze key metrics such as Bit Error Rate (BER), Signal-to-Noise Ratio (SNR), and eye diagrams to assess QPSK effectiveness.</a:t>
            </a:r>
          </a:p>
          <a:p>
            <a:r>
              <a:rPr lang="en-US" b="1" dirty="0"/>
              <a:t>Dispersion and Attenuation Analysis</a:t>
            </a:r>
            <a:r>
              <a:rPr lang="en-US" dirty="0"/>
              <a:t>: Evaluate the impact of chromatic dispersion and attenuation, exploring compensation techniques.</a:t>
            </a:r>
          </a:p>
          <a:p>
            <a:r>
              <a:rPr lang="en-US" b="1" dirty="0"/>
              <a:t>Comparison with Other Modulation Techniques</a:t>
            </a:r>
            <a:r>
              <a:rPr lang="en-US" dirty="0"/>
              <a:t>: Benchmark QPSK performance against BPSK and QAM regarding efficiency and reliability.</a:t>
            </a:r>
          </a:p>
          <a:p>
            <a:r>
              <a:rPr lang="en-US" b="1" dirty="0"/>
              <a:t>Recommendations for Future Work</a:t>
            </a:r>
            <a:r>
              <a:rPr lang="en-US" dirty="0"/>
              <a:t>: Suggest future research directions and potential system design improvements.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14942" y="3860497"/>
            <a:ext cx="994317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Main Goals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Achieve a bit rate of 40 GHz over 50 km of fiber optic cable.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the performance metrics: Bit Error Rate (BER), Signal-to-Noise Ratio (SNR).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Additional Goals 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.Analyze the impact of dispersion and attenuation on signal quality.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.Compare QPSK with other modulation techniques like DPSK and QAM.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/>
          <p:cNvSpPr txBox="1"/>
          <p:nvPr/>
        </p:nvSpPr>
        <p:spPr>
          <a:xfrm>
            <a:off x="595158" y="1055047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Google Shape;125;p3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Project Plan (Clearly mention milestone for objectives under each reviews)</a:t>
            </a:r>
            <a:endParaRPr dirty="0"/>
          </a:p>
        </p:txBody>
      </p:sp>
      <p:graphicFrame>
        <p:nvGraphicFramePr>
          <p:cNvPr id="2" name="Picture Placeholder 1"/>
          <p:cNvGraphicFramePr>
            <a:graphicFrameLocks noGrp="1"/>
          </p:cNvGraphicFramePr>
          <p:nvPr>
            <p:ph type="pic" idx="2"/>
            <p:custDataLst>
              <p:tags r:id="rId1"/>
            </p:custDataLst>
          </p:nvPr>
        </p:nvGraphicFramePr>
        <p:xfrm>
          <a:off x="328295" y="1782445"/>
          <a:ext cx="11187430" cy="3324225"/>
        </p:xfrm>
        <a:graphic>
          <a:graphicData uri="http://schemas.openxmlformats.org/drawingml/2006/table">
            <a:tbl>
              <a:tblPr firstRow="1" firstCol="1" bandRow="1">
                <a:tableStyleId>{DE7AD339-51BE-4A38-A1C7-CCF28897F289}</a:tableStyleId>
              </a:tblPr>
              <a:tblGrid>
                <a:gridCol w="5593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3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week</a:t>
                      </a:r>
                      <a:endParaRPr lang="en-IN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Task</a:t>
                      </a:r>
                      <a:endParaRPr lang="en-IN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1-2</a:t>
                      </a:r>
                      <a:endParaRPr lang="en-IN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Resarch and literature review</a:t>
                      </a:r>
                      <a:endParaRPr lang="en-IN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855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3-4</a:t>
                      </a:r>
                      <a:endParaRPr lang="en-IN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>
                          <a:effectLst/>
                        </a:rPr>
                        <a:t>Design circuit architecture</a:t>
                      </a:r>
                      <a:endParaRPr lang="en-IN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5-6</a:t>
                      </a:r>
                      <a:endParaRPr lang="en-IN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Testing the circuit</a:t>
                      </a:r>
                      <a:endParaRPr lang="en-IN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7-8</a:t>
                      </a:r>
                      <a:endParaRPr lang="en-IN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Collecting the feedback of the signal</a:t>
                      </a:r>
                      <a:endParaRPr lang="en-IN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9-10</a:t>
                      </a:r>
                      <a:endParaRPr lang="en-IN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Incoporate feedback and finalize </a:t>
                      </a:r>
                      <a:endParaRPr lang="en-IN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11-12</a:t>
                      </a:r>
                      <a:endParaRPr lang="en-IN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Documentation and presentation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Google Shape;125;p3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 panose="00000500000000000000"/>
                <a:sym typeface="Montserrat" panose="00000500000000000000"/>
              </a:rPr>
              <a:t>Literature Survey (Improved post minor project)</a:t>
            </a:r>
            <a:endParaRPr dirty="0"/>
          </a:p>
        </p:txBody>
      </p:sp>
      <p:sp>
        <p:nvSpPr>
          <p:cNvPr id="5" name="Google Shape;125;p3"/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10" name="Google Shape;167;p16"/>
          <p:cNvSpPr txBox="1"/>
          <p:nvPr/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00000000-1234-1234-1234-123412341234}" type="slidenum">
              <a:rPr lang="en-IN" smtClean="0"/>
              <a:t>4</a:t>
            </a:fld>
            <a:endParaRPr lang="en-IN"/>
          </a:p>
        </p:txBody>
      </p:sp>
      <p:sp>
        <p:nvSpPr>
          <p:cNvPr id="12" name="Google Shape;169;p16"/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graphicFrame>
        <p:nvGraphicFramePr>
          <p:cNvPr id="13" name="Google Shape;170;p16"/>
          <p:cNvGraphicFramePr/>
          <p:nvPr/>
        </p:nvGraphicFramePr>
        <p:xfrm>
          <a:off x="1000125" y="968675"/>
          <a:ext cx="10287000" cy="5260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60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 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-Author : </a:t>
                      </a:r>
                      <a:r>
                        <a:rPr lang="en-IN" sz="1200" dirty="0" err="1"/>
                        <a:t>Yequn</a:t>
                      </a:r>
                      <a:r>
                        <a:rPr lang="en-IN" sz="1200" dirty="0"/>
                        <a:t> Zhang and Ivan B. Djordjevic.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-Established in year 2013.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chemeClr val="dk1"/>
                          </a:solidFill>
                        </a:rPr>
                        <a:t>Adaptive Modulation Implementation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DWDM System Optimization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Adaptive Trellis-Coded Modulation (ATCM)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Performance Evaluation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FEC Integration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dk1"/>
                          </a:solidFill>
                        </a:rPr>
                        <a:t>Increased Complexity: Adaptive systems require sophisticated algorithms and hardware, raising implementation complexity.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dk1"/>
                          </a:solidFill>
                        </a:rPr>
                        <a:t>Hardware Cost: Support for multiple modulation formats can increase the cost of DACs and DSP components.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dk1"/>
                          </a:solidFill>
                        </a:rPr>
                        <a:t>Power Consumption: Adaptive systems may consume more power due to dynamic adjustments and processing.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dk1"/>
                          </a:solidFill>
                        </a:rPr>
                        <a:t>Error Handling: Adaptation may complicate error handling and recovery processes.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IN" sz="1100" dirty="0">
                          <a:solidFill>
                            <a:schemeClr val="dk1"/>
                          </a:solidFill>
                        </a:rPr>
                        <a:t>System Stability: Frequent modulation changes can affect system stability and performance consistency.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oogle Shape;171;p16"/>
          <p:cNvGraphicFramePr/>
          <p:nvPr/>
        </p:nvGraphicFramePr>
        <p:xfrm>
          <a:off x="1000125" y="968675"/>
          <a:ext cx="102870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28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          Author and Established year                               Methodology                                                  Drawbacks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38200" y="747252"/>
          <a:ext cx="10287000" cy="506361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36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 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IN" sz="1200" dirty="0">
                          <a:solidFill>
                            <a:schemeClr val="dk1"/>
                          </a:solidFill>
                        </a:rPr>
                        <a:t>Authors: </a:t>
                      </a:r>
                      <a:r>
                        <a:rPr lang="en-IN" sz="1200" dirty="0" err="1">
                          <a:solidFill>
                            <a:schemeClr val="dk1"/>
                          </a:solidFill>
                        </a:rPr>
                        <a:t>Xiaofeng</a:t>
                      </a:r>
                      <a:r>
                        <a:rPr lang="en-IN" sz="1200" dirty="0">
                          <a:solidFill>
                            <a:schemeClr val="dk1"/>
                          </a:solidFill>
                        </a:rPr>
                        <a:t> Gao, Feng Tian, Qi Zhang, </a:t>
                      </a:r>
                      <a:r>
                        <a:rPr lang="en-IN" sz="1200" dirty="0" err="1">
                          <a:solidFill>
                            <a:schemeClr val="dk1"/>
                          </a:solidFill>
                        </a:rPr>
                        <a:t>Qinghua</a:t>
                      </a:r>
                      <a:r>
                        <a:rPr lang="en-IN" sz="1200" dirty="0">
                          <a:solidFill>
                            <a:schemeClr val="dk1"/>
                          </a:solidFill>
                        </a:rPr>
                        <a:t> Tian, </a:t>
                      </a:r>
                      <a:r>
                        <a:rPr lang="en-IN" sz="1200" dirty="0" err="1">
                          <a:solidFill>
                            <a:schemeClr val="dk1"/>
                          </a:solidFill>
                        </a:rPr>
                        <a:t>Yongjun</a:t>
                      </a:r>
                      <a:r>
                        <a:rPr lang="en-IN" sz="1200" dirty="0">
                          <a:solidFill>
                            <a:schemeClr val="dk1"/>
                          </a:solidFill>
                        </a:rPr>
                        <a:t> Wang, </a:t>
                      </a:r>
                      <a:r>
                        <a:rPr lang="en-IN" sz="1200" dirty="0" err="1">
                          <a:solidFill>
                            <a:schemeClr val="dk1"/>
                          </a:solidFill>
                        </a:rPr>
                        <a:t>Leijing</a:t>
                      </a:r>
                      <a:r>
                        <a:rPr lang="en-IN" sz="1200" dirty="0">
                          <a:solidFill>
                            <a:schemeClr val="dk1"/>
                          </a:solidFill>
                        </a:rPr>
                        <a:t> Yang, </a:t>
                      </a:r>
                      <a:r>
                        <a:rPr lang="en-IN" sz="1200" dirty="0" err="1">
                          <a:solidFill>
                            <a:schemeClr val="dk1"/>
                          </a:solidFill>
                        </a:rPr>
                        <a:t>Xiangjun</a:t>
                      </a:r>
                      <a:r>
                        <a:rPr lang="en-IN" sz="1200" dirty="0">
                          <a:solidFill>
                            <a:schemeClr val="dk1"/>
                          </a:solidFill>
                        </a:rPr>
                        <a:t> Xin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IN" sz="1200" dirty="0">
                          <a:solidFill>
                            <a:schemeClr val="dk1"/>
                          </a:solidFill>
                        </a:rPr>
                        <a:t>Established Year: 2021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-IN" sz="1200">
                          <a:solidFill>
                            <a:schemeClr val="dk1"/>
                          </a:solidFill>
                        </a:rPr>
                        <a:t>Multi-Carrier Utilization: Employ FFT/IFFT to manage subcarriers, enhancing spectral efficiency.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-IN" sz="1200">
                          <a:solidFill>
                            <a:schemeClr val="dk1"/>
                          </a:solidFill>
                        </a:rPr>
                        <a:t>Dynamic Allocation: Adjust bit and power allocation in real-time based on channel conditions.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-IN" sz="1200">
                          <a:solidFill>
                            <a:schemeClr val="dk1"/>
                          </a:solidFill>
                        </a:rPr>
                        <a:t>Adaptive Modulation: Modify transmission parameters to optimize performance per channel band.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-IN" sz="1200">
                          <a:solidFill>
                            <a:schemeClr val="dk1"/>
                          </a:solidFill>
                        </a:rPr>
                        <a:t>Bit Allocation: Apply Hughes-Hartogs algorithm for efficient bit and power distribution.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-IN" sz="1200">
                          <a:solidFill>
                            <a:schemeClr val="dk1"/>
                          </a:solidFill>
                        </a:rPr>
                        <a:t>Simulation: Validate performance using MATLAB for various multi-carrier symbols and conditions.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IN" sz="1200" dirty="0">
                          <a:solidFill>
                            <a:schemeClr val="dk1"/>
                          </a:solidFill>
                        </a:rPr>
                        <a:t>Complexity: Adaptive modulation increases system complexity and computational load.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IN" sz="1200" dirty="0">
                          <a:solidFill>
                            <a:schemeClr val="dk1"/>
                          </a:solidFill>
                        </a:rPr>
                        <a:t>Latency: Real-time adjustments may introduce latency.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IN" sz="1200" dirty="0">
                          <a:solidFill>
                            <a:schemeClr val="dk1"/>
                          </a:solidFill>
                        </a:rPr>
                        <a:t>Cost: Advanced technology can lead to higher implementation costs.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IN" sz="1200" dirty="0">
                          <a:solidFill>
                            <a:schemeClr val="dk1"/>
                          </a:solidFill>
                        </a:rPr>
                        <a:t>Compatibility: May not be compatible with existing infrastructure.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IN" sz="1200" dirty="0">
                          <a:solidFill>
                            <a:schemeClr val="dk1"/>
                          </a:solidFill>
                        </a:rPr>
                        <a:t>Error Handling: Sensitive to noise and signal degradation in various bands.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Google Shape;125;p3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 panose="00000500000000000000"/>
                <a:sym typeface="Montserrat" panose="00000500000000000000"/>
              </a:rPr>
              <a:t>Architecture  </a:t>
            </a:r>
            <a:endParaRPr dirty="0"/>
          </a:p>
        </p:txBody>
      </p:sp>
      <p:sp>
        <p:nvSpPr>
          <p:cNvPr id="5" name="Google Shape;125;p3"/>
          <p:cNvSpPr txBox="1"/>
          <p:nvPr/>
        </p:nvSpPr>
        <p:spPr>
          <a:xfrm>
            <a:off x="452284" y="788096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125;p3"/>
          <p:cNvSpPr txBox="1"/>
          <p:nvPr/>
        </p:nvSpPr>
        <p:spPr>
          <a:xfrm>
            <a:off x="6213988" y="757114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6647EF-344D-C7BA-A78C-4689CDC4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176" y="847592"/>
            <a:ext cx="7715647" cy="51628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AB2896-9C0C-5068-F51C-F41A9E8B6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68" y="1356853"/>
            <a:ext cx="10704644" cy="46998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28D4D-B965-DD23-4FE3-6FDDFB042ABF}"/>
              </a:ext>
            </a:extLst>
          </p:cNvPr>
          <p:cNvSpPr txBox="1"/>
          <p:nvPr/>
        </p:nvSpPr>
        <p:spPr>
          <a:xfrm>
            <a:off x="454968" y="255639"/>
            <a:ext cx="7836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tx1"/>
                </a:solidFill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307623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Google Shape;125;p3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Use Cases &amp; Testing</a:t>
            </a:r>
            <a:endParaRPr lang="en-US"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Google Shape;125;p3"/>
          <p:cNvSpPr txBox="1"/>
          <p:nvPr/>
        </p:nvSpPr>
        <p:spPr>
          <a:xfrm>
            <a:off x="452284" y="788096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Use Cases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High-speed internet service providers.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Data transmission in metropolitan networks.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Applications in IoT and smart cities.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125;p3"/>
          <p:cNvSpPr txBox="1"/>
          <p:nvPr/>
        </p:nvSpPr>
        <p:spPr>
          <a:xfrm>
            <a:off x="6213988" y="757114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Test Cases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Performance under varying distances (up to 50 km).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Impact of different noise levels on BER.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Comparison of QPSK with BPSK and QAM under the same conditions.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Google Shape;125;p3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Implementation and Results – Iteration 1 </a:t>
            </a:r>
            <a:endParaRPr lang="en-US"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Google Shape;125;p3"/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313;p24"/>
          <p:cNvSpPr txBox="1"/>
          <p:nvPr/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00000000-1234-1234-1234-123412341234}" type="slidenum">
              <a:rPr lang="en-IN" smtClean="0"/>
              <a:t>9</a:t>
            </a:fld>
            <a:endParaRPr lang="en-IN"/>
          </a:p>
        </p:txBody>
      </p:sp>
      <p:sp>
        <p:nvSpPr>
          <p:cNvPr id="6" name="Google Shape;314;p24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IN" sz="2400" b="1" i="0" u="none" strike="noStrike" cap="none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Implementation and Results – Iteration 1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315;p24"/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IN" sz="1400" b="1" i="0" u="none" strike="noStrike" cap="none" dirty="0">
                <a:solidFill>
                  <a:srgbClr val="00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Iteration 1 : Results </a:t>
            </a:r>
            <a:endParaRPr dirty="0"/>
          </a:p>
          <a:p>
            <a:pPr lvl="0"/>
            <a:endParaRPr lang="en-IN" dirty="0">
              <a:latin typeface="Verdana" panose="020B0604030504040204"/>
              <a:ea typeface="Verdana" panose="020B0604030504040204"/>
              <a:sym typeface="Verdana" panose="020B0604030504040204"/>
            </a:endParaRPr>
          </a:p>
          <a:p>
            <a:pPr lvl="0"/>
            <a:r>
              <a:rPr lang="en-IN" b="1" dirty="0"/>
              <a:t>Summary of simulation outcomes: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BER results and graphical representations (eye diagrams, constellation diagrams).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SNR measurements across distances.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Performance comparison with other modulation techniques.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pic>
        <p:nvPicPr>
          <p:cNvPr id="8" name="Picture 7" descr="D:\sharevm\sampled signal spectru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632" y="2276857"/>
            <a:ext cx="5998464" cy="4133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12e713-2dca-40f0-9e5e-b71e83d0a0b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80*261"/>
  <p:tag name="TABLE_ENDDRAG_RECT" val="25*140*880*261"/>
</p:tagLst>
</file>

<file path=ppt/theme/theme1.xml><?xml version="1.0" encoding="utf-8"?>
<a:theme xmlns:a="http://schemas.openxmlformats.org/drawingml/2006/main" name="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20157</TotalTime>
  <Words>756</Words>
  <Application>Microsoft Office PowerPoint</Application>
  <PresentationFormat>Widescreen</PresentationFormat>
  <Paragraphs>163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Aharoni</vt:lpstr>
      <vt:lpstr>Poppins SemiBold</vt:lpstr>
      <vt:lpstr>Plus Jakarta Sans</vt:lpstr>
      <vt:lpstr>Arial</vt:lpstr>
      <vt:lpstr>Verdana</vt:lpstr>
      <vt:lpstr>Open Sans</vt:lpstr>
      <vt:lpstr>Montserrat</vt:lpstr>
      <vt:lpstr>Calibri</vt:lpstr>
      <vt:lpstr>Montserrat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GITAM</dc:creator>
  <cp:lastModifiedBy>SURYA TEJA.J</cp:lastModifiedBy>
  <cp:revision>32</cp:revision>
  <dcterms:created xsi:type="dcterms:W3CDTF">2022-05-23T07:15:00Z</dcterms:created>
  <dcterms:modified xsi:type="dcterms:W3CDTF">2025-02-19T08:59:56Z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3A72536E5DA1456390A520D491362FD7_12</vt:lpwstr>
  </property>
  <property fmtid="{D5CDD505-2E9C-101B-9397-08002B2CF9AE}" pid="3" name="KSOProductBuildVer">
    <vt:lpwstr>1033-12.2.0.19805</vt:lpwstr>
  </property>
</Properties>
</file>