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64B675-49FC-4E7E-B991-74A9D7549C65}">
  <a:tblStyle styleId="{CA64B675-49FC-4E7E-B991-74A9D7549C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" type="body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48800" y="64761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448800" y="65130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44880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34951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35100" l="22326" r="11834" t="32663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A logo with text overlay&#10;&#10;Description automatically generated" id="22" name="Google Shape;22;p1"/>
          <p:cNvPicPr preferRelativeResize="0"/>
          <p:nvPr/>
        </p:nvPicPr>
        <p:blipFill rotWithShape="1">
          <a:blip r:embed="rId2">
            <a:alphaModFix/>
          </a:blip>
          <a:srcRect b="36394" l="37906" r="9605" t="34096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 amt="20000"/>
          </a:blip>
          <a:srcRect b="19493" l="1514" r="2310" t="0"/>
          <a:stretch/>
        </p:blipFill>
        <p:spPr>
          <a:xfrm>
            <a:off x="-1235" y="7409"/>
            <a:ext cx="12272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904067" y="3139018"/>
            <a:ext cx="63838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8C212C"/>
                </a:solidFill>
                <a:latin typeface="Arial"/>
                <a:ea typeface="Arial"/>
                <a:cs typeface="Arial"/>
                <a:sym typeface="Arial"/>
              </a:rPr>
              <a:t>GITAM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0" y="3139018"/>
            <a:ext cx="12192000" cy="594783"/>
            <a:chOff x="0" y="3138055"/>
            <a:chExt cx="12192000" cy="595746"/>
          </a:xfrm>
        </p:grpSpPr>
        <p:sp>
          <p:nvSpPr>
            <p:cNvPr id="96" name="Google Shape;96;p13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b="0" i="0" lang="en-IN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AY 2021-25</a:t>
              </a:r>
              <a:endParaRPr b="0" i="0" sz="13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b="0" i="0" lang="en-IN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Major Project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b="0" i="0" lang="en-IN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ID: Alpha 24</a:t>
              </a:r>
              <a:endParaRPr b="0" i="0" sz="13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3060700" y="3797300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University should be a place of light, of liberty, and of learning.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www.gitamedu.com</a:t>
            </a:r>
            <a:endParaRPr b="0" i="0" sz="1200" u="none" cap="none" strike="noStrike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0" name="Google Shape;100;p13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01" name="Google Shape;101;p13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t/>
              </a:r>
              <a:endParaRPr b="0" i="0" sz="13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t/>
              </a:r>
              <a:endParaRPr b="0" i="0" sz="13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35100" l="22328" r="61002" t="32663"/>
          <a:stretch/>
        </p:blipFill>
        <p:spPr>
          <a:xfrm>
            <a:off x="5367867" y="1325034"/>
            <a:ext cx="1534584" cy="16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3467790" y="432083"/>
            <a:ext cx="4917595" cy="5947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modulation in optical fiber communication 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6260" y="5253329"/>
            <a:ext cx="2926946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SURYA TEJA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 M K GANESH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G HEMANTH KUMAR</a:t>
            </a:r>
            <a:endParaRPr b="1" i="0" sz="1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991826" y="5295900"/>
            <a:ext cx="4384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Dr.Rohan Prasad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idx="12" type="sldNum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Cases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High-speed internet service providers.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transmission in metropolitan networks.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in IoT and smart cities.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Test Cases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under varying distances (up to 50 km).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of different noise levels on BER.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of QPSK with BPSK and QAM under the same conditions.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:\sharevm\BER Analyser.png" id="304" name="Google Shape;3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446" y="2201100"/>
            <a:ext cx="5309185" cy="420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idx="12" type="sldNum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452283" y="871532"/>
            <a:ext cx="11326800" cy="57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Iteration 1 : Results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simulation outcomes: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 results and graphical representations (eye diagrams, constellation diagrams).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SNR measurements across distances.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comparison with other modulation techniques.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:\sharevm\sampled signal spectrum.png" id="312" name="Google Shape;3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632" y="2276857"/>
            <a:ext cx="5998464" cy="413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Summary and Conclusion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Recap of objectives and findings.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Effectiveness of QPSK modulation for high-speed fiber optic communication.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Contribution to the field of optical communications.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Exploration of higher bit rates beyond 40 GHz.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Investigating advanced dispersion compensation techniques.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hybrid modulation schemes to enhance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/>
        </p:nvSpPr>
        <p:spPr>
          <a:xfrm>
            <a:off x="4072466" y="3303027"/>
            <a:ext cx="40724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DF2A3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400" u="none" cap="none" strike="noStrike">
              <a:solidFill>
                <a:srgbClr val="DF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5"/>
          <p:cNvPicPr preferRelativeResize="0"/>
          <p:nvPr/>
        </p:nvPicPr>
        <p:blipFill rotWithShape="1">
          <a:blip r:embed="rId3">
            <a:alphaModFix/>
          </a:blip>
          <a:srcRect b="35100" l="22326" r="11835" t="32664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5"/>
          <p:cNvGrpSpPr/>
          <p:nvPr/>
        </p:nvGrpSpPr>
        <p:grpSpPr>
          <a:xfrm>
            <a:off x="11856720" y="1182857"/>
            <a:ext cx="223520" cy="990718"/>
            <a:chOff x="11856720" y="140636"/>
            <a:chExt cx="223520" cy="990718"/>
          </a:xfrm>
        </p:grpSpPr>
        <p:grpSp>
          <p:nvGrpSpPr>
            <p:cNvPr id="327" name="Google Shape;327;p2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328" name="Google Shape;328;p2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2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331" name="Google Shape;331;p2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33" name="Google Shape;3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9549" y="2637368"/>
            <a:ext cx="4931834" cy="493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35099" l="22324" r="11837" t="32662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4"/>
          <p:cNvGrpSpPr/>
          <p:nvPr/>
        </p:nvGrpSpPr>
        <p:grpSpPr>
          <a:xfrm>
            <a:off x="11857147" y="140618"/>
            <a:ext cx="223632" cy="990730"/>
            <a:chOff x="11857147" y="140618"/>
            <a:chExt cx="223632" cy="990730"/>
          </a:xfrm>
        </p:grpSpPr>
        <p:grpSp>
          <p:nvGrpSpPr>
            <p:cNvPr id="115" name="Google Shape;115;p14"/>
            <p:cNvGrpSpPr/>
            <p:nvPr/>
          </p:nvGrpSpPr>
          <p:grpSpPr>
            <a:xfrm>
              <a:off x="11857147" y="660260"/>
              <a:ext cx="223632" cy="471088"/>
              <a:chOff x="9734551" y="3138055"/>
              <a:chExt cx="2457498" cy="1328504"/>
            </a:xfrm>
          </p:grpSpPr>
          <p:sp>
            <p:nvSpPr>
              <p:cNvPr id="116" name="Google Shape;116;p14"/>
              <p:cNvSpPr/>
              <p:nvPr/>
            </p:nvSpPr>
            <p:spPr>
              <a:xfrm>
                <a:off x="9759949" y="3870759"/>
                <a:ext cx="2432100" cy="595800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9734551" y="3138055"/>
                <a:ext cx="2457300" cy="595800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11857147" y="140618"/>
              <a:ext cx="223632" cy="471088"/>
              <a:chOff x="9734551" y="3138055"/>
              <a:chExt cx="2457498" cy="1328504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9759949" y="3870759"/>
                <a:ext cx="2432100" cy="595800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9734551" y="3138055"/>
                <a:ext cx="2457300" cy="595800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A logo with text overlay&#10;&#10;Description automatically generated" id="121" name="Google Shape;121;p14"/>
          <p:cNvPicPr preferRelativeResize="0"/>
          <p:nvPr/>
        </p:nvPicPr>
        <p:blipFill rotWithShape="1">
          <a:blip r:embed="rId4">
            <a:alphaModFix/>
          </a:blip>
          <a:srcRect b="36394" l="37906" r="9605" t="340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1000124" y="232275"/>
            <a:ext cx="10515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Group –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550606" y="762414"/>
            <a:ext cx="10964969" cy="305795"/>
            <a:chOff x="550606" y="762414"/>
            <a:chExt cx="10964969" cy="305795"/>
          </a:xfrm>
        </p:grpSpPr>
        <p:sp>
          <p:nvSpPr>
            <p:cNvPr id="124" name="Google Shape;124;p14"/>
            <p:cNvSpPr/>
            <p:nvPr/>
          </p:nvSpPr>
          <p:spPr>
            <a:xfrm>
              <a:off x="550606" y="765905"/>
              <a:ext cx="2114400" cy="302100"/>
            </a:xfrm>
            <a:prstGeom prst="roundRect">
              <a:avLst>
                <a:gd fmla="val 16667" name="adj"/>
              </a:avLst>
            </a:prstGeom>
            <a:solidFill>
              <a:srgbClr val="17161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IN" sz="20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 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759165" y="762415"/>
              <a:ext cx="1871700" cy="296100"/>
            </a:xfrm>
            <a:prstGeom prst="roundRect">
              <a:avLst>
                <a:gd fmla="val 16667" name="adj"/>
              </a:avLst>
            </a:prstGeom>
            <a:solidFill>
              <a:srgbClr val="17161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IN" sz="20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Track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799359" y="772109"/>
              <a:ext cx="2004600" cy="296100"/>
            </a:xfrm>
            <a:prstGeom prst="roundRect">
              <a:avLst>
                <a:gd fmla="val 16667" name="adj"/>
              </a:avLst>
            </a:prstGeom>
            <a:solidFill>
              <a:srgbClr val="17161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IN" sz="20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Roll No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937875" y="762414"/>
              <a:ext cx="4577700" cy="296100"/>
            </a:xfrm>
            <a:prstGeom prst="roundRect">
              <a:avLst>
                <a:gd fmla="val 16667" name="adj"/>
              </a:avLst>
            </a:prstGeom>
            <a:solidFill>
              <a:srgbClr val="17161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IN" sz="20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Name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952950" y="2198675"/>
            <a:ext cx="10610075" cy="941400"/>
            <a:chOff x="905775" y="1270750"/>
            <a:chExt cx="10610075" cy="941400"/>
          </a:xfrm>
        </p:grpSpPr>
        <p:sp>
          <p:nvSpPr>
            <p:cNvPr id="129" name="Google Shape;129;p14"/>
            <p:cNvSpPr/>
            <p:nvPr/>
          </p:nvSpPr>
          <p:spPr>
            <a:xfrm>
              <a:off x="905775" y="1270750"/>
              <a:ext cx="1198200" cy="94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672164" y="1557376"/>
              <a:ext cx="1871700" cy="369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ECE 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799348" y="1557375"/>
              <a:ext cx="2463900" cy="369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BU21EECE0100544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770650" y="1557375"/>
              <a:ext cx="3745200" cy="369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SURYA TEJA J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952949" y="3502362"/>
            <a:ext cx="10609776" cy="941400"/>
            <a:chOff x="905784" y="1270748"/>
            <a:chExt cx="10609776" cy="941400"/>
          </a:xfrm>
        </p:grpSpPr>
        <p:sp>
          <p:nvSpPr>
            <p:cNvPr id="134" name="Google Shape;134;p14"/>
            <p:cNvSpPr/>
            <p:nvPr/>
          </p:nvSpPr>
          <p:spPr>
            <a:xfrm>
              <a:off x="905784" y="1270748"/>
              <a:ext cx="1198200" cy="94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759164" y="1557376"/>
              <a:ext cx="1871700" cy="369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ECE 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799360" y="1557386"/>
              <a:ext cx="2449500" cy="369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BU21EECE0100519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814160" y="1557386"/>
              <a:ext cx="3701400" cy="369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 M K GANESH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952959" y="4936950"/>
            <a:ext cx="10610066" cy="941400"/>
            <a:chOff x="905784" y="1270748"/>
            <a:chExt cx="10610066" cy="941400"/>
          </a:xfrm>
        </p:grpSpPr>
        <p:sp>
          <p:nvSpPr>
            <p:cNvPr id="139" name="Google Shape;139;p14"/>
            <p:cNvSpPr/>
            <p:nvPr/>
          </p:nvSpPr>
          <p:spPr>
            <a:xfrm>
              <a:off x="905784" y="1270748"/>
              <a:ext cx="1198200" cy="94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759164" y="1557376"/>
              <a:ext cx="1871700" cy="369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ECE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4799348" y="1557373"/>
              <a:ext cx="2521800" cy="369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BU21EECE0100514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944650" y="1557373"/>
              <a:ext cx="3571200" cy="369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G HEMANTH KUMAR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9448799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075" y="3384050"/>
            <a:ext cx="1380651" cy="12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5075" y="4753200"/>
            <a:ext cx="1380650" cy="1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5075" y="2007299"/>
            <a:ext cx="1380649" cy="12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35100" l="22326" r="11834" t="32663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5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53" name="Google Shape;153;p1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54" name="Google Shape;154;p1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1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r>
                  <a:t/>
                </a:r>
                <a:endParaRPr b="0" i="0" sz="1351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A logo with text overlay&#10;&#10;Description automatically generated" id="159" name="Google Shape;159;p15"/>
          <p:cNvPicPr preferRelativeResize="0"/>
          <p:nvPr/>
        </p:nvPicPr>
        <p:blipFill rotWithShape="1">
          <a:blip r:embed="rId4">
            <a:alphaModFix/>
          </a:blip>
          <a:srcRect b="36394" l="37906" r="9605" t="34096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fmla="val 16667" name="adj"/>
            </a:avLst>
          </a:prstGeom>
          <a:solidFill>
            <a:srgbClr val="17161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550599" y="232286"/>
            <a:ext cx="9943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Simulation</a:t>
            </a:r>
            <a:r>
              <a:rPr b="0" i="0" lang="en-I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Develop a robust QPSK modulation scheme in OptiSystem to achieve a bit rate of 40 GHz over 50 km.</a:t>
            </a:r>
            <a:endParaRPr u="sng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Analyze key metrics such as Bit Error Rate (BER), Signal-to-Noise Ratio (SNR), and eye diagrams to assess QPSK effectiveness.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Dispersion and Attenuation Analysis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Evaluate the impact of chromatic dispersion and attenuation, exploring compensation techniques.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with Other Modulation Techniques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Benchmark QPSK performance against BPSK and QAM regarding efficiency and reliability.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 for Future Work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Suggest future research directions and potential system design improvements.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1014942" y="3860497"/>
            <a:ext cx="9943200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Main Goals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 a bit rate of 40 GHz over 50 km of fiber optic cable.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performance metrics: Bit Error Rate (BER), Signal-to-Noise Ratio (SNR).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Additional Goals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the impact of dispersion and attenuation on signal quality.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QPSK with other modulation techniques like BPSK and QAM.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16"/>
          <p:cNvGraphicFramePr/>
          <p:nvPr/>
        </p:nvGraphicFramePr>
        <p:xfrm>
          <a:off x="1000125" y="9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{CA64B675-49FC-4E7E-B991-74A9D7549C65}</a:tableStyleId>
              </a:tblPr>
              <a:tblGrid>
                <a:gridCol w="3429000"/>
                <a:gridCol w="3429000"/>
                <a:gridCol w="3429000"/>
              </a:tblGrid>
              <a:tr h="526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cap="none" strike="noStrike"/>
                        <a:t>-Author : Yequn Zhang and Ivan B. Djordjevic.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cap="none" strike="noStrike"/>
                        <a:t>-Established in year 2013.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 u="sng" cap="none" strike="noStrike">
                          <a:solidFill>
                            <a:schemeClr val="dk1"/>
                          </a:solidFill>
                        </a:rPr>
                        <a:t>Adaptive Modulation Implementation</a:t>
                      </a:r>
                      <a:endParaRPr sz="12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IN" sz="1200" u="none" cap="none" strike="noStrike"/>
                        <a:t>DWDM System Optimization</a:t>
                      </a:r>
                      <a:endParaRPr sz="12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IN" sz="1200" u="none" cap="none" strike="noStrike"/>
                        <a:t>Adaptive Trellis-Coded Modulation (ATCM)</a:t>
                      </a:r>
                      <a:endParaRPr sz="12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IN" sz="1200" u="none" cap="none" strike="noStrike"/>
                        <a:t>Performance Evaluation</a:t>
                      </a:r>
                      <a:endParaRPr sz="12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IN" sz="1200" u="sng"/>
                        <a:t>BER</a:t>
                      </a:r>
                      <a:r>
                        <a:rPr lang="en-IN" sz="1200" u="sng" cap="none" strike="noStrike"/>
                        <a:t> Integrat</a:t>
                      </a:r>
                      <a:r>
                        <a:rPr lang="en-IN" sz="1200" u="sng" cap="none" strike="noStrike"/>
                        <a:t>ion</a:t>
                      </a:r>
                      <a:endParaRPr sz="1200" u="sng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</a:rPr>
                        <a:t>Increased Complexity: Adaptive systems require sophisticated algorithms and hardware, raising implementation complexity.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</a:rPr>
                        <a:t>Hardware Cost: Support for multiple modulation formats can increase the cost of DACs and DSP components.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</a:rPr>
                        <a:t>Power Consumption: Adaptive systems may consume more power due to dynamic adjustments and processing.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</a:rPr>
                        <a:t>Error Handling: Adaptation may complicate error handling and recovery processes.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</a:rPr>
                        <a:t>System Stability: Frequent modulation changes can affect system stability and performance consistency.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16"/>
          <p:cNvGraphicFramePr/>
          <p:nvPr/>
        </p:nvGraphicFramePr>
        <p:xfrm>
          <a:off x="1000125" y="9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{CA64B675-49FC-4E7E-B991-74A9D7549C65}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          Author and Established year                               Methodology                                                  Drawbacks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9448799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000124" y="232275"/>
            <a:ext cx="10515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52283" y="871532"/>
            <a:ext cx="11326800" cy="57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p17"/>
          <p:cNvGraphicFramePr/>
          <p:nvPr/>
        </p:nvGraphicFramePr>
        <p:xfrm>
          <a:off x="1000125" y="9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{CA64B675-49FC-4E7E-B991-74A9D7549C65}</a:tableStyleId>
              </a:tblPr>
              <a:tblGrid>
                <a:gridCol w="3429000"/>
                <a:gridCol w="3429000"/>
                <a:gridCol w="3429000"/>
              </a:tblGrid>
              <a:tr h="526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Authors: Xiaofeng Gao, Feng Tian, Qi Zhang, Qinghua Tian, Yongjun Wang, Leijing Yang, Xiangjun Xin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Established Year: 2021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Multi-Carrier Utilization: Employ FFT/IFFT to manage subcarriers, enhancing spectral efficiency.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Dynamic Allocation: Adjust bit and power allocation in real-time based on channel conditions.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IN" sz="1200" u="sng" cap="none" strike="noStrike">
                          <a:solidFill>
                            <a:schemeClr val="dk1"/>
                          </a:solidFill>
                        </a:rPr>
                        <a:t>Adaptive Modulation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: Modify transmission parameters to optimize performance per channel band.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Bit Allocation: Apply Hughes-Hartogs algorithm for efficient bit and power distribution.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Complexity: Adaptive modulation increases system complexity and computational load.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Latency: Real-time adjustments may introduce latency.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Cost: Advanced technology can lead to higher implementation costs.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Compatibility: May not be compatible with existing infrastructure.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Error Handling: Sensitive to noise and signal degradation in various bands.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3" name="Google Shape;183;p17"/>
          <p:cNvGraphicFramePr/>
          <p:nvPr/>
        </p:nvGraphicFramePr>
        <p:xfrm>
          <a:off x="1000125" y="9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{CA64B675-49FC-4E7E-B991-74A9D7549C65}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          Author and Established year                               Methodology                                                  Drawbacks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9448799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1000124" y="232275"/>
            <a:ext cx="10515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452283" y="871532"/>
            <a:ext cx="11326800" cy="57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18"/>
          <p:cNvGraphicFramePr/>
          <p:nvPr/>
        </p:nvGraphicFramePr>
        <p:xfrm>
          <a:off x="1000125" y="9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{CA64B675-49FC-4E7E-B991-74A9D7549C65}</a:tableStyleId>
              </a:tblPr>
              <a:tblGrid>
                <a:gridCol w="3429000"/>
                <a:gridCol w="3429000"/>
                <a:gridCol w="3429000"/>
              </a:tblGrid>
              <a:tr h="526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S. Thompson et al. (2008) on coherent optical OFDM, published in Journal of Optical Networking Jansen et al. (2007) on 10 Gb/s OFDM with conventional DFB lasers from the Proceedings of ECOC A. Lamary et al.'s work on adaptive dispersion compensation, which lacks a specified year; A. Ali et al. (2007) on optical biasing in direct detection OFDM, also from ECOC 2007; S. Thompson et al. (2008) on constant envelope OFDM in IEEE Transaction on Communications; A. L. Suva et al. (2010) on direct-detection CE-OFDM at SPPCom; and X. Zheng et al. (2010) on phase modulation at ECOC.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 u="sng" cap="none" strike="noStrike">
                          <a:solidFill>
                            <a:schemeClr val="dk1"/>
                          </a:solidFill>
                        </a:rPr>
                        <a:t>Phase Modulation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: Optical signal modulated with phase to maintain a constant envelope.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 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 u="sng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IN" sz="1200" u="sng">
                          <a:solidFill>
                            <a:schemeClr val="dk1"/>
                          </a:solidFill>
                        </a:rPr>
                        <a:t>QPSK modulation scheme</a:t>
                      </a:r>
                      <a:endParaRPr sz="12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Signal Processing: Applies inverse FFT for demodulation and equalization.</a:t>
                      </a: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Nonlinear Analysis: Evaluates performance over nonlinear fiber links.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Phase Noise Management: Manages                phase noise by leaving subcarriers empty</a:t>
                      </a:r>
                      <a:r>
                        <a:rPr lang="en-IN" sz="11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Complexity in Phase Modulation: Increased setup complexity.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Nonlinear Effects: Limited tolerance to high power.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Spectral Efficiency: Reduced compared to traditional methods.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Phase Noise Residuals: Residual effects require careful management.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Optical Spectrum: Out-of-band emission challenges.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18"/>
          <p:cNvGraphicFramePr/>
          <p:nvPr/>
        </p:nvGraphicFramePr>
        <p:xfrm>
          <a:off x="1000125" y="9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{CA64B675-49FC-4E7E-B991-74A9D7549C65}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          Author and Established year                               Methodology                                                  Drawbacks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Analysis - SWOT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249267" y="1066158"/>
            <a:ext cx="6699595" cy="2805473"/>
            <a:chOff x="943792" y="404740"/>
            <a:chExt cx="2797793" cy="2104158"/>
          </a:xfrm>
        </p:grpSpPr>
        <p:sp>
          <p:nvSpPr>
            <p:cNvPr id="200" name="Google Shape;200;p19"/>
            <p:cNvSpPr/>
            <p:nvPr/>
          </p:nvSpPr>
          <p:spPr>
            <a:xfrm>
              <a:off x="2842986" y="1102623"/>
              <a:ext cx="898599" cy="431632"/>
            </a:xfrm>
            <a:custGeom>
              <a:rect b="b" l="l" r="r" t="t"/>
              <a:pathLst>
                <a:path extrusionOk="0" fill="none" h="25004" w="52055">
                  <a:moveTo>
                    <a:pt x="52055" y="25004"/>
                  </a:moveTo>
                  <a:lnTo>
                    <a:pt x="2705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110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19"/>
            <p:cNvGrpSpPr/>
            <p:nvPr/>
          </p:nvGrpSpPr>
          <p:grpSpPr>
            <a:xfrm>
              <a:off x="943792" y="404740"/>
              <a:ext cx="1941894" cy="2104158"/>
              <a:chOff x="943792" y="404740"/>
              <a:chExt cx="1941894" cy="2104158"/>
            </a:xfrm>
          </p:grpSpPr>
          <p:sp>
            <p:nvSpPr>
              <p:cNvPr id="202" name="Google Shape;202;p19"/>
              <p:cNvSpPr txBox="1"/>
              <p:nvPr/>
            </p:nvSpPr>
            <p:spPr>
              <a:xfrm>
                <a:off x="1001086" y="1094698"/>
                <a:ext cx="1884600" cy="14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600" u="none" cap="none" strike="noStrik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S1. </a:t>
                </a:r>
                <a:r>
                  <a:rPr b="0" i="0" lang="en-I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High efficiency in bandwidth utilization.</a:t>
                </a:r>
                <a:endParaRPr b="0" i="0" sz="16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600" u="none" cap="none" strike="noStrik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S2. </a:t>
                </a:r>
                <a:r>
                  <a:rPr b="0" i="0" lang="en-I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Robust performance in noise  	environments.</a:t>
                </a:r>
                <a:endParaRPr b="0" i="0" sz="16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3" name="Google Shape;203;p19"/>
              <p:cNvSpPr txBox="1"/>
              <p:nvPr/>
            </p:nvSpPr>
            <p:spPr>
              <a:xfrm>
                <a:off x="943792" y="404740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67"/>
                  <a:buFont typeface="Arial"/>
                  <a:buNone/>
                </a:pPr>
                <a:r>
                  <a:rPr b="1" i="0" lang="en-IN" sz="2267" u="none" cap="none" strike="noStrike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b="1" i="0" sz="2267" u="none" cap="none" strike="noStrike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4" name="Google Shape;204;p19"/>
          <p:cNvGrpSpPr/>
          <p:nvPr/>
        </p:nvGrpSpPr>
        <p:grpSpPr>
          <a:xfrm>
            <a:off x="6918064" y="990976"/>
            <a:ext cx="5273936" cy="2767972"/>
            <a:chOff x="5188548" y="1062506"/>
            <a:chExt cx="3955451" cy="1459517"/>
          </a:xfrm>
        </p:grpSpPr>
        <p:sp>
          <p:nvSpPr>
            <p:cNvPr id="205" name="Google Shape;205;p19"/>
            <p:cNvSpPr/>
            <p:nvPr/>
          </p:nvSpPr>
          <p:spPr>
            <a:xfrm>
              <a:off x="5188548" y="1644028"/>
              <a:ext cx="898599" cy="431632"/>
            </a:xfrm>
            <a:custGeom>
              <a:rect b="b" l="l" r="r" t="t"/>
              <a:pathLst>
                <a:path extrusionOk="0" fill="none" h="25004" w="52055">
                  <a:moveTo>
                    <a:pt x="0" y="25004"/>
                  </a:moveTo>
                  <a:lnTo>
                    <a:pt x="25003" y="1"/>
                  </a:lnTo>
                  <a:lnTo>
                    <a:pt x="52054" y="1"/>
                  </a:lnTo>
                </a:path>
              </a:pathLst>
            </a:custGeom>
            <a:noFill/>
            <a:ln cap="flat" cmpd="sng" w="110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19"/>
            <p:cNvGrpSpPr/>
            <p:nvPr/>
          </p:nvGrpSpPr>
          <p:grpSpPr>
            <a:xfrm>
              <a:off x="6267501" y="1062506"/>
              <a:ext cx="2876498" cy="1459517"/>
              <a:chOff x="6267501" y="1062506"/>
              <a:chExt cx="2876498" cy="1459517"/>
            </a:xfrm>
          </p:grpSpPr>
          <p:sp>
            <p:nvSpPr>
              <p:cNvPr id="207" name="Google Shape;207;p19"/>
              <p:cNvSpPr txBox="1"/>
              <p:nvPr/>
            </p:nvSpPr>
            <p:spPr>
              <a:xfrm>
                <a:off x="6551742" y="1062506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67"/>
                  <a:buFont typeface="Arial"/>
                  <a:buNone/>
                </a:pPr>
                <a:r>
                  <a:rPr b="1" i="0" lang="en-IN" sz="2267" u="none" cap="none" strike="noStrike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b="1" i="0" sz="2267" u="none" cap="none" strike="noStrike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8" name="Google Shape;208;p19"/>
              <p:cNvSpPr txBox="1"/>
              <p:nvPr/>
            </p:nvSpPr>
            <p:spPr>
              <a:xfrm>
                <a:off x="6267501" y="1411722"/>
                <a:ext cx="2876498" cy="111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400" u="none" cap="none" strike="noStrik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W1. </a:t>
                </a: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Complexity in modulation and 	demodulation.</a:t>
                </a:r>
                <a:endParaRPr b="0" i="0" sz="14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400" u="none" cap="none" strike="noStrik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W2. </a:t>
                </a: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Susceptibility to dispersion over 	long distances.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9" name="Google Shape;209;p19"/>
          <p:cNvGrpSpPr/>
          <p:nvPr/>
        </p:nvGrpSpPr>
        <p:grpSpPr>
          <a:xfrm>
            <a:off x="7146965" y="3874140"/>
            <a:ext cx="4833875" cy="1829819"/>
            <a:chOff x="5188548" y="2952300"/>
            <a:chExt cx="3670368" cy="1372398"/>
          </a:xfrm>
        </p:grpSpPr>
        <p:sp>
          <p:nvSpPr>
            <p:cNvPr id="210" name="Google Shape;210;p19"/>
            <p:cNvSpPr/>
            <p:nvPr/>
          </p:nvSpPr>
          <p:spPr>
            <a:xfrm>
              <a:off x="5188548" y="3381901"/>
              <a:ext cx="898599" cy="431632"/>
            </a:xfrm>
            <a:custGeom>
              <a:rect b="b" l="l" r="r" t="t"/>
              <a:pathLst>
                <a:path extrusionOk="0" fill="none" h="25004" w="52055">
                  <a:moveTo>
                    <a:pt x="0" y="1"/>
                  </a:moveTo>
                  <a:lnTo>
                    <a:pt x="25003" y="25004"/>
                  </a:lnTo>
                  <a:lnTo>
                    <a:pt x="52054" y="25004"/>
                  </a:lnTo>
                </a:path>
              </a:pathLst>
            </a:custGeom>
            <a:noFill/>
            <a:ln cap="flat" cmpd="sng" w="110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" name="Google Shape;211;p19"/>
            <p:cNvGrpSpPr/>
            <p:nvPr/>
          </p:nvGrpSpPr>
          <p:grpSpPr>
            <a:xfrm>
              <a:off x="6340416" y="2952300"/>
              <a:ext cx="2518500" cy="1372398"/>
              <a:chOff x="6340416" y="2952300"/>
              <a:chExt cx="2518500" cy="1372398"/>
            </a:xfrm>
          </p:grpSpPr>
          <p:sp>
            <p:nvSpPr>
              <p:cNvPr id="212" name="Google Shape;212;p19"/>
              <p:cNvSpPr txBox="1"/>
              <p:nvPr/>
            </p:nvSpPr>
            <p:spPr>
              <a:xfrm>
                <a:off x="6524669" y="2952300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67"/>
                  <a:buFont typeface="Arial"/>
                  <a:buNone/>
                </a:pPr>
                <a:r>
                  <a:rPr b="1" i="0" lang="en-IN" sz="2267" u="none" cap="none" strike="noStrike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b="1" i="0" sz="2267" u="none" cap="none" strike="noStrike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3" name="Google Shape;213;p19"/>
              <p:cNvSpPr txBox="1"/>
              <p:nvPr/>
            </p:nvSpPr>
            <p:spPr>
              <a:xfrm>
                <a:off x="6340416" y="3298998"/>
                <a:ext cx="25185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600" u="none" cap="none" strike="noStrik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T1. </a:t>
                </a:r>
                <a:r>
                  <a:rPr b="0" i="0" lang="en-I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Competition from alternative 	technologies (e.g., 5G).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600" u="none" cap="none" strike="noStrik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T2.</a:t>
                </a:r>
                <a:r>
                  <a:rPr b="0" i="0" lang="en-I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Rapid advancements in modulation techniques.</a:t>
                </a:r>
                <a:endParaRPr b="0" i="0" sz="16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4" name="Google Shape;214;p19"/>
          <p:cNvGrpSpPr/>
          <p:nvPr/>
        </p:nvGrpSpPr>
        <p:grpSpPr>
          <a:xfrm>
            <a:off x="213100" y="4498050"/>
            <a:ext cx="6132114" cy="2109241"/>
            <a:chOff x="892757" y="3168878"/>
            <a:chExt cx="4599200" cy="1581970"/>
          </a:xfrm>
        </p:grpSpPr>
        <p:sp>
          <p:nvSpPr>
            <p:cNvPr id="215" name="Google Shape;215;p19"/>
            <p:cNvSpPr/>
            <p:nvPr/>
          </p:nvSpPr>
          <p:spPr>
            <a:xfrm>
              <a:off x="4593358" y="3752480"/>
              <a:ext cx="898599" cy="431632"/>
            </a:xfrm>
            <a:custGeom>
              <a:rect b="b" l="l" r="r" t="t"/>
              <a:pathLst>
                <a:path extrusionOk="0" fill="none" h="25004" w="52055">
                  <a:moveTo>
                    <a:pt x="52055" y="1"/>
                  </a:moveTo>
                  <a:lnTo>
                    <a:pt x="27052" y="25004"/>
                  </a:lnTo>
                  <a:lnTo>
                    <a:pt x="1" y="25004"/>
                  </a:lnTo>
                </a:path>
              </a:pathLst>
            </a:custGeom>
            <a:noFill/>
            <a:ln cap="flat" cmpd="sng" w="1102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" name="Google Shape;216;p19"/>
            <p:cNvGrpSpPr/>
            <p:nvPr/>
          </p:nvGrpSpPr>
          <p:grpSpPr>
            <a:xfrm>
              <a:off x="892757" y="3168878"/>
              <a:ext cx="3731700" cy="1581970"/>
              <a:chOff x="892757" y="3168878"/>
              <a:chExt cx="3731700" cy="1581970"/>
            </a:xfrm>
          </p:grpSpPr>
          <p:sp>
            <p:nvSpPr>
              <p:cNvPr id="217" name="Google Shape;217;p19"/>
              <p:cNvSpPr txBox="1"/>
              <p:nvPr/>
            </p:nvSpPr>
            <p:spPr>
              <a:xfrm>
                <a:off x="1648349" y="3168878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67"/>
                  <a:buFont typeface="Arial"/>
                  <a:buNone/>
                </a:pPr>
                <a:r>
                  <a:rPr b="1" i="0" lang="en-IN" sz="2267" u="none" cap="none" strike="noStrike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b="1" i="0" sz="2267" u="none" cap="none" strike="noStrike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8" name="Google Shape;218;p19"/>
              <p:cNvSpPr txBox="1"/>
              <p:nvPr/>
            </p:nvSpPr>
            <p:spPr>
              <a:xfrm>
                <a:off x="892757" y="3725148"/>
                <a:ext cx="37317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600" u="none" cap="none" strike="noStrik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W1. </a:t>
                </a:r>
                <a:r>
                  <a:rPr b="0" i="0" lang="en-I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Complexity in modulation and 	demodulation.</a:t>
                </a:r>
                <a:endParaRPr b="0" i="0" sz="16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600" u="none" cap="none" strike="noStrik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W2. </a:t>
                </a:r>
                <a:r>
                  <a:rPr b="0" i="0" lang="en-I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Susceptibility to dispersion over 	long distances.</a:t>
                </a:r>
                <a:endParaRPr/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9" name="Google Shape;219;p19"/>
          <p:cNvGrpSpPr/>
          <p:nvPr/>
        </p:nvGrpSpPr>
        <p:grpSpPr>
          <a:xfrm>
            <a:off x="4564098" y="1912734"/>
            <a:ext cx="3978569" cy="3824127"/>
            <a:chOff x="4685401" y="2674734"/>
            <a:chExt cx="3978569" cy="3824127"/>
          </a:xfrm>
        </p:grpSpPr>
        <p:grpSp>
          <p:nvGrpSpPr>
            <p:cNvPr id="220" name="Google Shape;220;p19"/>
            <p:cNvGrpSpPr/>
            <p:nvPr/>
          </p:nvGrpSpPr>
          <p:grpSpPr>
            <a:xfrm>
              <a:off x="4685401" y="2674734"/>
              <a:ext cx="3978569" cy="3824127"/>
              <a:chOff x="4075801" y="1760334"/>
              <a:chExt cx="3978569" cy="3824127"/>
            </a:xfrm>
          </p:grpSpPr>
          <p:sp>
            <p:nvSpPr>
              <p:cNvPr id="221" name="Google Shape;221;p19"/>
              <p:cNvSpPr/>
              <p:nvPr/>
            </p:nvSpPr>
            <p:spPr>
              <a:xfrm>
                <a:off x="4075801" y="1760334"/>
                <a:ext cx="3978569" cy="3824127"/>
              </a:xfrm>
              <a:custGeom>
                <a:rect b="b" l="l" r="r" t="t"/>
                <a:pathLst>
                  <a:path extrusionOk="0" h="166146" w="172856">
                    <a:moveTo>
                      <a:pt x="86429" y="0"/>
                    </a:moveTo>
                    <a:cubicBezTo>
                      <a:pt x="77617" y="0"/>
                      <a:pt x="68807" y="3355"/>
                      <a:pt x="62104" y="10064"/>
                    </a:cubicBezTo>
                    <a:cubicBezTo>
                      <a:pt x="48673" y="23494"/>
                      <a:pt x="26837" y="45318"/>
                      <a:pt x="13419" y="58749"/>
                    </a:cubicBezTo>
                    <a:cubicBezTo>
                      <a:pt x="1" y="72167"/>
                      <a:pt x="1" y="93991"/>
                      <a:pt x="13419" y="107409"/>
                    </a:cubicBezTo>
                    <a:cubicBezTo>
                      <a:pt x="26837" y="120828"/>
                      <a:pt x="48673" y="142664"/>
                      <a:pt x="62092" y="156082"/>
                    </a:cubicBezTo>
                    <a:cubicBezTo>
                      <a:pt x="68801" y="162791"/>
                      <a:pt x="77614" y="166146"/>
                      <a:pt x="86428" y="166146"/>
                    </a:cubicBezTo>
                    <a:cubicBezTo>
                      <a:pt x="95242" y="166146"/>
                      <a:pt x="104055" y="162791"/>
                      <a:pt x="110764" y="156082"/>
                    </a:cubicBezTo>
                    <a:cubicBezTo>
                      <a:pt x="124183" y="142664"/>
                      <a:pt x="146019" y="120828"/>
                      <a:pt x="159437" y="107409"/>
                    </a:cubicBezTo>
                    <a:cubicBezTo>
                      <a:pt x="172855" y="93991"/>
                      <a:pt x="172855" y="72155"/>
                      <a:pt x="159437" y="58737"/>
                    </a:cubicBezTo>
                    <a:cubicBezTo>
                      <a:pt x="146019" y="45318"/>
                      <a:pt x="124183" y="23482"/>
                      <a:pt x="110764" y="10064"/>
                    </a:cubicBezTo>
                    <a:cubicBezTo>
                      <a:pt x="104055" y="3355"/>
                      <a:pt x="95242" y="0"/>
                      <a:pt x="8642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2" name="Google Shape;222;p19"/>
              <p:cNvGrpSpPr/>
              <p:nvPr/>
            </p:nvGrpSpPr>
            <p:grpSpPr>
              <a:xfrm>
                <a:off x="4273832" y="1959046"/>
                <a:ext cx="3582661" cy="3426984"/>
                <a:chOff x="3205454" y="1469321"/>
                <a:chExt cx="2687063" cy="2570302"/>
              </a:xfrm>
            </p:grpSpPr>
            <p:sp>
              <p:nvSpPr>
                <p:cNvPr id="223" name="Google Shape;223;p19"/>
                <p:cNvSpPr/>
                <p:nvPr/>
              </p:nvSpPr>
              <p:spPr>
                <a:xfrm>
                  <a:off x="3205454" y="1964889"/>
                  <a:ext cx="683612" cy="1582609"/>
                </a:xfrm>
                <a:custGeom>
                  <a:rect b="b" l="l" r="r" t="t"/>
                  <a:pathLst>
                    <a:path extrusionOk="0" h="91679" w="39601">
                      <a:moveTo>
                        <a:pt x="34719" y="0"/>
                      </a:moveTo>
                      <a:lnTo>
                        <a:pt x="13538" y="21193"/>
                      </a:lnTo>
                      <a:cubicBezTo>
                        <a:pt x="1" y="34731"/>
                        <a:pt x="1" y="56745"/>
                        <a:pt x="13538" y="70283"/>
                      </a:cubicBezTo>
                      <a:lnTo>
                        <a:pt x="34922" y="91678"/>
                      </a:lnTo>
                      <a:lnTo>
                        <a:pt x="39601" y="86999"/>
                      </a:lnTo>
                      <a:cubicBezTo>
                        <a:pt x="31909" y="79307"/>
                        <a:pt x="24075" y="71473"/>
                        <a:pt x="18205" y="65603"/>
                      </a:cubicBezTo>
                      <a:cubicBezTo>
                        <a:pt x="7252" y="54650"/>
                        <a:pt x="7252" y="36826"/>
                        <a:pt x="18205" y="25872"/>
                      </a:cubicBezTo>
                      <a:lnTo>
                        <a:pt x="39399" y="4679"/>
                      </a:lnTo>
                      <a:lnTo>
                        <a:pt x="34719" y="0"/>
                      </a:lnTo>
                      <a:close/>
                    </a:path>
                  </a:pathLst>
                </a:custGeom>
                <a:solidFill>
                  <a:srgbClr val="2020BA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9"/>
                <p:cNvSpPr/>
                <p:nvPr/>
              </p:nvSpPr>
              <p:spPr>
                <a:xfrm>
                  <a:off x="3804826" y="1469321"/>
                  <a:ext cx="1537191" cy="625230"/>
                </a:xfrm>
                <a:custGeom>
                  <a:rect b="b" l="l" r="r" t="t"/>
                  <a:pathLst>
                    <a:path extrusionOk="0" h="36219" w="89048">
                      <a:moveTo>
                        <a:pt x="43101" y="0"/>
                      </a:moveTo>
                      <a:cubicBezTo>
                        <a:pt x="33826" y="0"/>
                        <a:pt x="25111" y="3608"/>
                        <a:pt x="18562" y="10156"/>
                      </a:cubicBezTo>
                      <a:lnTo>
                        <a:pt x="0" y="28706"/>
                      </a:lnTo>
                      <a:lnTo>
                        <a:pt x="4680" y="33385"/>
                      </a:lnTo>
                      <a:cubicBezTo>
                        <a:pt x="11430" y="26634"/>
                        <a:pt x="18086" y="19979"/>
                        <a:pt x="23229" y="14823"/>
                      </a:cubicBezTo>
                      <a:cubicBezTo>
                        <a:pt x="28712" y="9347"/>
                        <a:pt x="35910" y="6608"/>
                        <a:pt x="43105" y="6608"/>
                      </a:cubicBezTo>
                      <a:cubicBezTo>
                        <a:pt x="50301" y="6608"/>
                        <a:pt x="57496" y="9347"/>
                        <a:pt x="62973" y="14823"/>
                      </a:cubicBezTo>
                      <a:lnTo>
                        <a:pt x="84368" y="36219"/>
                      </a:lnTo>
                      <a:lnTo>
                        <a:pt x="89047" y="31540"/>
                      </a:lnTo>
                      <a:lnTo>
                        <a:pt x="67652" y="10156"/>
                      </a:lnTo>
                      <a:cubicBezTo>
                        <a:pt x="61103" y="3608"/>
                        <a:pt x="52388" y="0"/>
                        <a:pt x="43101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9"/>
                <p:cNvSpPr/>
                <p:nvPr/>
              </p:nvSpPr>
              <p:spPr>
                <a:xfrm>
                  <a:off x="5257602" y="2013797"/>
                  <a:ext cx="634915" cy="1484575"/>
                </a:xfrm>
                <a:custGeom>
                  <a:rect b="b" l="l" r="r" t="t"/>
                  <a:pathLst>
                    <a:path extrusionOk="0" h="86000" w="36780">
                      <a:moveTo>
                        <a:pt x="4894" y="1"/>
                      </a:moveTo>
                      <a:lnTo>
                        <a:pt x="215" y="4680"/>
                      </a:lnTo>
                      <a:lnTo>
                        <a:pt x="18563" y="23027"/>
                      </a:lnTo>
                      <a:cubicBezTo>
                        <a:pt x="29516" y="33981"/>
                        <a:pt x="29516" y="51817"/>
                        <a:pt x="18563" y="62770"/>
                      </a:cubicBezTo>
                      <a:cubicBezTo>
                        <a:pt x="13419" y="67914"/>
                        <a:pt x="6752" y="74569"/>
                        <a:pt x="1" y="81320"/>
                      </a:cubicBezTo>
                      <a:lnTo>
                        <a:pt x="4680" y="85999"/>
                      </a:lnTo>
                      <a:lnTo>
                        <a:pt x="23242" y="67450"/>
                      </a:lnTo>
                      <a:cubicBezTo>
                        <a:pt x="36779" y="53912"/>
                        <a:pt x="36779" y="31886"/>
                        <a:pt x="23242" y="18348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19"/>
                <p:cNvSpPr/>
                <p:nvPr/>
              </p:nvSpPr>
              <p:spPr>
                <a:xfrm>
                  <a:off x="3808313" y="3417672"/>
                  <a:ext cx="1529993" cy="621951"/>
                </a:xfrm>
                <a:custGeom>
                  <a:rect b="b" l="l" r="r" t="t"/>
                  <a:pathLst>
                    <a:path extrusionOk="0" h="36029" w="88631">
                      <a:moveTo>
                        <a:pt x="83952" y="0"/>
                      </a:moveTo>
                      <a:cubicBezTo>
                        <a:pt x="76332" y="7632"/>
                        <a:pt x="68581" y="15383"/>
                        <a:pt x="62771" y="21193"/>
                      </a:cubicBezTo>
                      <a:cubicBezTo>
                        <a:pt x="57294" y="26670"/>
                        <a:pt x="50096" y="29409"/>
                        <a:pt x="42899" y="29409"/>
                      </a:cubicBezTo>
                      <a:cubicBezTo>
                        <a:pt x="35702" y="29409"/>
                        <a:pt x="28504" y="26670"/>
                        <a:pt x="23027" y="21193"/>
                      </a:cubicBezTo>
                      <a:cubicBezTo>
                        <a:pt x="17943" y="16098"/>
                        <a:pt x="11359" y="9525"/>
                        <a:pt x="4680" y="2846"/>
                      </a:cubicBezTo>
                      <a:lnTo>
                        <a:pt x="1" y="7525"/>
                      </a:lnTo>
                      <a:lnTo>
                        <a:pt x="18348" y="25873"/>
                      </a:lnTo>
                      <a:cubicBezTo>
                        <a:pt x="24897" y="32421"/>
                        <a:pt x="33612" y="36029"/>
                        <a:pt x="42899" y="36029"/>
                      </a:cubicBezTo>
                      <a:cubicBezTo>
                        <a:pt x="52186" y="36029"/>
                        <a:pt x="60901" y="32421"/>
                        <a:pt x="67450" y="25873"/>
                      </a:cubicBezTo>
                      <a:lnTo>
                        <a:pt x="88631" y="4679"/>
                      </a:lnTo>
                      <a:lnTo>
                        <a:pt x="83952" y="0"/>
                      </a:ln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7" name="Google Shape;227;p19"/>
              <p:cNvGrpSpPr/>
              <p:nvPr/>
            </p:nvGrpSpPr>
            <p:grpSpPr>
              <a:xfrm>
                <a:off x="4810835" y="3672494"/>
                <a:ext cx="1254293" cy="1254316"/>
                <a:chOff x="3608126" y="2754370"/>
                <a:chExt cx="940720" cy="940737"/>
              </a:xfrm>
            </p:grpSpPr>
            <p:sp>
              <p:nvSpPr>
                <p:cNvPr id="228" name="Google Shape;228;p19"/>
                <p:cNvSpPr/>
                <p:nvPr/>
              </p:nvSpPr>
              <p:spPr>
                <a:xfrm>
                  <a:off x="3608126" y="2754370"/>
                  <a:ext cx="940720" cy="940737"/>
                </a:xfrm>
                <a:custGeom>
                  <a:rect b="b" l="l" r="r" t="t"/>
                  <a:pathLst>
                    <a:path extrusionOk="0" h="54496" w="54495">
                      <a:moveTo>
                        <a:pt x="27242" y="1"/>
                      </a:moveTo>
                      <a:cubicBezTo>
                        <a:pt x="12216" y="1"/>
                        <a:pt x="0" y="12229"/>
                        <a:pt x="0" y="27254"/>
                      </a:cubicBezTo>
                      <a:cubicBezTo>
                        <a:pt x="0" y="42280"/>
                        <a:pt x="12216" y="54496"/>
                        <a:pt x="27242" y="54496"/>
                      </a:cubicBezTo>
                      <a:cubicBezTo>
                        <a:pt x="42267" y="54496"/>
                        <a:pt x="54495" y="42280"/>
                        <a:pt x="54495" y="27254"/>
                      </a:cubicBezTo>
                      <a:lnTo>
                        <a:pt x="54495" y="1"/>
                      </a:ln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9"/>
                <p:cNvSpPr/>
                <p:nvPr/>
              </p:nvSpPr>
              <p:spPr>
                <a:xfrm>
                  <a:off x="3775219" y="2921482"/>
                  <a:ext cx="606552" cy="606535"/>
                </a:xfrm>
                <a:custGeom>
                  <a:rect b="b" l="l" r="r" t="t"/>
                  <a:pathLst>
                    <a:path extrusionOk="0" h="35136" w="35137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lnTo>
                        <a:pt x="351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0" name="Google Shape;230;p19"/>
              <p:cNvSpPr/>
              <p:nvPr/>
            </p:nvSpPr>
            <p:spPr>
              <a:xfrm>
                <a:off x="5174497" y="4091885"/>
                <a:ext cx="489196" cy="412113"/>
              </a:xfrm>
              <a:custGeom>
                <a:rect b="b" l="l" r="r" t="t"/>
                <a:pathLst>
                  <a:path extrusionOk="0" h="17905" w="21254">
                    <a:moveTo>
                      <a:pt x="12276" y="4022"/>
                    </a:moveTo>
                    <a:lnTo>
                      <a:pt x="11824" y="11761"/>
                    </a:lnTo>
                    <a:lnTo>
                      <a:pt x="9430" y="11761"/>
                    </a:lnTo>
                    <a:lnTo>
                      <a:pt x="8966" y="4022"/>
                    </a:lnTo>
                    <a:close/>
                    <a:moveTo>
                      <a:pt x="11824" y="13249"/>
                    </a:moveTo>
                    <a:lnTo>
                      <a:pt x="11824" y="15476"/>
                    </a:lnTo>
                    <a:lnTo>
                      <a:pt x="9430" y="15476"/>
                    </a:lnTo>
                    <a:lnTo>
                      <a:pt x="9430" y="13249"/>
                    </a:lnTo>
                    <a:close/>
                    <a:moveTo>
                      <a:pt x="10627" y="0"/>
                    </a:moveTo>
                    <a:cubicBezTo>
                      <a:pt x="9633" y="0"/>
                      <a:pt x="8639" y="492"/>
                      <a:pt x="8073" y="1474"/>
                    </a:cubicBezTo>
                    <a:lnTo>
                      <a:pt x="1144" y="13487"/>
                    </a:lnTo>
                    <a:cubicBezTo>
                      <a:pt x="1" y="15452"/>
                      <a:pt x="1418" y="17904"/>
                      <a:pt x="3692" y="17904"/>
                    </a:cubicBezTo>
                    <a:lnTo>
                      <a:pt x="17562" y="17904"/>
                    </a:lnTo>
                    <a:cubicBezTo>
                      <a:pt x="19836" y="17904"/>
                      <a:pt x="21253" y="15452"/>
                      <a:pt x="20110" y="13487"/>
                    </a:cubicBezTo>
                    <a:lnTo>
                      <a:pt x="17896" y="9630"/>
                    </a:lnTo>
                    <a:lnTo>
                      <a:pt x="13181" y="1474"/>
                    </a:lnTo>
                    <a:cubicBezTo>
                      <a:pt x="12615" y="492"/>
                      <a:pt x="11621" y="0"/>
                      <a:pt x="1062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1" name="Google Shape;231;p19"/>
              <p:cNvGrpSpPr/>
              <p:nvPr/>
            </p:nvGrpSpPr>
            <p:grpSpPr>
              <a:xfrm>
                <a:off x="4810835" y="2418146"/>
                <a:ext cx="1254293" cy="1254293"/>
                <a:chOff x="3608126" y="1813609"/>
                <a:chExt cx="940720" cy="940720"/>
              </a:xfrm>
            </p:grpSpPr>
            <p:sp>
              <p:nvSpPr>
                <p:cNvPr id="232" name="Google Shape;232;p19"/>
                <p:cNvSpPr/>
                <p:nvPr/>
              </p:nvSpPr>
              <p:spPr>
                <a:xfrm>
                  <a:off x="3608126" y="1813609"/>
                  <a:ext cx="940720" cy="940720"/>
                </a:xfrm>
                <a:custGeom>
                  <a:rect b="b" l="l" r="r" t="t"/>
                  <a:pathLst>
                    <a:path extrusionOk="0" h="54495" w="54495">
                      <a:moveTo>
                        <a:pt x="27242" y="0"/>
                      </a:moveTo>
                      <a:cubicBezTo>
                        <a:pt x="12216" y="0"/>
                        <a:pt x="0" y="12228"/>
                        <a:pt x="0" y="27253"/>
                      </a:cubicBezTo>
                      <a:cubicBezTo>
                        <a:pt x="0" y="42279"/>
                        <a:pt x="12216" y="54495"/>
                        <a:pt x="27242" y="54495"/>
                      </a:cubicBezTo>
                      <a:lnTo>
                        <a:pt x="54495" y="54495"/>
                      </a:lnTo>
                      <a:lnTo>
                        <a:pt x="54495" y="27253"/>
                      </a:lnTo>
                      <a:cubicBezTo>
                        <a:pt x="54495" y="12228"/>
                        <a:pt x="42267" y="0"/>
                        <a:pt x="2724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9"/>
                <p:cNvSpPr/>
                <p:nvPr/>
              </p:nvSpPr>
              <p:spPr>
                <a:xfrm>
                  <a:off x="3775219" y="1980703"/>
                  <a:ext cx="606552" cy="606552"/>
                </a:xfrm>
                <a:custGeom>
                  <a:rect b="b" l="l" r="r" t="t"/>
                  <a:pathLst>
                    <a:path extrusionOk="0" h="35137" w="35137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lnTo>
                        <a:pt x="35136" y="35136"/>
                      </a:lnTo>
                      <a:lnTo>
                        <a:pt x="35136" y="17574"/>
                      </a:lnTo>
                      <a:cubicBezTo>
                        <a:pt x="35136" y="7883"/>
                        <a:pt x="27254" y="1"/>
                        <a:pt x="175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4" name="Google Shape;234;p19"/>
              <p:cNvGrpSpPr/>
              <p:nvPr/>
            </p:nvGrpSpPr>
            <p:grpSpPr>
              <a:xfrm>
                <a:off x="6065178" y="2418146"/>
                <a:ext cx="1254316" cy="1254293"/>
                <a:chOff x="4548883" y="1813609"/>
                <a:chExt cx="940737" cy="940720"/>
              </a:xfrm>
            </p:grpSpPr>
            <p:sp>
              <p:nvSpPr>
                <p:cNvPr id="235" name="Google Shape;235;p19"/>
                <p:cNvSpPr/>
                <p:nvPr/>
              </p:nvSpPr>
              <p:spPr>
                <a:xfrm>
                  <a:off x="4548883" y="1813609"/>
                  <a:ext cx="940737" cy="940720"/>
                </a:xfrm>
                <a:custGeom>
                  <a:rect b="b" l="l" r="r" t="t"/>
                  <a:pathLst>
                    <a:path extrusionOk="0" h="54495" w="54496">
                      <a:moveTo>
                        <a:pt x="27254" y="0"/>
                      </a:moveTo>
                      <a:cubicBezTo>
                        <a:pt x="12229" y="0"/>
                        <a:pt x="1" y="12228"/>
                        <a:pt x="1" y="27253"/>
                      </a:cubicBezTo>
                      <a:lnTo>
                        <a:pt x="1" y="54495"/>
                      </a:lnTo>
                      <a:lnTo>
                        <a:pt x="27254" y="54495"/>
                      </a:lnTo>
                      <a:cubicBezTo>
                        <a:pt x="42280" y="54495"/>
                        <a:pt x="54496" y="42279"/>
                        <a:pt x="54496" y="27253"/>
                      </a:cubicBezTo>
                      <a:cubicBezTo>
                        <a:pt x="54496" y="12228"/>
                        <a:pt x="42280" y="0"/>
                        <a:pt x="27254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9"/>
                <p:cNvSpPr/>
                <p:nvPr/>
              </p:nvSpPr>
              <p:spPr>
                <a:xfrm>
                  <a:off x="4715994" y="1980703"/>
                  <a:ext cx="606552" cy="606552"/>
                </a:xfrm>
                <a:custGeom>
                  <a:rect b="b" l="l" r="r" t="t"/>
                  <a:pathLst>
                    <a:path extrusionOk="0" h="35137" w="35137">
                      <a:moveTo>
                        <a:pt x="17574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lnTo>
                        <a:pt x="1" y="35136"/>
                      </a:lnTo>
                      <a:lnTo>
                        <a:pt x="17574" y="35136"/>
                      </a:ln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7" name="Google Shape;237;p19"/>
              <p:cNvGrpSpPr/>
              <p:nvPr/>
            </p:nvGrpSpPr>
            <p:grpSpPr>
              <a:xfrm>
                <a:off x="6514651" y="2887324"/>
                <a:ext cx="401739" cy="405369"/>
                <a:chOff x="4885988" y="2165492"/>
                <a:chExt cx="301304" cy="304027"/>
              </a:xfrm>
            </p:grpSpPr>
            <p:sp>
              <p:nvSpPr>
                <p:cNvPr id="238" name="Google Shape;238;p19"/>
                <p:cNvSpPr/>
                <p:nvPr/>
              </p:nvSpPr>
              <p:spPr>
                <a:xfrm>
                  <a:off x="4962655" y="2165492"/>
                  <a:ext cx="224637" cy="304027"/>
                </a:xfrm>
                <a:custGeom>
                  <a:rect b="b" l="l" r="r" t="t"/>
                  <a:pathLst>
                    <a:path extrusionOk="0" h="17612" w="13013">
                      <a:moveTo>
                        <a:pt x="9953" y="1"/>
                      </a:moveTo>
                      <a:cubicBezTo>
                        <a:pt x="9945" y="1"/>
                        <a:pt x="9938" y="1"/>
                        <a:pt x="9930" y="1"/>
                      </a:cubicBezTo>
                      <a:lnTo>
                        <a:pt x="5989" y="24"/>
                      </a:lnTo>
                      <a:cubicBezTo>
                        <a:pt x="5989" y="24"/>
                        <a:pt x="4310" y="203"/>
                        <a:pt x="2953" y="1060"/>
                      </a:cubicBezTo>
                      <a:cubicBezTo>
                        <a:pt x="2120" y="1584"/>
                        <a:pt x="1131" y="1846"/>
                        <a:pt x="143" y="1846"/>
                      </a:cubicBezTo>
                      <a:lnTo>
                        <a:pt x="0" y="1846"/>
                      </a:lnTo>
                      <a:lnTo>
                        <a:pt x="0" y="9109"/>
                      </a:lnTo>
                      <a:cubicBezTo>
                        <a:pt x="548" y="9168"/>
                        <a:pt x="1060" y="9407"/>
                        <a:pt x="1453" y="9823"/>
                      </a:cubicBezTo>
                      <a:cubicBezTo>
                        <a:pt x="1953" y="10347"/>
                        <a:pt x="2620" y="11026"/>
                        <a:pt x="3108" y="11454"/>
                      </a:cubicBezTo>
                      <a:cubicBezTo>
                        <a:pt x="4001" y="12252"/>
                        <a:pt x="3989" y="15455"/>
                        <a:pt x="3870" y="16729"/>
                      </a:cubicBezTo>
                      <a:cubicBezTo>
                        <a:pt x="3814" y="17272"/>
                        <a:pt x="4264" y="17611"/>
                        <a:pt x="4858" y="17611"/>
                      </a:cubicBezTo>
                      <a:cubicBezTo>
                        <a:pt x="5658" y="17611"/>
                        <a:pt x="6719" y="16996"/>
                        <a:pt x="7156" y="15431"/>
                      </a:cubicBezTo>
                      <a:cubicBezTo>
                        <a:pt x="7918" y="12705"/>
                        <a:pt x="6477" y="11216"/>
                        <a:pt x="7704" y="10954"/>
                      </a:cubicBezTo>
                      <a:cubicBezTo>
                        <a:pt x="8143" y="10854"/>
                        <a:pt x="8294" y="10830"/>
                        <a:pt x="9031" y="10830"/>
                      </a:cubicBezTo>
                      <a:cubicBezTo>
                        <a:pt x="9254" y="10830"/>
                        <a:pt x="9529" y="10833"/>
                        <a:pt x="9882" y="10835"/>
                      </a:cubicBezTo>
                      <a:cubicBezTo>
                        <a:pt x="9889" y="10835"/>
                        <a:pt x="9895" y="10835"/>
                        <a:pt x="9901" y="10835"/>
                      </a:cubicBezTo>
                      <a:cubicBezTo>
                        <a:pt x="11654" y="10835"/>
                        <a:pt x="13013" y="9197"/>
                        <a:pt x="12776" y="7347"/>
                      </a:cubicBezTo>
                      <a:lnTo>
                        <a:pt x="12823" y="2691"/>
                      </a:lnTo>
                      <a:cubicBezTo>
                        <a:pt x="12634" y="1152"/>
                        <a:pt x="11407" y="1"/>
                        <a:pt x="9953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19"/>
                <p:cNvSpPr/>
                <p:nvPr/>
              </p:nvSpPr>
              <p:spPr>
                <a:xfrm>
                  <a:off x="4885988" y="2193856"/>
                  <a:ext cx="53048" cy="137116"/>
                </a:xfrm>
                <a:custGeom>
                  <a:rect b="b" l="l" r="r" t="t"/>
                  <a:pathLst>
                    <a:path extrusionOk="0" h="7943" w="3073">
                      <a:moveTo>
                        <a:pt x="60" y="1"/>
                      </a:moveTo>
                      <a:lnTo>
                        <a:pt x="0" y="7906"/>
                      </a:lnTo>
                      <a:lnTo>
                        <a:pt x="3013" y="7942"/>
                      </a:lnTo>
                      <a:lnTo>
                        <a:pt x="3072" y="36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" name="Google Shape;240;p19"/>
              <p:cNvGrpSpPr/>
              <p:nvPr/>
            </p:nvGrpSpPr>
            <p:grpSpPr>
              <a:xfrm>
                <a:off x="6065178" y="3672494"/>
                <a:ext cx="1254316" cy="1254316"/>
                <a:chOff x="4548883" y="2754370"/>
                <a:chExt cx="940737" cy="940737"/>
              </a:xfrm>
            </p:grpSpPr>
            <p:sp>
              <p:nvSpPr>
                <p:cNvPr id="241" name="Google Shape;241;p19"/>
                <p:cNvSpPr/>
                <p:nvPr/>
              </p:nvSpPr>
              <p:spPr>
                <a:xfrm>
                  <a:off x="4548883" y="2754370"/>
                  <a:ext cx="940737" cy="940737"/>
                </a:xfrm>
                <a:custGeom>
                  <a:rect b="b" l="l" r="r" t="t"/>
                  <a:pathLst>
                    <a:path extrusionOk="0" h="54496" w="54496">
                      <a:moveTo>
                        <a:pt x="1" y="1"/>
                      </a:moveTo>
                      <a:lnTo>
                        <a:pt x="1" y="27254"/>
                      </a:lnTo>
                      <a:cubicBezTo>
                        <a:pt x="1" y="42280"/>
                        <a:pt x="12229" y="54496"/>
                        <a:pt x="27254" y="54496"/>
                      </a:cubicBezTo>
                      <a:cubicBezTo>
                        <a:pt x="42280" y="54496"/>
                        <a:pt x="54496" y="42280"/>
                        <a:pt x="54496" y="27254"/>
                      </a:cubicBezTo>
                      <a:cubicBezTo>
                        <a:pt x="54496" y="12229"/>
                        <a:pt x="42280" y="1"/>
                        <a:pt x="2725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9"/>
                <p:cNvSpPr/>
                <p:nvPr/>
              </p:nvSpPr>
              <p:spPr>
                <a:xfrm>
                  <a:off x="4715994" y="2921482"/>
                  <a:ext cx="606552" cy="606535"/>
                </a:xfrm>
                <a:custGeom>
                  <a:rect b="b" l="l" r="r" t="t"/>
                  <a:pathLst>
                    <a:path extrusionOk="0" h="35136" w="35137">
                      <a:moveTo>
                        <a:pt x="1" y="1"/>
                      </a:moveTo>
                      <a:lnTo>
                        <a:pt x="1" y="17574"/>
                      </a:lnTo>
                      <a:cubicBezTo>
                        <a:pt x="1" y="27254"/>
                        <a:pt x="7883" y="35136"/>
                        <a:pt x="17574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3" name="Google Shape;243;p19"/>
              <p:cNvGrpSpPr/>
              <p:nvPr/>
            </p:nvGrpSpPr>
            <p:grpSpPr>
              <a:xfrm>
                <a:off x="6478467" y="4097293"/>
                <a:ext cx="473868" cy="460703"/>
                <a:chOff x="4858850" y="3072970"/>
                <a:chExt cx="355401" cy="345527"/>
              </a:xfrm>
            </p:grpSpPr>
            <p:sp>
              <p:nvSpPr>
                <p:cNvPr id="244" name="Google Shape;244;p19"/>
                <p:cNvSpPr/>
                <p:nvPr/>
              </p:nvSpPr>
              <p:spPr>
                <a:xfrm>
                  <a:off x="4931615" y="3147341"/>
                  <a:ext cx="204733" cy="220787"/>
                </a:xfrm>
                <a:custGeom>
                  <a:rect b="b" l="l" r="r" t="t"/>
                  <a:pathLst>
                    <a:path extrusionOk="0" h="12790" w="11860">
                      <a:moveTo>
                        <a:pt x="5525" y="3765"/>
                      </a:moveTo>
                      <a:lnTo>
                        <a:pt x="8371" y="3884"/>
                      </a:lnTo>
                      <a:lnTo>
                        <a:pt x="6668" y="5622"/>
                      </a:lnTo>
                      <a:lnTo>
                        <a:pt x="8668" y="5777"/>
                      </a:lnTo>
                      <a:lnTo>
                        <a:pt x="3489" y="10266"/>
                      </a:lnTo>
                      <a:lnTo>
                        <a:pt x="3489" y="10266"/>
                      </a:lnTo>
                      <a:lnTo>
                        <a:pt x="5489" y="6587"/>
                      </a:lnTo>
                      <a:lnTo>
                        <a:pt x="3382" y="6587"/>
                      </a:lnTo>
                      <a:lnTo>
                        <a:pt x="5525" y="3765"/>
                      </a:lnTo>
                      <a:close/>
                      <a:moveTo>
                        <a:pt x="6027" y="1"/>
                      </a:moveTo>
                      <a:cubicBezTo>
                        <a:pt x="5806" y="1"/>
                        <a:pt x="5583" y="13"/>
                        <a:pt x="5358" y="38"/>
                      </a:cubicBezTo>
                      <a:cubicBezTo>
                        <a:pt x="2715" y="336"/>
                        <a:pt x="572" y="2443"/>
                        <a:pt x="239" y="5075"/>
                      </a:cubicBezTo>
                      <a:cubicBezTo>
                        <a:pt x="0" y="7003"/>
                        <a:pt x="703" y="8766"/>
                        <a:pt x="1941" y="9992"/>
                      </a:cubicBezTo>
                      <a:cubicBezTo>
                        <a:pt x="2144" y="10194"/>
                        <a:pt x="2358" y="10397"/>
                        <a:pt x="2525" y="10623"/>
                      </a:cubicBezTo>
                      <a:cubicBezTo>
                        <a:pt x="2834" y="11028"/>
                        <a:pt x="3251" y="11647"/>
                        <a:pt x="3572" y="12445"/>
                      </a:cubicBezTo>
                      <a:cubicBezTo>
                        <a:pt x="3656" y="12659"/>
                        <a:pt x="3870" y="12790"/>
                        <a:pt x="4108" y="12790"/>
                      </a:cubicBezTo>
                      <a:lnTo>
                        <a:pt x="7966" y="12790"/>
                      </a:lnTo>
                      <a:cubicBezTo>
                        <a:pt x="8204" y="12790"/>
                        <a:pt x="8418" y="12659"/>
                        <a:pt x="8501" y="12445"/>
                      </a:cubicBezTo>
                      <a:cubicBezTo>
                        <a:pt x="9085" y="10992"/>
                        <a:pt x="9978" y="10123"/>
                        <a:pt x="9978" y="10123"/>
                      </a:cubicBezTo>
                      <a:lnTo>
                        <a:pt x="9966" y="10123"/>
                      </a:lnTo>
                      <a:cubicBezTo>
                        <a:pt x="11133" y="9051"/>
                        <a:pt x="11859" y="7527"/>
                        <a:pt x="11859" y="5837"/>
                      </a:cubicBezTo>
                      <a:cubicBezTo>
                        <a:pt x="11859" y="2616"/>
                        <a:pt x="9241" y="1"/>
                        <a:pt x="602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19"/>
                <p:cNvSpPr/>
                <p:nvPr/>
              </p:nvSpPr>
              <p:spPr>
                <a:xfrm>
                  <a:off x="4983613" y="3375531"/>
                  <a:ext cx="104231" cy="42966"/>
                </a:xfrm>
                <a:custGeom>
                  <a:rect b="b" l="l" r="r" t="t"/>
                  <a:pathLst>
                    <a:path extrusionOk="0" h="2489" w="6038">
                      <a:moveTo>
                        <a:pt x="406" y="1"/>
                      </a:moveTo>
                      <a:cubicBezTo>
                        <a:pt x="179" y="1"/>
                        <a:pt x="1" y="191"/>
                        <a:pt x="1" y="417"/>
                      </a:cubicBezTo>
                      <a:lnTo>
                        <a:pt x="1" y="501"/>
                      </a:lnTo>
                      <a:cubicBezTo>
                        <a:pt x="1" y="727"/>
                        <a:pt x="179" y="905"/>
                        <a:pt x="406" y="905"/>
                      </a:cubicBezTo>
                      <a:lnTo>
                        <a:pt x="1799" y="905"/>
                      </a:lnTo>
                      <a:lnTo>
                        <a:pt x="1799" y="1275"/>
                      </a:lnTo>
                      <a:cubicBezTo>
                        <a:pt x="1799" y="1941"/>
                        <a:pt x="2346" y="2489"/>
                        <a:pt x="3013" y="2489"/>
                      </a:cubicBezTo>
                      <a:cubicBezTo>
                        <a:pt x="3680" y="2489"/>
                        <a:pt x="4227" y="1941"/>
                        <a:pt x="4227" y="1275"/>
                      </a:cubicBezTo>
                      <a:lnTo>
                        <a:pt x="4227" y="905"/>
                      </a:lnTo>
                      <a:lnTo>
                        <a:pt x="5620" y="905"/>
                      </a:lnTo>
                      <a:cubicBezTo>
                        <a:pt x="5847" y="905"/>
                        <a:pt x="6037" y="727"/>
                        <a:pt x="6037" y="501"/>
                      </a:cubicBezTo>
                      <a:lnTo>
                        <a:pt x="6037" y="417"/>
                      </a:lnTo>
                      <a:cubicBezTo>
                        <a:pt x="6037" y="191"/>
                        <a:pt x="5847" y="1"/>
                        <a:pt x="562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19"/>
                <p:cNvSpPr/>
                <p:nvPr/>
              </p:nvSpPr>
              <p:spPr>
                <a:xfrm>
                  <a:off x="5028429" y="3072970"/>
                  <a:ext cx="14604" cy="46885"/>
                </a:xfrm>
                <a:custGeom>
                  <a:rect b="b" l="l" r="r" t="t"/>
                  <a:pathLst>
                    <a:path extrusionOk="0" h="2716" w="846">
                      <a:moveTo>
                        <a:pt x="417" y="1"/>
                      </a:moveTo>
                      <a:cubicBezTo>
                        <a:pt x="191" y="1"/>
                        <a:pt x="0" y="191"/>
                        <a:pt x="0" y="429"/>
                      </a:cubicBezTo>
                      <a:lnTo>
                        <a:pt x="0" y="2298"/>
                      </a:lnTo>
                      <a:cubicBezTo>
                        <a:pt x="0" y="2525"/>
                        <a:pt x="191" y="2715"/>
                        <a:pt x="417" y="2715"/>
                      </a:cubicBezTo>
                      <a:cubicBezTo>
                        <a:pt x="655" y="2715"/>
                        <a:pt x="846" y="2525"/>
                        <a:pt x="846" y="2298"/>
                      </a:cubicBezTo>
                      <a:lnTo>
                        <a:pt x="846" y="429"/>
                      </a:ln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4942301" y="3096224"/>
                  <a:ext cx="32695" cy="42621"/>
                </a:xfrm>
                <a:custGeom>
                  <a:rect b="b" l="l" r="r" t="t"/>
                  <a:pathLst>
                    <a:path extrusionOk="0" h="2469" w="1894">
                      <a:moveTo>
                        <a:pt x="475" y="1"/>
                      </a:moveTo>
                      <a:cubicBezTo>
                        <a:pt x="402" y="1"/>
                        <a:pt x="329" y="19"/>
                        <a:pt x="262" y="59"/>
                      </a:cubicBezTo>
                      <a:cubicBezTo>
                        <a:pt x="60" y="178"/>
                        <a:pt x="1" y="440"/>
                        <a:pt x="108" y="642"/>
                      </a:cubicBezTo>
                      <a:lnTo>
                        <a:pt x="1048" y="2261"/>
                      </a:lnTo>
                      <a:cubicBezTo>
                        <a:pt x="1128" y="2397"/>
                        <a:pt x="1267" y="2468"/>
                        <a:pt x="1411" y="2468"/>
                      </a:cubicBezTo>
                      <a:cubicBezTo>
                        <a:pt x="1481" y="2468"/>
                        <a:pt x="1553" y="2451"/>
                        <a:pt x="1620" y="2416"/>
                      </a:cubicBezTo>
                      <a:cubicBezTo>
                        <a:pt x="1822" y="2297"/>
                        <a:pt x="1894" y="2035"/>
                        <a:pt x="1775" y="1833"/>
                      </a:cubicBezTo>
                      <a:lnTo>
                        <a:pt x="846" y="213"/>
                      </a:lnTo>
                      <a:cubicBezTo>
                        <a:pt x="766" y="78"/>
                        <a:pt x="622" y="1"/>
                        <a:pt x="47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4880222" y="3159011"/>
                  <a:ext cx="44624" cy="30693"/>
                </a:xfrm>
                <a:custGeom>
                  <a:rect b="b" l="l" r="r" t="t"/>
                  <a:pathLst>
                    <a:path extrusionOk="0" h="1778" w="2585">
                      <a:moveTo>
                        <a:pt x="479" y="0"/>
                      </a:moveTo>
                      <a:cubicBezTo>
                        <a:pt x="332" y="0"/>
                        <a:pt x="188" y="72"/>
                        <a:pt x="108" y="208"/>
                      </a:cubicBezTo>
                      <a:cubicBezTo>
                        <a:pt x="1" y="410"/>
                        <a:pt x="72" y="672"/>
                        <a:pt x="275" y="791"/>
                      </a:cubicBezTo>
                      <a:lnTo>
                        <a:pt x="1882" y="1720"/>
                      </a:lnTo>
                      <a:cubicBezTo>
                        <a:pt x="1949" y="1759"/>
                        <a:pt x="2022" y="1778"/>
                        <a:pt x="2094" y="1778"/>
                      </a:cubicBezTo>
                      <a:cubicBezTo>
                        <a:pt x="2242" y="1778"/>
                        <a:pt x="2386" y="1701"/>
                        <a:pt x="2465" y="1565"/>
                      </a:cubicBezTo>
                      <a:cubicBezTo>
                        <a:pt x="2585" y="1363"/>
                        <a:pt x="2513" y="1113"/>
                        <a:pt x="2311" y="994"/>
                      </a:cubicBezTo>
                      <a:lnTo>
                        <a:pt x="691" y="53"/>
                      </a:lnTo>
                      <a:cubicBezTo>
                        <a:pt x="625" y="18"/>
                        <a:pt x="552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9"/>
                <p:cNvSpPr/>
                <p:nvPr/>
              </p:nvSpPr>
              <p:spPr>
                <a:xfrm>
                  <a:off x="4858850" y="3244397"/>
                  <a:ext cx="46885" cy="14604"/>
                </a:xfrm>
                <a:custGeom>
                  <a:rect b="b" l="l" r="r" t="t"/>
                  <a:pathLst>
                    <a:path extrusionOk="0" h="846" w="2716">
                      <a:moveTo>
                        <a:pt x="417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17" y="846"/>
                      </a:cubicBezTo>
                      <a:lnTo>
                        <a:pt x="2287" y="846"/>
                      </a:lnTo>
                      <a:cubicBezTo>
                        <a:pt x="2525" y="846"/>
                        <a:pt x="2715" y="655"/>
                        <a:pt x="2715" y="417"/>
                      </a:cubicBezTo>
                      <a:cubicBezTo>
                        <a:pt x="2715" y="191"/>
                        <a:pt x="2525" y="0"/>
                        <a:pt x="2287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9"/>
                <p:cNvSpPr/>
                <p:nvPr/>
              </p:nvSpPr>
              <p:spPr>
                <a:xfrm>
                  <a:off x="4881050" y="3313279"/>
                  <a:ext cx="44624" cy="30796"/>
                </a:xfrm>
                <a:custGeom>
                  <a:rect b="b" l="l" r="r" t="t"/>
                  <a:pathLst>
                    <a:path extrusionOk="0" h="1784" w="2585">
                      <a:moveTo>
                        <a:pt x="2105" y="1"/>
                      </a:moveTo>
                      <a:cubicBezTo>
                        <a:pt x="2033" y="1"/>
                        <a:pt x="1960" y="19"/>
                        <a:pt x="1894" y="58"/>
                      </a:cubicBezTo>
                      <a:lnTo>
                        <a:pt x="274" y="987"/>
                      </a:lnTo>
                      <a:cubicBezTo>
                        <a:pt x="72" y="1106"/>
                        <a:pt x="0" y="1368"/>
                        <a:pt x="120" y="1571"/>
                      </a:cubicBezTo>
                      <a:cubicBezTo>
                        <a:pt x="199" y="1706"/>
                        <a:pt x="343" y="1783"/>
                        <a:pt x="491" y="1783"/>
                      </a:cubicBezTo>
                      <a:cubicBezTo>
                        <a:pt x="563" y="1783"/>
                        <a:pt x="636" y="1765"/>
                        <a:pt x="703" y="1725"/>
                      </a:cubicBezTo>
                      <a:lnTo>
                        <a:pt x="2310" y="797"/>
                      </a:lnTo>
                      <a:cubicBezTo>
                        <a:pt x="2513" y="678"/>
                        <a:pt x="2584" y="416"/>
                        <a:pt x="2465" y="213"/>
                      </a:cubicBezTo>
                      <a:cubicBezTo>
                        <a:pt x="2393" y="78"/>
                        <a:pt x="2252" y="1"/>
                        <a:pt x="210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19"/>
                <p:cNvSpPr/>
                <p:nvPr/>
              </p:nvSpPr>
              <p:spPr>
                <a:xfrm>
                  <a:off x="5148255" y="3311639"/>
                  <a:ext cx="44624" cy="30779"/>
                </a:xfrm>
                <a:custGeom>
                  <a:rect b="b" l="l" r="r" t="t"/>
                  <a:pathLst>
                    <a:path extrusionOk="0" h="1783" w="2585">
                      <a:moveTo>
                        <a:pt x="491" y="0"/>
                      </a:moveTo>
                      <a:cubicBezTo>
                        <a:pt x="344" y="0"/>
                        <a:pt x="200" y="77"/>
                        <a:pt x="120" y="213"/>
                      </a:cubicBezTo>
                      <a:cubicBezTo>
                        <a:pt x="1" y="415"/>
                        <a:pt x="72" y="677"/>
                        <a:pt x="274" y="796"/>
                      </a:cubicBezTo>
                      <a:lnTo>
                        <a:pt x="1894" y="1725"/>
                      </a:lnTo>
                      <a:cubicBezTo>
                        <a:pt x="1960" y="1764"/>
                        <a:pt x="2034" y="1783"/>
                        <a:pt x="2106" y="1783"/>
                      </a:cubicBezTo>
                      <a:cubicBezTo>
                        <a:pt x="2253" y="1783"/>
                        <a:pt x="2397" y="1706"/>
                        <a:pt x="2477" y="1570"/>
                      </a:cubicBezTo>
                      <a:cubicBezTo>
                        <a:pt x="2584" y="1368"/>
                        <a:pt x="2525" y="1106"/>
                        <a:pt x="2322" y="999"/>
                      </a:cubicBezTo>
                      <a:lnTo>
                        <a:pt x="703" y="58"/>
                      </a:lnTo>
                      <a:cubicBezTo>
                        <a:pt x="636" y="19"/>
                        <a:pt x="563" y="0"/>
                        <a:pt x="491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9"/>
                <p:cNvSpPr/>
                <p:nvPr/>
              </p:nvSpPr>
              <p:spPr>
                <a:xfrm>
                  <a:off x="5167366" y="3242550"/>
                  <a:ext cx="46885" cy="14604"/>
                </a:xfrm>
                <a:custGeom>
                  <a:rect b="b" l="l" r="r" t="t"/>
                  <a:pathLst>
                    <a:path extrusionOk="0" h="846" w="2716">
                      <a:moveTo>
                        <a:pt x="430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30" y="846"/>
                      </a:cubicBezTo>
                      <a:lnTo>
                        <a:pt x="2299" y="846"/>
                      </a:lnTo>
                      <a:cubicBezTo>
                        <a:pt x="2525" y="846"/>
                        <a:pt x="2716" y="655"/>
                        <a:pt x="2716" y="417"/>
                      </a:cubicBezTo>
                      <a:cubicBezTo>
                        <a:pt x="2716" y="191"/>
                        <a:pt x="2525" y="0"/>
                        <a:pt x="229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9"/>
                <p:cNvSpPr/>
                <p:nvPr/>
              </p:nvSpPr>
              <p:spPr>
                <a:xfrm>
                  <a:off x="5147426" y="3157475"/>
                  <a:ext cx="44624" cy="30693"/>
                </a:xfrm>
                <a:custGeom>
                  <a:rect b="b" l="l" r="r" t="t"/>
                  <a:pathLst>
                    <a:path extrusionOk="0" h="1778" w="2585">
                      <a:moveTo>
                        <a:pt x="2103" y="1"/>
                      </a:moveTo>
                      <a:cubicBezTo>
                        <a:pt x="2033" y="1"/>
                        <a:pt x="1961" y="19"/>
                        <a:pt x="1894" y="59"/>
                      </a:cubicBezTo>
                      <a:lnTo>
                        <a:pt x="275" y="987"/>
                      </a:lnTo>
                      <a:cubicBezTo>
                        <a:pt x="72" y="1106"/>
                        <a:pt x="1" y="1368"/>
                        <a:pt x="120" y="1571"/>
                      </a:cubicBezTo>
                      <a:cubicBezTo>
                        <a:pt x="200" y="1706"/>
                        <a:pt x="339" y="1778"/>
                        <a:pt x="483" y="1778"/>
                      </a:cubicBezTo>
                      <a:cubicBezTo>
                        <a:pt x="553" y="1778"/>
                        <a:pt x="625" y="1761"/>
                        <a:pt x="692" y="1725"/>
                      </a:cubicBezTo>
                      <a:lnTo>
                        <a:pt x="2311" y="785"/>
                      </a:lnTo>
                      <a:cubicBezTo>
                        <a:pt x="2513" y="666"/>
                        <a:pt x="2585" y="416"/>
                        <a:pt x="2466" y="213"/>
                      </a:cubicBezTo>
                      <a:cubicBezTo>
                        <a:pt x="2386" y="78"/>
                        <a:pt x="2247" y="1"/>
                        <a:pt x="2103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9"/>
                <p:cNvSpPr/>
                <p:nvPr/>
              </p:nvSpPr>
              <p:spPr>
                <a:xfrm>
                  <a:off x="5096465" y="3095412"/>
                  <a:ext cx="32902" cy="42500"/>
                </a:xfrm>
                <a:custGeom>
                  <a:rect b="b" l="l" r="r" t="t"/>
                  <a:pathLst>
                    <a:path extrusionOk="0" h="2462" w="1906">
                      <a:moveTo>
                        <a:pt x="1419" y="0"/>
                      </a:moveTo>
                      <a:cubicBezTo>
                        <a:pt x="1272" y="0"/>
                        <a:pt x="1128" y="77"/>
                        <a:pt x="1048" y="213"/>
                      </a:cubicBezTo>
                      <a:lnTo>
                        <a:pt x="119" y="1832"/>
                      </a:lnTo>
                      <a:cubicBezTo>
                        <a:pt x="0" y="2034"/>
                        <a:pt x="72" y="2284"/>
                        <a:pt x="274" y="2403"/>
                      </a:cubicBezTo>
                      <a:cubicBezTo>
                        <a:pt x="341" y="2443"/>
                        <a:pt x="414" y="2461"/>
                        <a:pt x="486" y="2461"/>
                      </a:cubicBezTo>
                      <a:cubicBezTo>
                        <a:pt x="634" y="2461"/>
                        <a:pt x="778" y="2384"/>
                        <a:pt x="857" y="2249"/>
                      </a:cubicBezTo>
                      <a:lnTo>
                        <a:pt x="1786" y="629"/>
                      </a:lnTo>
                      <a:cubicBezTo>
                        <a:pt x="1905" y="427"/>
                        <a:pt x="1834" y="177"/>
                        <a:pt x="1631" y="58"/>
                      </a:cubicBezTo>
                      <a:cubicBezTo>
                        <a:pt x="1565" y="19"/>
                        <a:pt x="1492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" name="Google Shape;255;p19"/>
              <p:cNvGrpSpPr/>
              <p:nvPr/>
            </p:nvGrpSpPr>
            <p:grpSpPr>
              <a:xfrm>
                <a:off x="5314538" y="2951176"/>
                <a:ext cx="1499581" cy="1442921"/>
                <a:chOff x="3985903" y="2213381"/>
                <a:chExt cx="1124686" cy="1082191"/>
              </a:xfrm>
            </p:grpSpPr>
            <p:sp>
              <p:nvSpPr>
                <p:cNvPr id="256" name="Google Shape;256;p19"/>
                <p:cNvSpPr/>
                <p:nvPr/>
              </p:nvSpPr>
              <p:spPr>
                <a:xfrm>
                  <a:off x="3987353" y="2214624"/>
                  <a:ext cx="1123236" cy="1079614"/>
                </a:xfrm>
                <a:custGeom>
                  <a:rect b="b" l="l" r="r" t="t"/>
                  <a:pathLst>
                    <a:path extrusionOk="0" h="62541" w="65068">
                      <a:moveTo>
                        <a:pt x="32529" y="0"/>
                      </a:moveTo>
                      <a:cubicBezTo>
                        <a:pt x="29212" y="0"/>
                        <a:pt x="25896" y="1262"/>
                        <a:pt x="23372" y="3786"/>
                      </a:cubicBezTo>
                      <a:lnTo>
                        <a:pt x="5048" y="22110"/>
                      </a:lnTo>
                      <a:cubicBezTo>
                        <a:pt x="0" y="27158"/>
                        <a:pt x="0" y="35374"/>
                        <a:pt x="5048" y="40434"/>
                      </a:cubicBezTo>
                      <a:lnTo>
                        <a:pt x="23372" y="58746"/>
                      </a:lnTo>
                      <a:cubicBezTo>
                        <a:pt x="25896" y="61276"/>
                        <a:pt x="29212" y="62541"/>
                        <a:pt x="32528" y="62541"/>
                      </a:cubicBezTo>
                      <a:cubicBezTo>
                        <a:pt x="35844" y="62541"/>
                        <a:pt x="39160" y="61276"/>
                        <a:pt x="41684" y="58746"/>
                      </a:cubicBezTo>
                      <a:cubicBezTo>
                        <a:pt x="46744" y="53697"/>
                        <a:pt x="54959" y="45482"/>
                        <a:pt x="60008" y="40422"/>
                      </a:cubicBezTo>
                      <a:cubicBezTo>
                        <a:pt x="65068" y="35374"/>
                        <a:pt x="65068" y="27158"/>
                        <a:pt x="60008" y="22110"/>
                      </a:cubicBezTo>
                      <a:cubicBezTo>
                        <a:pt x="54959" y="17062"/>
                        <a:pt x="46744" y="8835"/>
                        <a:pt x="41696" y="3786"/>
                      </a:cubicBezTo>
                      <a:cubicBezTo>
                        <a:pt x="39166" y="1262"/>
                        <a:pt x="35847" y="0"/>
                        <a:pt x="32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7" name="Google Shape;257;p19"/>
                <p:cNvGrpSpPr/>
                <p:nvPr/>
              </p:nvGrpSpPr>
              <p:grpSpPr>
                <a:xfrm>
                  <a:off x="4380547" y="2919635"/>
                  <a:ext cx="636781" cy="375937"/>
                  <a:chOff x="4380547" y="2919635"/>
                  <a:chExt cx="636781" cy="375937"/>
                </a:xfrm>
              </p:grpSpPr>
              <p:sp>
                <p:nvSpPr>
                  <p:cNvPr id="258" name="Google Shape;258;p19"/>
                  <p:cNvSpPr/>
                  <p:nvPr/>
                </p:nvSpPr>
                <p:spPr>
                  <a:xfrm>
                    <a:off x="4380547" y="3114281"/>
                    <a:ext cx="336481" cy="181291"/>
                  </a:xfrm>
                  <a:custGeom>
                    <a:rect b="b" l="l" r="r" t="t"/>
                    <a:pathLst>
                      <a:path extrusionOk="0" h="10502" w="19492">
                        <a:moveTo>
                          <a:pt x="1" y="1"/>
                        </a:moveTo>
                        <a:lnTo>
                          <a:pt x="1" y="6097"/>
                        </a:lnTo>
                        <a:lnTo>
                          <a:pt x="13" y="6121"/>
                        </a:lnTo>
                        <a:cubicBezTo>
                          <a:pt x="156" y="6287"/>
                          <a:pt x="322" y="6466"/>
                          <a:pt x="537" y="6692"/>
                        </a:cubicBezTo>
                        <a:cubicBezTo>
                          <a:pt x="3001" y="9145"/>
                          <a:pt x="6263" y="10502"/>
                          <a:pt x="9752" y="10502"/>
                        </a:cubicBezTo>
                        <a:cubicBezTo>
                          <a:pt x="13241" y="10502"/>
                          <a:pt x="16503" y="9145"/>
                          <a:pt x="18956" y="6692"/>
                        </a:cubicBezTo>
                        <a:lnTo>
                          <a:pt x="19491" y="6144"/>
                        </a:lnTo>
                        <a:lnTo>
                          <a:pt x="19491" y="1"/>
                        </a:lnTo>
                        <a:lnTo>
                          <a:pt x="18658" y="846"/>
                        </a:lnTo>
                        <a:cubicBezTo>
                          <a:pt x="18205" y="1299"/>
                          <a:pt x="17777" y="1727"/>
                          <a:pt x="17372" y="2132"/>
                        </a:cubicBezTo>
                        <a:cubicBezTo>
                          <a:pt x="15336" y="4168"/>
                          <a:pt x="12633" y="5287"/>
                          <a:pt x="9752" y="5287"/>
                        </a:cubicBezTo>
                        <a:cubicBezTo>
                          <a:pt x="6871" y="5287"/>
                          <a:pt x="4156" y="4168"/>
                          <a:pt x="2132" y="2132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" name="Google Shape;259;p19"/>
                  <p:cNvSpPr/>
                  <p:nvPr/>
                </p:nvSpPr>
                <p:spPr>
                  <a:xfrm>
                    <a:off x="4714354" y="2919635"/>
                    <a:ext cx="302974" cy="303181"/>
                  </a:xfrm>
                  <a:custGeom>
                    <a:rect b="b" l="l" r="r" t="t"/>
                    <a:pathLst>
                      <a:path extrusionOk="0" h="17563" w="17551">
                        <a:moveTo>
                          <a:pt x="1" y="1"/>
                        </a:moveTo>
                        <a:lnTo>
                          <a:pt x="1" y="17562"/>
                        </a:lnTo>
                        <a:lnTo>
                          <a:pt x="17550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0" name="Google Shape;260;p19"/>
                <p:cNvGrpSpPr/>
                <p:nvPr/>
              </p:nvGrpSpPr>
              <p:grpSpPr>
                <a:xfrm>
                  <a:off x="4714354" y="2285940"/>
                  <a:ext cx="375747" cy="636160"/>
                  <a:chOff x="4714354" y="2285940"/>
                  <a:chExt cx="375747" cy="636160"/>
                </a:xfrm>
              </p:grpSpPr>
              <p:sp>
                <p:nvSpPr>
                  <p:cNvPr id="261" name="Google Shape;261;p19"/>
                  <p:cNvSpPr/>
                  <p:nvPr/>
                </p:nvSpPr>
                <p:spPr>
                  <a:xfrm>
                    <a:off x="4908793" y="2585619"/>
                    <a:ext cx="181308" cy="336481"/>
                  </a:xfrm>
                  <a:custGeom>
                    <a:rect b="b" l="l" r="r" t="t"/>
                    <a:pathLst>
                      <a:path extrusionOk="0" h="19492" w="10503">
                        <a:moveTo>
                          <a:pt x="13" y="1"/>
                        </a:moveTo>
                        <a:lnTo>
                          <a:pt x="2132" y="2144"/>
                        </a:lnTo>
                        <a:cubicBezTo>
                          <a:pt x="6347" y="6347"/>
                          <a:pt x="6347" y="13169"/>
                          <a:pt x="2132" y="17372"/>
                        </a:cubicBezTo>
                        <a:lnTo>
                          <a:pt x="1" y="19491"/>
                        </a:lnTo>
                        <a:lnTo>
                          <a:pt x="6156" y="19491"/>
                        </a:lnTo>
                        <a:lnTo>
                          <a:pt x="6156" y="19456"/>
                        </a:lnTo>
                        <a:lnTo>
                          <a:pt x="6650" y="18904"/>
                        </a:lnTo>
                        <a:lnTo>
                          <a:pt x="6650" y="18904"/>
                        </a:lnTo>
                        <a:lnTo>
                          <a:pt x="6692" y="18968"/>
                        </a:lnTo>
                        <a:cubicBezTo>
                          <a:pt x="9157" y="16515"/>
                          <a:pt x="10502" y="13264"/>
                          <a:pt x="10502" y="9776"/>
                        </a:cubicBezTo>
                        <a:cubicBezTo>
                          <a:pt x="10502" y="6299"/>
                          <a:pt x="9145" y="3013"/>
                          <a:pt x="6692" y="549"/>
                        </a:cubicBezTo>
                        <a:lnTo>
                          <a:pt x="6144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" name="Google Shape;262;p19"/>
                  <p:cNvSpPr/>
                  <p:nvPr/>
                </p:nvSpPr>
                <p:spPr>
                  <a:xfrm>
                    <a:off x="4714354" y="2285940"/>
                    <a:ext cx="303181" cy="302146"/>
                  </a:xfrm>
                  <a:custGeom>
                    <a:rect b="b" l="l" r="r" t="t"/>
                    <a:pathLst>
                      <a:path extrusionOk="0" h="17503" w="17563">
                        <a:moveTo>
                          <a:pt x="1" y="1"/>
                        </a:moveTo>
                        <a:lnTo>
                          <a:pt x="1" y="17503"/>
                        </a:lnTo>
                        <a:lnTo>
                          <a:pt x="17562" y="17503"/>
                        </a:lnTo>
                        <a:lnTo>
                          <a:pt x="17146" y="17098"/>
                        </a:lnTo>
                        <a:cubicBezTo>
                          <a:pt x="12240" y="12193"/>
                          <a:pt x="4954" y="4930"/>
                          <a:pt x="143" y="120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3" name="Google Shape;263;p19"/>
                <p:cNvGrpSpPr/>
                <p:nvPr/>
              </p:nvGrpSpPr>
              <p:grpSpPr>
                <a:xfrm>
                  <a:off x="3985903" y="2585619"/>
                  <a:ext cx="397112" cy="637197"/>
                  <a:chOff x="3985903" y="2585619"/>
                  <a:chExt cx="397112" cy="637197"/>
                </a:xfrm>
              </p:grpSpPr>
              <p:sp>
                <p:nvSpPr>
                  <p:cNvPr id="264" name="Google Shape;264;p19"/>
                  <p:cNvSpPr/>
                  <p:nvPr/>
                </p:nvSpPr>
                <p:spPr>
                  <a:xfrm>
                    <a:off x="3985903" y="2585619"/>
                    <a:ext cx="203093" cy="336481"/>
                  </a:xfrm>
                  <a:custGeom>
                    <a:rect b="b" l="l" r="r" t="t"/>
                    <a:pathLst>
                      <a:path extrusionOk="0" h="19492" w="11765">
                        <a:moveTo>
                          <a:pt x="5621" y="1"/>
                        </a:moveTo>
                        <a:lnTo>
                          <a:pt x="5085" y="549"/>
                        </a:lnTo>
                        <a:cubicBezTo>
                          <a:pt x="1" y="5633"/>
                          <a:pt x="1" y="13884"/>
                          <a:pt x="5085" y="18968"/>
                        </a:cubicBezTo>
                        <a:lnTo>
                          <a:pt x="5621" y="19491"/>
                        </a:lnTo>
                        <a:lnTo>
                          <a:pt x="11764" y="19491"/>
                        </a:lnTo>
                        <a:lnTo>
                          <a:pt x="9633" y="17384"/>
                        </a:lnTo>
                        <a:cubicBezTo>
                          <a:pt x="7597" y="15348"/>
                          <a:pt x="6478" y="12657"/>
                          <a:pt x="6478" y="9776"/>
                        </a:cubicBezTo>
                        <a:cubicBezTo>
                          <a:pt x="6478" y="6895"/>
                          <a:pt x="7597" y="4168"/>
                          <a:pt x="9633" y="2144"/>
                        </a:cubicBezTo>
                        <a:lnTo>
                          <a:pt x="11764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" name="Google Shape;265;p19"/>
                  <p:cNvSpPr/>
                  <p:nvPr/>
                </p:nvSpPr>
                <p:spPr>
                  <a:xfrm>
                    <a:off x="4080455" y="2919635"/>
                    <a:ext cx="302560" cy="303181"/>
                  </a:xfrm>
                  <a:custGeom>
                    <a:rect b="b" l="l" r="r" t="t"/>
                    <a:pathLst>
                      <a:path extrusionOk="0" h="17563" w="17527">
                        <a:moveTo>
                          <a:pt x="1" y="1"/>
                        </a:moveTo>
                        <a:lnTo>
                          <a:pt x="120" y="143"/>
                        </a:lnTo>
                        <a:cubicBezTo>
                          <a:pt x="5025" y="5049"/>
                          <a:pt x="12502" y="12526"/>
                          <a:pt x="17396" y="17431"/>
                        </a:cubicBezTo>
                        <a:lnTo>
                          <a:pt x="17527" y="17562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6" name="Google Shape;266;p19"/>
                <p:cNvGrpSpPr/>
                <p:nvPr/>
              </p:nvGrpSpPr>
              <p:grpSpPr>
                <a:xfrm>
                  <a:off x="4080455" y="2213381"/>
                  <a:ext cx="636573" cy="374705"/>
                  <a:chOff x="4080455" y="2213381"/>
                  <a:chExt cx="636573" cy="374705"/>
                </a:xfrm>
              </p:grpSpPr>
              <p:sp>
                <p:nvSpPr>
                  <p:cNvPr id="267" name="Google Shape;267;p19"/>
                  <p:cNvSpPr/>
                  <p:nvPr/>
                </p:nvSpPr>
                <p:spPr>
                  <a:xfrm>
                    <a:off x="4380340" y="2213381"/>
                    <a:ext cx="336688" cy="181101"/>
                  </a:xfrm>
                  <a:custGeom>
                    <a:rect b="b" l="l" r="r" t="t"/>
                    <a:pathLst>
                      <a:path extrusionOk="0" h="10491" w="19504">
                        <a:moveTo>
                          <a:pt x="9764" y="1"/>
                        </a:moveTo>
                        <a:cubicBezTo>
                          <a:pt x="6287" y="1"/>
                          <a:pt x="3013" y="1358"/>
                          <a:pt x="549" y="3811"/>
                        </a:cubicBezTo>
                        <a:lnTo>
                          <a:pt x="1" y="4358"/>
                        </a:lnTo>
                        <a:lnTo>
                          <a:pt x="1" y="10490"/>
                        </a:lnTo>
                        <a:lnTo>
                          <a:pt x="2144" y="8359"/>
                        </a:lnTo>
                        <a:cubicBezTo>
                          <a:pt x="4180" y="6323"/>
                          <a:pt x="6883" y="5204"/>
                          <a:pt x="9764" y="5204"/>
                        </a:cubicBezTo>
                        <a:cubicBezTo>
                          <a:pt x="12645" y="5204"/>
                          <a:pt x="15348" y="6323"/>
                          <a:pt x="17384" y="8359"/>
                        </a:cubicBezTo>
                        <a:lnTo>
                          <a:pt x="19503" y="10490"/>
                        </a:lnTo>
                        <a:lnTo>
                          <a:pt x="19503" y="4442"/>
                        </a:lnTo>
                        <a:lnTo>
                          <a:pt x="19444" y="4442"/>
                        </a:lnTo>
                        <a:lnTo>
                          <a:pt x="18932" y="3894"/>
                        </a:lnTo>
                        <a:lnTo>
                          <a:pt x="18979" y="3823"/>
                        </a:lnTo>
                        <a:cubicBezTo>
                          <a:pt x="16527" y="1370"/>
                          <a:pt x="13253" y="1"/>
                          <a:pt x="9764" y="1"/>
                        </a:cubicBez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" name="Google Shape;268;p19"/>
                  <p:cNvSpPr/>
                  <p:nvPr/>
                </p:nvSpPr>
                <p:spPr>
                  <a:xfrm>
                    <a:off x="4080455" y="2285940"/>
                    <a:ext cx="302560" cy="302146"/>
                  </a:xfrm>
                  <a:custGeom>
                    <a:rect b="b" l="l" r="r" t="t"/>
                    <a:pathLst>
                      <a:path extrusionOk="0" h="17503" w="17527">
                        <a:moveTo>
                          <a:pt x="17527" y="1"/>
                        </a:moveTo>
                        <a:lnTo>
                          <a:pt x="1" y="17503"/>
                        </a:lnTo>
                        <a:lnTo>
                          <a:pt x="17527" y="17503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69" name="Google Shape;269;p19"/>
              <p:cNvGrpSpPr/>
              <p:nvPr/>
            </p:nvGrpSpPr>
            <p:grpSpPr>
              <a:xfrm>
                <a:off x="5909378" y="3494930"/>
                <a:ext cx="311836" cy="355292"/>
                <a:chOff x="4645650" y="3962900"/>
                <a:chExt cx="259950" cy="296175"/>
              </a:xfrm>
            </p:grpSpPr>
            <p:sp>
              <p:nvSpPr>
                <p:cNvPr id="270" name="Google Shape;270;p19"/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rect b="b" l="l" r="r" t="t"/>
                  <a:pathLst>
                    <a:path extrusionOk="0" h="4159" w="208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9"/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rect b="b" l="l" r="r" t="t"/>
                  <a:pathLst>
                    <a:path extrusionOk="0" h="2025" w="4852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9"/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rect b="b" l="l" r="r" t="t"/>
                  <a:pathLst>
                    <a:path extrusionOk="0" h="1922" w="4852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9"/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rect b="b" l="l" r="r" t="t"/>
                  <a:pathLst>
                    <a:path extrusionOk="0" h="4191" w="2081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9"/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rect b="b" l="l" r="r" t="t"/>
                  <a:pathLst>
                    <a:path extrusionOk="0" h="4223" w="4159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19"/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rect b="b" l="l" r="r" t="t"/>
                  <a:pathLst>
                    <a:path extrusionOk="0" h="6964" w="7626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6" name="Google Shape;276;p19"/>
            <p:cNvGrpSpPr/>
            <p:nvPr/>
          </p:nvGrpSpPr>
          <p:grpSpPr>
            <a:xfrm>
              <a:off x="5746162" y="3855107"/>
              <a:ext cx="462347" cy="245835"/>
              <a:chOff x="3891558" y="2180494"/>
              <a:chExt cx="346769" cy="184381"/>
            </a:xfrm>
          </p:grpSpPr>
          <p:sp>
            <p:nvSpPr>
              <p:cNvPr id="277" name="Google Shape;277;p19"/>
              <p:cNvSpPr/>
              <p:nvPr/>
            </p:nvSpPr>
            <p:spPr>
              <a:xfrm>
                <a:off x="3949943" y="2180494"/>
                <a:ext cx="230006" cy="184381"/>
              </a:xfrm>
              <a:custGeom>
                <a:rect b="b" l="l" r="r" t="t"/>
                <a:pathLst>
                  <a:path extrusionOk="0" h="10681" w="13324">
                    <a:moveTo>
                      <a:pt x="1369" y="1"/>
                    </a:moveTo>
                    <a:cubicBezTo>
                      <a:pt x="619" y="1"/>
                      <a:pt x="0" y="620"/>
                      <a:pt x="0" y="1370"/>
                    </a:cubicBezTo>
                    <a:lnTo>
                      <a:pt x="0" y="9311"/>
                    </a:lnTo>
                    <a:cubicBezTo>
                      <a:pt x="0" y="10073"/>
                      <a:pt x="619" y="10681"/>
                      <a:pt x="1369" y="10681"/>
                    </a:cubicBezTo>
                    <a:lnTo>
                      <a:pt x="3453" y="10681"/>
                    </a:lnTo>
                    <a:lnTo>
                      <a:pt x="3453" y="5906"/>
                    </a:lnTo>
                    <a:lnTo>
                      <a:pt x="9870" y="5906"/>
                    </a:lnTo>
                    <a:lnTo>
                      <a:pt x="9870" y="10681"/>
                    </a:lnTo>
                    <a:lnTo>
                      <a:pt x="11954" y="10681"/>
                    </a:lnTo>
                    <a:cubicBezTo>
                      <a:pt x="12704" y="10681"/>
                      <a:pt x="13323" y="10073"/>
                      <a:pt x="13323" y="9311"/>
                    </a:cubicBezTo>
                    <a:lnTo>
                      <a:pt x="13323" y="1370"/>
                    </a:lnTo>
                    <a:cubicBezTo>
                      <a:pt x="13323" y="620"/>
                      <a:pt x="12704" y="1"/>
                      <a:pt x="11954" y="1"/>
                    </a:cubicBezTo>
                    <a:lnTo>
                      <a:pt x="9870" y="1"/>
                    </a:lnTo>
                    <a:lnTo>
                      <a:pt x="9870" y="3966"/>
                    </a:lnTo>
                    <a:lnTo>
                      <a:pt x="3453" y="3966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4187334" y="2198379"/>
                <a:ext cx="50993" cy="148820"/>
              </a:xfrm>
              <a:custGeom>
                <a:rect b="b" l="l" r="r" t="t"/>
                <a:pathLst>
                  <a:path extrusionOk="0" h="8621" w="2954">
                    <a:moveTo>
                      <a:pt x="1" y="1"/>
                    </a:moveTo>
                    <a:lnTo>
                      <a:pt x="1" y="8621"/>
                    </a:lnTo>
                    <a:lnTo>
                      <a:pt x="1108" y="8621"/>
                    </a:lnTo>
                    <a:cubicBezTo>
                      <a:pt x="1692" y="8621"/>
                      <a:pt x="2156" y="8144"/>
                      <a:pt x="2156" y="7573"/>
                    </a:cubicBezTo>
                    <a:lnTo>
                      <a:pt x="2156" y="5537"/>
                    </a:lnTo>
                    <a:lnTo>
                      <a:pt x="2454" y="5537"/>
                    </a:lnTo>
                    <a:cubicBezTo>
                      <a:pt x="2727" y="5537"/>
                      <a:pt x="2954" y="5311"/>
                      <a:pt x="2954" y="5037"/>
                    </a:cubicBezTo>
                    <a:lnTo>
                      <a:pt x="2954" y="3584"/>
                    </a:lnTo>
                    <a:cubicBezTo>
                      <a:pt x="2954" y="3299"/>
                      <a:pt x="2727" y="3084"/>
                      <a:pt x="2454" y="3084"/>
                    </a:cubicBezTo>
                    <a:lnTo>
                      <a:pt x="2156" y="3084"/>
                    </a:lnTo>
                    <a:lnTo>
                      <a:pt x="2156" y="1036"/>
                    </a:lnTo>
                    <a:cubicBezTo>
                      <a:pt x="2156" y="465"/>
                      <a:pt x="1692" y="1"/>
                      <a:pt x="110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3891558" y="2198379"/>
                <a:ext cx="50993" cy="148820"/>
              </a:xfrm>
              <a:custGeom>
                <a:rect b="b" l="l" r="r" t="t"/>
                <a:pathLst>
                  <a:path extrusionOk="0" h="8621" w="2954">
                    <a:moveTo>
                      <a:pt x="1846" y="1"/>
                    </a:moveTo>
                    <a:cubicBezTo>
                      <a:pt x="1263" y="1"/>
                      <a:pt x="799" y="465"/>
                      <a:pt x="799" y="1036"/>
                    </a:cubicBezTo>
                    <a:lnTo>
                      <a:pt x="799" y="3084"/>
                    </a:lnTo>
                    <a:lnTo>
                      <a:pt x="501" y="3084"/>
                    </a:lnTo>
                    <a:cubicBezTo>
                      <a:pt x="215" y="3084"/>
                      <a:pt x="1" y="3299"/>
                      <a:pt x="1" y="3584"/>
                    </a:cubicBezTo>
                    <a:lnTo>
                      <a:pt x="1" y="5037"/>
                    </a:lnTo>
                    <a:cubicBezTo>
                      <a:pt x="1" y="5311"/>
                      <a:pt x="215" y="5537"/>
                      <a:pt x="501" y="5537"/>
                    </a:cubicBezTo>
                    <a:lnTo>
                      <a:pt x="799" y="5537"/>
                    </a:lnTo>
                    <a:lnTo>
                      <a:pt x="799" y="7573"/>
                    </a:lnTo>
                    <a:cubicBezTo>
                      <a:pt x="799" y="8144"/>
                      <a:pt x="1263" y="8621"/>
                      <a:pt x="1846" y="8621"/>
                    </a:cubicBezTo>
                    <a:lnTo>
                      <a:pt x="2954" y="8621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Analysis – 4W1H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Why: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 demand for high-speed, reliable data transmission.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What: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QPSK modulation technique in fiber optics.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Where: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in telecommunications, data centers, and high-speed networks.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When: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context of rising data traffic and IoT growth.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How: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simulation and performance analysis using OptiSystem.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Refined Objective: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provide a practical implementation of QPSK that overcomes existing challenges in long-distance transmission.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Architecture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5" name="Google Shape;2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96" y="905256"/>
            <a:ext cx="10976228" cy="5193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